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79" r:id="rId6"/>
    <p:sldId id="280" r:id="rId7"/>
    <p:sldId id="281" r:id="rId8"/>
    <p:sldId id="272"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82D2FE-AD27-4532-BF39-E21118F00B21}"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148426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82D2FE-AD27-4532-BF39-E21118F00B21}"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131977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82D2FE-AD27-4532-BF39-E21118F00B21}"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232430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82D2FE-AD27-4532-BF39-E21118F00B21}"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341513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2D2FE-AD27-4532-BF39-E21118F00B21}"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35219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82D2FE-AD27-4532-BF39-E21118F00B21}"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411061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82D2FE-AD27-4532-BF39-E21118F00B21}" type="datetimeFigureOut">
              <a:rPr lang="en-IN" smtClean="0"/>
              <a:t>27-05-2022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139273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82D2FE-AD27-4532-BF39-E21118F00B21}" type="datetimeFigureOut">
              <a:rPr lang="en-IN" smtClean="0"/>
              <a:t>27-05-2022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103955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2D2FE-AD27-4532-BF39-E21118F00B21}" type="datetimeFigureOut">
              <a:rPr lang="en-IN" smtClean="0"/>
              <a:t>27-05-2022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293585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2D2FE-AD27-4532-BF39-E21118F00B21}"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335488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2D2FE-AD27-4532-BF39-E21118F00B21}"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EE21AB-1330-43D2-A168-C18F0A8207E1}" type="slidenum">
              <a:rPr lang="en-IN" smtClean="0"/>
              <a:t>‹#›</a:t>
            </a:fld>
            <a:endParaRPr lang="en-IN"/>
          </a:p>
        </p:txBody>
      </p:sp>
    </p:spTree>
    <p:extLst>
      <p:ext uri="{BB962C8B-B14F-4D97-AF65-F5344CB8AC3E}">
        <p14:creationId xmlns:p14="http://schemas.microsoft.com/office/powerpoint/2010/main" val="113445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2D2FE-AD27-4532-BF39-E21118F00B21}" type="datetimeFigureOut">
              <a:rPr lang="en-IN" smtClean="0"/>
              <a:t>27-05-2022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E21AB-1330-43D2-A168-C18F0A8207E1}" type="slidenum">
              <a:rPr lang="en-IN" smtClean="0"/>
              <a:t>‹#›</a:t>
            </a:fld>
            <a:endParaRPr lang="en-IN"/>
          </a:p>
        </p:txBody>
      </p:sp>
    </p:spTree>
    <p:extLst>
      <p:ext uri="{BB962C8B-B14F-4D97-AF65-F5344CB8AC3E}">
        <p14:creationId xmlns:p14="http://schemas.microsoft.com/office/powerpoint/2010/main" val="3135189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search/cs?searchtype=author&amp;query=Bostanbekov%2C+K" TargetMode="External"/><Relationship Id="rId7" Type="http://schemas.openxmlformats.org/officeDocument/2006/relationships/hyperlink" Target="https://arxiv.org/search/cs?searchtype=author&amp;query=Abdimanap%2C+G" TargetMode="External"/><Relationship Id="rId2" Type="http://schemas.openxmlformats.org/officeDocument/2006/relationships/hyperlink" Target="https://arxiv.org/search/cs?searchtype=author&amp;query=Nurseitov%2C+D" TargetMode="External"/><Relationship Id="rId1" Type="http://schemas.openxmlformats.org/officeDocument/2006/relationships/slideLayout" Target="../slideLayouts/slideLayout2.xml"/><Relationship Id="rId6" Type="http://schemas.openxmlformats.org/officeDocument/2006/relationships/hyperlink" Target="https://arxiv.org/search/cs?searchtype=author&amp;query=Abdallah%2C+A" TargetMode="External"/><Relationship Id="rId5" Type="http://schemas.openxmlformats.org/officeDocument/2006/relationships/hyperlink" Target="https://arxiv.org/search/cs?searchtype=author&amp;query=Alimova%2C+A" TargetMode="External"/><Relationship Id="rId4" Type="http://schemas.openxmlformats.org/officeDocument/2006/relationships/hyperlink" Target="https://arxiv.org/search/cs?searchtype=author&amp;query=Kanatov%2C+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search/cs?searchtype=author&amp;query=Bostanbekov%2C+K" TargetMode="External"/><Relationship Id="rId7" Type="http://schemas.openxmlformats.org/officeDocument/2006/relationships/hyperlink" Target="https://arxiv.org/search/cs?searchtype=author&amp;query=Abdimanap%2C+G" TargetMode="External"/><Relationship Id="rId2" Type="http://schemas.openxmlformats.org/officeDocument/2006/relationships/hyperlink" Target="https://arxiv.org/search/cs?searchtype=author&amp;query=Nurseitov%2C+D" TargetMode="External"/><Relationship Id="rId1" Type="http://schemas.openxmlformats.org/officeDocument/2006/relationships/slideLayout" Target="../slideLayouts/slideLayout2.xml"/><Relationship Id="rId6" Type="http://schemas.openxmlformats.org/officeDocument/2006/relationships/hyperlink" Target="https://arxiv.org/search/cs?searchtype=author&amp;query=Abdallah%2C+A" TargetMode="External"/><Relationship Id="rId5" Type="http://schemas.openxmlformats.org/officeDocument/2006/relationships/hyperlink" Target="https://arxiv.org/search/cs?searchtype=author&amp;query=Alimova%2C+A" TargetMode="External"/><Relationship Id="rId4" Type="http://schemas.openxmlformats.org/officeDocument/2006/relationships/hyperlink" Target="https://arxiv.org/search/cs?searchtype=author&amp;query=Kanatov%2C+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1412875"/>
            <a:ext cx="8892480" cy="5184775"/>
          </a:xfrm>
        </p:spPr>
        <p:txBody>
          <a:bodyPr>
            <a:normAutofit/>
          </a:bodyPr>
          <a:lstStyle/>
          <a:p>
            <a:pPr marL="0" indent="0" algn="just">
              <a:buNone/>
            </a:pPr>
            <a:r>
              <a:rPr lang="en-GB" sz="3600" dirty="0"/>
              <a:t>DIGITALIZED PAPER CORRECTION USING OPENCV</a:t>
            </a:r>
          </a:p>
          <a:p>
            <a:pPr marL="0" indent="0" algn="just">
              <a:buNone/>
            </a:pPr>
            <a:r>
              <a:rPr lang="en-GB" sz="3600" dirty="0"/>
              <a:t>TEAM MEMBER:DEEPAVARSHNI.K</a:t>
            </a:r>
          </a:p>
          <a:p>
            <a:pPr marL="0" indent="0" algn="just">
              <a:buNone/>
            </a:pPr>
            <a:r>
              <a:rPr lang="en-GB" sz="3600" dirty="0"/>
              <a:t>REG NO:211418104044</a:t>
            </a:r>
          </a:p>
          <a:p>
            <a:pPr marL="0" indent="0" algn="just">
              <a:buNone/>
            </a:pPr>
            <a:r>
              <a:rPr lang="en-GB" sz="3600" dirty="0"/>
              <a:t>PROJECTGUIDE: </a:t>
            </a:r>
            <a:r>
              <a:rPr lang="en-GB" sz="3600" dirty="0" err="1"/>
              <a:t>Dr.L.Jabasheela</a:t>
            </a:r>
            <a:endParaRPr lang="en-GB" sz="3600" dirty="0"/>
          </a:p>
          <a:p>
            <a:pPr marL="0" indent="0" algn="just">
              <a:buNone/>
            </a:pPr>
            <a:endParaRPr lang="en-GB" sz="3600" dirty="0"/>
          </a:p>
          <a:p>
            <a:endParaRPr lang="en-IN" sz="3600" dirty="0"/>
          </a:p>
        </p:txBody>
      </p:sp>
    </p:spTree>
    <p:extLst>
      <p:ext uri="{BB962C8B-B14F-4D97-AF65-F5344CB8AC3E}">
        <p14:creationId xmlns:p14="http://schemas.microsoft.com/office/powerpoint/2010/main" val="158697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268E-ED8C-4CB8-968E-ADE52DEB7B07}"/>
              </a:ext>
            </a:extLst>
          </p:cNvPr>
          <p:cNvSpPr>
            <a:spLocks noGrp="1"/>
          </p:cNvSpPr>
          <p:nvPr>
            <p:ph type="title"/>
          </p:nvPr>
        </p:nvSpPr>
        <p:spPr/>
        <p:txBody>
          <a:bodyPr/>
          <a:lstStyle/>
          <a:p>
            <a:r>
              <a:rPr lang="en-IN" dirty="0"/>
              <a:t>SYSTEM FLOW DIAGRAM</a:t>
            </a:r>
          </a:p>
        </p:txBody>
      </p:sp>
      <p:pic>
        <p:nvPicPr>
          <p:cNvPr id="4" name="Content Placeholder 3" descr="See the source image">
            <a:extLst>
              <a:ext uri="{FF2B5EF4-FFF2-40B4-BE49-F238E27FC236}">
                <a16:creationId xmlns:a16="http://schemas.microsoft.com/office/drawing/2014/main" id="{C57C9082-875E-4840-9274-4F40BFEF2F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850" y="2058194"/>
            <a:ext cx="5448300" cy="3609975"/>
          </a:xfrm>
          <a:prstGeom prst="rect">
            <a:avLst/>
          </a:prstGeom>
          <a:noFill/>
          <a:ln>
            <a:noFill/>
          </a:ln>
        </p:spPr>
      </p:pic>
    </p:spTree>
    <p:extLst>
      <p:ext uri="{BB962C8B-B14F-4D97-AF65-F5344CB8AC3E}">
        <p14:creationId xmlns:p14="http://schemas.microsoft.com/office/powerpoint/2010/main" val="27143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FB63-7B08-4E6E-A77F-6E7531F855CF}"/>
              </a:ext>
            </a:extLst>
          </p:cNvPr>
          <p:cNvSpPr>
            <a:spLocks noGrp="1"/>
          </p:cNvSpPr>
          <p:nvPr>
            <p:ph type="title"/>
          </p:nvPr>
        </p:nvSpPr>
        <p:spPr/>
        <p:txBody>
          <a:bodyPr/>
          <a:lstStyle/>
          <a:p>
            <a:r>
              <a:rPr lang="en-IN" dirty="0"/>
              <a:t>ACTIVITY DIAGRAM</a:t>
            </a:r>
          </a:p>
        </p:txBody>
      </p:sp>
      <p:pic>
        <p:nvPicPr>
          <p:cNvPr id="4" name="Content Placeholder 3">
            <a:extLst>
              <a:ext uri="{FF2B5EF4-FFF2-40B4-BE49-F238E27FC236}">
                <a16:creationId xmlns:a16="http://schemas.microsoft.com/office/drawing/2014/main" id="{13B74569-45BB-405B-A07A-1120FE4C0AC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6656" y="1600200"/>
            <a:ext cx="3570688" cy="4525963"/>
          </a:xfrm>
          <a:prstGeom prst="rect">
            <a:avLst/>
          </a:prstGeom>
          <a:noFill/>
        </p:spPr>
      </p:pic>
    </p:spTree>
    <p:extLst>
      <p:ext uri="{BB962C8B-B14F-4D97-AF65-F5344CB8AC3E}">
        <p14:creationId xmlns:p14="http://schemas.microsoft.com/office/powerpoint/2010/main" val="161061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1798-4D5B-4635-8CBD-CAF5651DB0DD}"/>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276E21FD-95DD-4C2C-8B8A-A0DEC27F0BC8}"/>
              </a:ext>
            </a:extLst>
          </p:cNvPr>
          <p:cNvSpPr>
            <a:spLocks noGrp="1"/>
          </p:cNvSpPr>
          <p:nvPr>
            <p:ph idx="1"/>
          </p:nvPr>
        </p:nvSpPr>
        <p:spPr/>
        <p:txBody>
          <a:bodyPr>
            <a:normAutofit/>
          </a:bodyPr>
          <a:lstStyle/>
          <a:p>
            <a:pPr marL="0" indent="0">
              <a:buNone/>
            </a:pPr>
            <a:r>
              <a:rPr lang="en-IN" sz="2800" dirty="0"/>
              <a:t>DATA ENTRY MODULE</a:t>
            </a:r>
          </a:p>
          <a:p>
            <a:pPr marL="0" indent="0">
              <a:buNone/>
            </a:pPr>
            <a:endParaRPr lang="en-IN" sz="2800" dirty="0"/>
          </a:p>
        </p:txBody>
      </p:sp>
      <p:pic>
        <p:nvPicPr>
          <p:cNvPr id="4" name="Picture 3">
            <a:extLst>
              <a:ext uri="{FF2B5EF4-FFF2-40B4-BE49-F238E27FC236}">
                <a16:creationId xmlns:a16="http://schemas.microsoft.com/office/drawing/2014/main" id="{23084C9D-AF7D-49D5-89DE-13D7A18227A2}"/>
              </a:ext>
            </a:extLst>
          </p:cNvPr>
          <p:cNvPicPr/>
          <p:nvPr/>
        </p:nvPicPr>
        <p:blipFill>
          <a:blip r:embed="rId2"/>
          <a:stretch>
            <a:fillRect/>
          </a:stretch>
        </p:blipFill>
        <p:spPr>
          <a:xfrm>
            <a:off x="827584" y="2060848"/>
            <a:ext cx="7560840" cy="4320480"/>
          </a:xfrm>
          <a:prstGeom prst="rect">
            <a:avLst/>
          </a:prstGeom>
        </p:spPr>
      </p:pic>
    </p:spTree>
    <p:extLst>
      <p:ext uri="{BB962C8B-B14F-4D97-AF65-F5344CB8AC3E}">
        <p14:creationId xmlns:p14="http://schemas.microsoft.com/office/powerpoint/2010/main" val="347538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A88F-87F7-460A-B919-488505892C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F87435-B7EB-4D81-9822-259F6384F732}"/>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student has to write the answer within the box so that the system finds it easy to scan the answers only inside the box to detect the handwritten answers.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staff can have the  downloaded file anywhere in the system required they need to enter the path as like ../desktop/</a:t>
            </a:r>
            <a:r>
              <a:rPr lang="en-US" sz="2000" dirty="0" err="1">
                <a:effectLst/>
                <a:latin typeface="Times New Roman" panose="02020603050405020304" pitchFamily="18" charset="0"/>
                <a:ea typeface="Times New Roman" panose="02020603050405020304" pitchFamily="18" charset="0"/>
              </a:rPr>
              <a:t>admin.filetype</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1950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14FC-D0B4-40A7-BEA1-A53F925F42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4C1AC9-FC07-4CE9-92C0-30620208E76C}"/>
              </a:ext>
            </a:extLst>
          </p:cNvPr>
          <p:cNvSpPr>
            <a:spLocks noGrp="1"/>
          </p:cNvSpPr>
          <p:nvPr>
            <p:ph idx="1"/>
          </p:nvPr>
        </p:nvSpPr>
        <p:spPr>
          <a:xfrm>
            <a:off x="457200" y="1600200"/>
            <a:ext cx="8229600" cy="5257800"/>
          </a:xfrm>
        </p:spPr>
        <p:txBody>
          <a:bodyPr/>
          <a:lstStyle/>
          <a:p>
            <a:pPr marL="0" indent="0">
              <a:buNone/>
            </a:pPr>
            <a:r>
              <a:rPr lang="en-GB" dirty="0"/>
              <a:t>RECOGNITION MODULE</a:t>
            </a: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staff tries to enter the number of answers according to the questions paper and the correct answers.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a:p>
            <a:pPr marL="0" indent="0">
              <a:buNone/>
            </a:pPr>
            <a:endParaRPr lang="en-GB" dirty="0"/>
          </a:p>
          <a:p>
            <a:pPr marL="0" indent="0">
              <a:buNone/>
            </a:pPr>
            <a:endParaRPr lang="en-GB" dirty="0"/>
          </a:p>
          <a:p>
            <a:pPr marL="0" indent="0">
              <a:buNone/>
            </a:pPr>
            <a:endParaRPr lang="en-IN" dirty="0"/>
          </a:p>
        </p:txBody>
      </p:sp>
      <p:pic>
        <p:nvPicPr>
          <p:cNvPr id="4" name="Picture 3">
            <a:extLst>
              <a:ext uri="{FF2B5EF4-FFF2-40B4-BE49-F238E27FC236}">
                <a16:creationId xmlns:a16="http://schemas.microsoft.com/office/drawing/2014/main" id="{3694F23B-7FB2-4104-AD22-504DA7588DE5}"/>
              </a:ext>
            </a:extLst>
          </p:cNvPr>
          <p:cNvPicPr>
            <a:picLocks noChangeAspect="1"/>
          </p:cNvPicPr>
          <p:nvPr/>
        </p:nvPicPr>
        <p:blipFill>
          <a:blip r:embed="rId2"/>
          <a:stretch>
            <a:fillRect/>
          </a:stretch>
        </p:blipFill>
        <p:spPr>
          <a:xfrm>
            <a:off x="457200" y="3068960"/>
            <a:ext cx="8147248" cy="3789040"/>
          </a:xfrm>
          <a:prstGeom prst="rect">
            <a:avLst/>
          </a:prstGeom>
        </p:spPr>
      </p:pic>
    </p:spTree>
    <p:extLst>
      <p:ext uri="{BB962C8B-B14F-4D97-AF65-F5344CB8AC3E}">
        <p14:creationId xmlns:p14="http://schemas.microsoft.com/office/powerpoint/2010/main" val="325048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6A67-0B5B-4230-80D7-0265464ABE4B}"/>
              </a:ext>
            </a:extLst>
          </p:cNvPr>
          <p:cNvSpPr>
            <a:spLocks noGrp="1"/>
          </p:cNvSpPr>
          <p:nvPr>
            <p:ph type="title"/>
          </p:nvPr>
        </p:nvSpPr>
        <p:spPr>
          <a:xfrm>
            <a:off x="457200" y="274638"/>
            <a:ext cx="8229600" cy="922114"/>
          </a:xfrm>
        </p:spPr>
        <p:txBody>
          <a:bodyPr/>
          <a:lstStyle/>
          <a:p>
            <a:r>
              <a:rPr lang="en-GB" dirty="0"/>
              <a:t>TEST CASE REPORT</a:t>
            </a:r>
            <a:endParaRPr lang="en-IN" dirty="0"/>
          </a:p>
        </p:txBody>
      </p:sp>
      <p:graphicFrame>
        <p:nvGraphicFramePr>
          <p:cNvPr id="4" name="Content Placeholder 3">
            <a:extLst>
              <a:ext uri="{FF2B5EF4-FFF2-40B4-BE49-F238E27FC236}">
                <a16:creationId xmlns:a16="http://schemas.microsoft.com/office/drawing/2014/main" id="{2996C7CA-0259-45E6-9F05-5D62007D9A39}"/>
              </a:ext>
            </a:extLst>
          </p:cNvPr>
          <p:cNvGraphicFramePr>
            <a:graphicFrameLocks noGrp="1"/>
          </p:cNvGraphicFramePr>
          <p:nvPr>
            <p:ph idx="1"/>
            <p:extLst>
              <p:ext uri="{D42A27DB-BD31-4B8C-83A1-F6EECF244321}">
                <p14:modId xmlns:p14="http://schemas.microsoft.com/office/powerpoint/2010/main" val="1228296776"/>
              </p:ext>
            </p:extLst>
          </p:nvPr>
        </p:nvGraphicFramePr>
        <p:xfrm>
          <a:off x="755576" y="1201483"/>
          <a:ext cx="7560839" cy="5473700"/>
        </p:xfrm>
        <a:graphic>
          <a:graphicData uri="http://schemas.openxmlformats.org/drawingml/2006/table">
            <a:tbl>
              <a:tblPr firstRow="1" firstCol="1" bandRow="1">
                <a:tableStyleId>{5C22544A-7EE6-4342-B048-85BDC9FD1C3A}</a:tableStyleId>
              </a:tblPr>
              <a:tblGrid>
                <a:gridCol w="1101869">
                  <a:extLst>
                    <a:ext uri="{9D8B030D-6E8A-4147-A177-3AD203B41FA5}">
                      <a16:colId xmlns:a16="http://schemas.microsoft.com/office/drawing/2014/main" val="842029606"/>
                    </a:ext>
                  </a:extLst>
                </a:gridCol>
                <a:gridCol w="1483783">
                  <a:extLst>
                    <a:ext uri="{9D8B030D-6E8A-4147-A177-3AD203B41FA5}">
                      <a16:colId xmlns:a16="http://schemas.microsoft.com/office/drawing/2014/main" val="352019946"/>
                    </a:ext>
                  </a:extLst>
                </a:gridCol>
                <a:gridCol w="1312609">
                  <a:extLst>
                    <a:ext uri="{9D8B030D-6E8A-4147-A177-3AD203B41FA5}">
                      <a16:colId xmlns:a16="http://schemas.microsoft.com/office/drawing/2014/main" val="3296036548"/>
                    </a:ext>
                  </a:extLst>
                </a:gridCol>
                <a:gridCol w="1504427">
                  <a:extLst>
                    <a:ext uri="{9D8B030D-6E8A-4147-A177-3AD203B41FA5}">
                      <a16:colId xmlns:a16="http://schemas.microsoft.com/office/drawing/2014/main" val="1783713960"/>
                    </a:ext>
                  </a:extLst>
                </a:gridCol>
                <a:gridCol w="1347877">
                  <a:extLst>
                    <a:ext uri="{9D8B030D-6E8A-4147-A177-3AD203B41FA5}">
                      <a16:colId xmlns:a16="http://schemas.microsoft.com/office/drawing/2014/main" val="2638154984"/>
                    </a:ext>
                  </a:extLst>
                </a:gridCol>
                <a:gridCol w="810274">
                  <a:extLst>
                    <a:ext uri="{9D8B030D-6E8A-4147-A177-3AD203B41FA5}">
                      <a16:colId xmlns:a16="http://schemas.microsoft.com/office/drawing/2014/main" val="3492853815"/>
                    </a:ext>
                  </a:extLst>
                </a:gridCol>
              </a:tblGrid>
              <a:tr h="899825">
                <a:tc>
                  <a:txBody>
                    <a:bodyPr/>
                    <a:lstStyle/>
                    <a:p>
                      <a:pPr>
                        <a:lnSpc>
                          <a:spcPct val="150000"/>
                        </a:lnSpc>
                      </a:pPr>
                      <a:r>
                        <a:rPr lang="en-US" sz="1400">
                          <a:effectLst/>
                        </a:rPr>
                        <a:t>S.NO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SCENARIO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INPUT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extLst>
                  <a:ext uri="{0D108BD9-81ED-4DB2-BD59-A6C34878D82A}">
                    <a16:rowId xmlns:a16="http://schemas.microsoft.com/office/drawing/2014/main" val="3703422854"/>
                  </a:ext>
                </a:extLst>
              </a:tr>
              <a:tr h="1212225">
                <a:tc>
                  <a:txBody>
                    <a:bodyPr/>
                    <a:lstStyle/>
                    <a:p>
                      <a:pPr>
                        <a:lnSpc>
                          <a:spcPct val="150000"/>
                        </a:lnSpc>
                      </a:pPr>
                      <a:r>
                        <a:rPr lang="en-US" sz="14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Enter the file path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User enters the document path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The correct path destination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Correct file path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extLst>
                  <a:ext uri="{0D108BD9-81ED-4DB2-BD59-A6C34878D82A}">
                    <a16:rowId xmlns:a16="http://schemas.microsoft.com/office/drawing/2014/main" val="2043222220"/>
                  </a:ext>
                </a:extLst>
              </a:tr>
              <a:tr h="1837025">
                <a:tc>
                  <a:txBody>
                    <a:bodyPr/>
                    <a:lstStyle/>
                    <a:p>
                      <a:pPr>
                        <a:lnSpc>
                          <a:spcPct val="150000"/>
                        </a:lnSpc>
                      </a:pPr>
                      <a:r>
                        <a:rPr lang="en-US" sz="14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According to the question paper the staff enters the number of answers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Enters the number of questions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Correct number of answers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Type the number of answers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extLst>
                  <a:ext uri="{0D108BD9-81ED-4DB2-BD59-A6C34878D82A}">
                    <a16:rowId xmlns:a16="http://schemas.microsoft.com/office/drawing/2014/main" val="43691197"/>
                  </a:ext>
                </a:extLst>
              </a:tr>
              <a:tr h="1524625">
                <a:tc>
                  <a:txBody>
                    <a:bodyPr/>
                    <a:lstStyle/>
                    <a:p>
                      <a:pPr>
                        <a:lnSpc>
                          <a:spcPct val="150000"/>
                        </a:lnSpc>
                      </a:pPr>
                      <a:r>
                        <a:rPr lang="en-US" sz="1400">
                          <a:effectLst/>
                        </a:rPr>
                        <a: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Entering  the  correct answers relevant to the question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Enter the answers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Specifying the answers to be correct or not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a:effectLst/>
                        </a:rPr>
                        <a:t>System checks to the answers and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tc>
                  <a:txBody>
                    <a:bodyPr/>
                    <a:lstStyle/>
                    <a:p>
                      <a:pPr>
                        <a:lnSpc>
                          <a:spcPct val="150000"/>
                        </a:lnSpc>
                      </a:pPr>
                      <a:r>
                        <a:rPr lang="en-US" sz="1400" dirty="0">
                          <a:effectLst/>
                        </a:rPr>
                        <a:t>PASS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943" marR="66943" marT="0" marB="0"/>
                </a:tc>
                <a:extLst>
                  <a:ext uri="{0D108BD9-81ED-4DB2-BD59-A6C34878D82A}">
                    <a16:rowId xmlns:a16="http://schemas.microsoft.com/office/drawing/2014/main" val="1128590355"/>
                  </a:ext>
                </a:extLst>
              </a:tr>
            </a:tbl>
          </a:graphicData>
        </a:graphic>
      </p:graphicFrame>
    </p:spTree>
    <p:extLst>
      <p:ext uri="{BB962C8B-B14F-4D97-AF65-F5344CB8AC3E}">
        <p14:creationId xmlns:p14="http://schemas.microsoft.com/office/powerpoint/2010/main" val="56299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9B45-40D9-4C8D-8DEB-4DD5B34DD62A}"/>
              </a:ext>
            </a:extLst>
          </p:cNvPr>
          <p:cNvSpPr>
            <a:spLocks noGrp="1"/>
          </p:cNvSpPr>
          <p:nvPr>
            <p:ph type="title"/>
          </p:nvPr>
        </p:nvSpPr>
        <p:spPr/>
        <p:txBody>
          <a:bodyPr/>
          <a:lstStyle/>
          <a:p>
            <a:r>
              <a:rPr lang="en-GB" dirty="0"/>
              <a:t>SCREENSHOTS</a:t>
            </a:r>
            <a:endParaRPr lang="en-IN" dirty="0"/>
          </a:p>
        </p:txBody>
      </p:sp>
      <p:pic>
        <p:nvPicPr>
          <p:cNvPr id="4" name="Content Placeholder 3">
            <a:extLst>
              <a:ext uri="{FF2B5EF4-FFF2-40B4-BE49-F238E27FC236}">
                <a16:creationId xmlns:a16="http://schemas.microsoft.com/office/drawing/2014/main" id="{97494CEC-D8AE-406A-AA0A-5422DD48ACE3}"/>
              </a:ext>
            </a:extLst>
          </p:cNvPr>
          <p:cNvPicPr>
            <a:picLocks noGrp="1" noChangeAspect="1"/>
          </p:cNvPicPr>
          <p:nvPr>
            <p:ph idx="1"/>
          </p:nvPr>
        </p:nvPicPr>
        <p:blipFill>
          <a:blip r:embed="rId2"/>
          <a:stretch>
            <a:fillRect/>
          </a:stretch>
        </p:blipFill>
        <p:spPr>
          <a:xfrm>
            <a:off x="457201" y="1939727"/>
            <a:ext cx="8363272" cy="4643635"/>
          </a:xfrm>
          <a:prstGeom prst="rect">
            <a:avLst/>
          </a:prstGeom>
        </p:spPr>
      </p:pic>
    </p:spTree>
    <p:extLst>
      <p:ext uri="{BB962C8B-B14F-4D97-AF65-F5344CB8AC3E}">
        <p14:creationId xmlns:p14="http://schemas.microsoft.com/office/powerpoint/2010/main" val="328473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01F4-B628-4839-B0FF-182603849A1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3560B73-1BB0-4B8D-BA24-46EBEEF380C8}"/>
              </a:ext>
            </a:extLst>
          </p:cNvPr>
          <p:cNvPicPr>
            <a:picLocks noGrp="1" noChangeAspect="1"/>
          </p:cNvPicPr>
          <p:nvPr>
            <p:ph idx="1"/>
          </p:nvPr>
        </p:nvPicPr>
        <p:blipFill>
          <a:blip r:embed="rId2"/>
          <a:stretch>
            <a:fillRect/>
          </a:stretch>
        </p:blipFill>
        <p:spPr>
          <a:xfrm>
            <a:off x="457201" y="1988840"/>
            <a:ext cx="8229600" cy="4594522"/>
          </a:xfrm>
          <a:prstGeom prst="rect">
            <a:avLst/>
          </a:prstGeom>
        </p:spPr>
      </p:pic>
    </p:spTree>
    <p:extLst>
      <p:ext uri="{BB962C8B-B14F-4D97-AF65-F5344CB8AC3E}">
        <p14:creationId xmlns:p14="http://schemas.microsoft.com/office/powerpoint/2010/main" val="73297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61B2-B96F-4AAA-8EE3-E95D2AF62E9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3219B54-FF50-4388-9475-99F587EB36CA}"/>
              </a:ext>
            </a:extLst>
          </p:cNvPr>
          <p:cNvPicPr>
            <a:picLocks noGrp="1" noChangeAspect="1"/>
          </p:cNvPicPr>
          <p:nvPr>
            <p:ph idx="1"/>
          </p:nvPr>
        </p:nvPicPr>
        <p:blipFill>
          <a:blip r:embed="rId2"/>
          <a:stretch>
            <a:fillRect/>
          </a:stretch>
        </p:blipFill>
        <p:spPr>
          <a:xfrm>
            <a:off x="611560" y="1634900"/>
            <a:ext cx="7776864" cy="5034460"/>
          </a:xfrm>
          <a:prstGeom prst="rect">
            <a:avLst/>
          </a:prstGeom>
        </p:spPr>
      </p:pic>
    </p:spTree>
    <p:extLst>
      <p:ext uri="{BB962C8B-B14F-4D97-AF65-F5344CB8AC3E}">
        <p14:creationId xmlns:p14="http://schemas.microsoft.com/office/powerpoint/2010/main" val="386401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17DB-8EFC-46AD-873D-F17A70C00FA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BEB813E-3084-48A6-B3C5-581738CC97F8}"/>
              </a:ext>
            </a:extLst>
          </p:cNvPr>
          <p:cNvPicPr>
            <a:picLocks noGrp="1" noChangeAspect="1"/>
          </p:cNvPicPr>
          <p:nvPr>
            <p:ph idx="1"/>
          </p:nvPr>
        </p:nvPicPr>
        <p:blipFill>
          <a:blip r:embed="rId2"/>
          <a:stretch>
            <a:fillRect/>
          </a:stretch>
        </p:blipFill>
        <p:spPr>
          <a:xfrm>
            <a:off x="590873" y="1916832"/>
            <a:ext cx="8229599" cy="4666530"/>
          </a:xfrm>
          <a:prstGeom prst="rect">
            <a:avLst/>
          </a:prstGeom>
        </p:spPr>
      </p:pic>
    </p:spTree>
    <p:extLst>
      <p:ext uri="{BB962C8B-B14F-4D97-AF65-F5344CB8AC3E}">
        <p14:creationId xmlns:p14="http://schemas.microsoft.com/office/powerpoint/2010/main" val="4985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1AC3-C00C-4127-A6F0-46362C394348}"/>
              </a:ext>
            </a:extLst>
          </p:cNvPr>
          <p:cNvSpPr>
            <a:spLocks noGrp="1"/>
          </p:cNvSpPr>
          <p:nvPr>
            <p:ph type="title"/>
          </p:nvPr>
        </p:nvSpPr>
        <p:spPr/>
        <p:txBody>
          <a:bodyPr/>
          <a:lstStyle/>
          <a:p>
            <a:r>
              <a:rPr lang="en-GB"/>
              <a:t>INTRODUCTION</a:t>
            </a:r>
            <a:endParaRPr lang="en-IN" dirty="0"/>
          </a:p>
        </p:txBody>
      </p:sp>
      <p:sp>
        <p:nvSpPr>
          <p:cNvPr id="3" name="Content Placeholder 2">
            <a:extLst>
              <a:ext uri="{FF2B5EF4-FFF2-40B4-BE49-F238E27FC236}">
                <a16:creationId xmlns:a16="http://schemas.microsoft.com/office/drawing/2014/main" id="{F50D08F7-DAC0-4B6E-BA31-2594229679FB}"/>
              </a:ext>
            </a:extLst>
          </p:cNvPr>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In this system </a:t>
            </a:r>
            <a:r>
              <a:rPr lang="en-GB" sz="2400">
                <a:latin typeface="Times New Roman" panose="02020603050405020304" pitchFamily="18" charset="0"/>
                <a:cs typeface="Times New Roman" panose="02020603050405020304" pitchFamily="18" charset="0"/>
              </a:rPr>
              <a:t>I proposed </a:t>
            </a:r>
            <a:r>
              <a:rPr lang="en-GB" sz="2400" dirty="0">
                <a:latin typeface="Times New Roman" panose="02020603050405020304" pitchFamily="18" charset="0"/>
                <a:cs typeface="Times New Roman" panose="02020603050405020304" pitchFamily="18" charset="0"/>
              </a:rPr>
              <a:t>a paper correction format in digitalized way using </a:t>
            </a:r>
            <a:r>
              <a:rPr lang="en-GB" sz="2400" dirty="0" err="1">
                <a:latin typeface="Times New Roman" panose="02020603050405020304" pitchFamily="18" charset="0"/>
                <a:cs typeface="Times New Roman" panose="02020603050405020304" pitchFamily="18" charset="0"/>
              </a:rPr>
              <a:t>opencv</a:t>
            </a:r>
            <a:r>
              <a:rPr lang="en-GB" sz="2400" dirty="0">
                <a:latin typeface="Times New Roman" panose="02020603050405020304" pitchFamily="18" charset="0"/>
                <a:cs typeface="Times New Roman" panose="02020603050405020304" pitchFamily="18" charset="0"/>
              </a:rPr>
              <a:t>.</a:t>
            </a:r>
          </a:p>
          <a:p>
            <a:pPr algn="just"/>
            <a:r>
              <a:rPr lang="en-GB" sz="2400" dirty="0">
                <a:latin typeface="Times New Roman" panose="02020603050405020304" pitchFamily="18" charset="0"/>
                <a:cs typeface="Times New Roman" panose="02020603050405020304" pitchFamily="18" charset="0"/>
              </a:rPr>
              <a:t>The system  needs the answer paper in image format and then it makes correction out of it to give the score.</a:t>
            </a:r>
          </a:p>
          <a:p>
            <a:pPr algn="just"/>
            <a:r>
              <a:rPr lang="en-GB" sz="2400" dirty="0">
                <a:latin typeface="Times New Roman" panose="02020603050405020304" pitchFamily="18" charset="0"/>
                <a:cs typeface="Times New Roman" panose="02020603050405020304" pitchFamily="18" charset="0"/>
              </a:rPr>
              <a:t>The user  needs to enter the answer and also the answers written by the student should be highlighted inside a box.</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4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8890-F3B5-4A44-8850-2D8F0D866E4C}"/>
              </a:ext>
            </a:extLst>
          </p:cNvPr>
          <p:cNvSpPr>
            <a:spLocks noGrp="1"/>
          </p:cNvSpPr>
          <p:nvPr>
            <p:ph type="title"/>
          </p:nvPr>
        </p:nvSpPr>
        <p:spPr>
          <a:xfrm>
            <a:off x="457200" y="274638"/>
            <a:ext cx="8229600" cy="850106"/>
          </a:xfrm>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EE0FEDE7-5B24-44D4-8F7E-F08EBBFE579B}"/>
              </a:ext>
            </a:extLst>
          </p:cNvPr>
          <p:cNvSpPr>
            <a:spLocks noGrp="1"/>
          </p:cNvSpPr>
          <p:nvPr>
            <p:ph idx="1"/>
          </p:nvPr>
        </p:nvSpPr>
        <p:spPr/>
        <p:txBody>
          <a:bodyPr>
            <a:noAutofit/>
          </a:bodyPr>
          <a:lstStyle/>
          <a:p>
            <a:pPr marL="0" indent="0">
              <a:buNone/>
            </a:pPr>
            <a:r>
              <a:rPr lang="en-US" dirty="0">
                <a:solidFill>
                  <a:srgbClr val="000000"/>
                </a:solidFill>
                <a:effectLst/>
                <a:latin typeface="Times New Roman" panose="02020603050405020304" pitchFamily="18" charset="0"/>
                <a:ea typeface="Times New Roman" panose="02020603050405020304" pitchFamily="18" charset="0"/>
              </a:rPr>
              <a:t>We discussed a NN which is in a position to acknowledge text in images. The NN consists of 5 CNN and a couple of RNN layers and outputs a character-probability matrix. This matrix is either used for CTC loss calculation or for CTC decoding. An implementation using TF is provided and a few important parts of the code were presented. Finally, hints to enhance the popularity accuracy got.</a:t>
            </a:r>
            <a:br>
              <a:rPr lang="en-US"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75303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2D29-743F-42FF-8C6A-06A37E699D6C}"/>
              </a:ext>
            </a:extLst>
          </p:cNvPr>
          <p:cNvSpPr>
            <a:spLocks noGrp="1"/>
          </p:cNvSpPr>
          <p:nvPr>
            <p:ph type="title"/>
          </p:nvPr>
        </p:nvSpPr>
        <p:spPr>
          <a:xfrm>
            <a:off x="457200" y="274638"/>
            <a:ext cx="8229600" cy="922114"/>
          </a:xfrm>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67865399-9524-4A14-BEBD-8346E51EA390}"/>
              </a:ext>
            </a:extLst>
          </p:cNvPr>
          <p:cNvSpPr>
            <a:spLocks noGrp="1"/>
          </p:cNvSpPr>
          <p:nvPr>
            <p:ph idx="1"/>
          </p:nvPr>
        </p:nvSpPr>
        <p:spPr>
          <a:xfrm>
            <a:off x="457200" y="1340768"/>
            <a:ext cx="8229600" cy="5400600"/>
          </a:xfrm>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[1]Shilpa Mangesh Pande, </a:t>
            </a:r>
            <a:r>
              <a:rPr lang="en-US" sz="1800" dirty="0" err="1">
                <a:effectLst/>
                <a:latin typeface="Times New Roman" panose="02020603050405020304" pitchFamily="18" charset="0"/>
                <a:ea typeface="Times New Roman" panose="02020603050405020304" pitchFamily="18" charset="0"/>
              </a:rPr>
              <a:t>Bineet</a:t>
            </a:r>
            <a:r>
              <a:rPr lang="en-US" sz="1800" dirty="0">
                <a:effectLst/>
                <a:latin typeface="Times New Roman" panose="02020603050405020304" pitchFamily="18" charset="0"/>
                <a:ea typeface="Times New Roman" panose="02020603050405020304" pitchFamily="18" charset="0"/>
              </a:rPr>
              <a:t> Kumar Jha</a:t>
            </a:r>
            <a:r>
              <a:rPr lang="en-GB" sz="1800" dirty="0">
                <a:effectLst/>
                <a:latin typeface="Times New Roman" panose="02020603050405020304" pitchFamily="18" charset="0"/>
                <a:ea typeface="Times New Roman" panose="02020603050405020304" pitchFamily="18" charset="0"/>
              </a:rPr>
              <a:t>,Character Recognition System for Devanagari Script Using Machine Learning Approach, </a:t>
            </a:r>
            <a:r>
              <a:rPr lang="en-US" sz="1800" dirty="0">
                <a:effectLst/>
                <a:latin typeface="Times New Roman" panose="02020603050405020304" pitchFamily="18" charset="0"/>
                <a:ea typeface="Times New Roman" panose="02020603050405020304" pitchFamily="18" charset="0"/>
              </a:rPr>
              <a:t>Conference on Information and Communication Technology (CICT’18), 2021</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[2]</a:t>
            </a:r>
            <a:r>
              <a:rPr lang="en-US" sz="1800" dirty="0" err="1">
                <a:effectLst/>
                <a:latin typeface="Times New Roman" panose="02020603050405020304" pitchFamily="18" charset="0"/>
                <a:ea typeface="Times New Roman" panose="02020603050405020304" pitchFamily="18" charset="0"/>
              </a:rPr>
              <a:t>Naragudem</a:t>
            </a:r>
            <a:r>
              <a:rPr lang="en-US" sz="1800" dirty="0">
                <a:effectLst/>
                <a:latin typeface="Times New Roman" panose="02020603050405020304" pitchFamily="18" charset="0"/>
                <a:ea typeface="Times New Roman" panose="02020603050405020304" pitchFamily="18" charset="0"/>
              </a:rPr>
              <a:t> Sarika, </a:t>
            </a:r>
            <a:r>
              <a:rPr lang="en-US" sz="1800" dirty="0" err="1">
                <a:effectLst/>
                <a:latin typeface="Times New Roman" panose="02020603050405020304" pitchFamily="18" charset="0"/>
                <a:ea typeface="Times New Roman" panose="02020603050405020304" pitchFamily="18" charset="0"/>
              </a:rPr>
              <a:t>Nageswararao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Sirisala</a:t>
            </a:r>
            <a:r>
              <a:rPr lang="en-US" sz="1800" dirty="0">
                <a:effectLst/>
                <a:latin typeface="Times New Roman" panose="02020603050405020304" pitchFamily="18" charset="0"/>
                <a:ea typeface="Times New Roman" panose="02020603050405020304" pitchFamily="18" charset="0"/>
              </a:rPr>
              <a:t>, Muni Sekhar </a:t>
            </a:r>
            <a:r>
              <a:rPr lang="en-US" sz="1800" dirty="0" err="1">
                <a:effectLst/>
                <a:latin typeface="Times New Roman" panose="02020603050405020304" pitchFamily="18" charset="0"/>
                <a:ea typeface="Times New Roman" panose="02020603050405020304" pitchFamily="18" charset="0"/>
              </a:rPr>
              <a:t>Velpuru</a:t>
            </a:r>
            <a:r>
              <a:rPr lang="en-US" sz="1800" dirty="0">
                <a:effectLst/>
                <a:latin typeface="Times New Roman" panose="02020603050405020304" pitchFamily="18" charset="0"/>
                <a:ea typeface="Times New Roman" panose="02020603050405020304" pitchFamily="18" charset="0"/>
              </a:rPr>
              <a:t> ,CNN based Optical Character Recognition and Applications, Proceedings of the Sixth International Conference on Inventive Computation Technologies, 2021</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[3]Ayan Kumar </a:t>
            </a:r>
            <a:r>
              <a:rPr lang="en-US" sz="1800" dirty="0" err="1">
                <a:solidFill>
                  <a:srgbClr val="000000"/>
                </a:solidFill>
                <a:effectLst/>
                <a:latin typeface="Times New Roman" panose="02020603050405020304" pitchFamily="18" charset="0"/>
                <a:ea typeface="Times New Roman" panose="02020603050405020304" pitchFamily="18" charset="0"/>
              </a:rPr>
              <a:t>Bhunia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Shuvozit</a:t>
            </a:r>
            <a:r>
              <a:rPr lang="en-US" sz="1800" dirty="0">
                <a:solidFill>
                  <a:srgbClr val="000000"/>
                </a:solidFill>
                <a:effectLst/>
                <a:latin typeface="Times New Roman" panose="02020603050405020304" pitchFamily="18" charset="0"/>
                <a:ea typeface="Times New Roman" panose="02020603050405020304" pitchFamily="18" charset="0"/>
              </a:rPr>
              <a:t> Ghose, Amandeep Kumar, Pinaki Nath Chowdhury, </a:t>
            </a:r>
            <a:r>
              <a:rPr lang="en-US" sz="1800" dirty="0" err="1">
                <a:solidFill>
                  <a:srgbClr val="000000"/>
                </a:solidFill>
                <a:effectLst/>
                <a:latin typeface="Times New Roman" panose="02020603050405020304" pitchFamily="18" charset="0"/>
                <a:ea typeface="Times New Roman" panose="02020603050405020304" pitchFamily="18" charset="0"/>
              </a:rPr>
              <a:t>Aneeshan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Sain</a:t>
            </a:r>
            <a:r>
              <a:rPr lang="en-US" sz="1800" dirty="0">
                <a:solidFill>
                  <a:srgbClr val="000000"/>
                </a:solidFill>
                <a:effectLst/>
                <a:latin typeface="Times New Roman" panose="02020603050405020304" pitchFamily="18" charset="0"/>
                <a:ea typeface="Times New Roman" panose="02020603050405020304" pitchFamily="18" charset="0"/>
              </a:rPr>
              <a:t>, Yi-</a:t>
            </a:r>
            <a:r>
              <a:rPr lang="en-US" sz="1800" dirty="0" err="1">
                <a:solidFill>
                  <a:srgbClr val="000000"/>
                </a:solidFill>
                <a:effectLst/>
                <a:latin typeface="Times New Roman" panose="02020603050405020304" pitchFamily="18" charset="0"/>
                <a:ea typeface="Times New Roman" panose="02020603050405020304" pitchFamily="18" charset="0"/>
              </a:rPr>
              <a:t>Zhe,Proceedings</a:t>
            </a:r>
            <a:r>
              <a:rPr lang="en-US" sz="1800" dirty="0">
                <a:solidFill>
                  <a:srgbClr val="000000"/>
                </a:solidFill>
                <a:effectLst/>
                <a:latin typeface="Times New Roman" panose="02020603050405020304" pitchFamily="18" charset="0"/>
                <a:ea typeface="Times New Roman" panose="02020603050405020304" pitchFamily="18" charset="0"/>
              </a:rPr>
              <a:t> of the IEEE/CVF Conference on Computer Vision and Pattern Recognition (CVPR), 2021</a:t>
            </a:r>
            <a:endParaRPr lang="en-IN" sz="1800" dirty="0">
              <a:effectLst/>
              <a:latin typeface="Times New Roman" panose="02020603050405020304" pitchFamily="18" charset="0"/>
              <a:ea typeface="Times New Roman" panose="02020603050405020304" pitchFamily="18" charset="0"/>
            </a:endParaRPr>
          </a:p>
          <a:p>
            <a:pPr>
              <a:lnSpc>
                <a:spcPts val="2100"/>
              </a:lnSpc>
              <a:spcBef>
                <a:spcPts val="300"/>
              </a:spcBef>
              <a:spcAft>
                <a:spcPts val="900"/>
              </a:spcAft>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Daniyar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Nurseitov</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Kairat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Bostanbekov</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Maksat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Kanatov</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Anel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Alimova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Abdelrahman Abdallah</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Galymzhan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Abdimanap</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Classification of Handwritten Names of Cities and Handwritten Text Recognition using Various Deep Learning Models,</a:t>
            </a:r>
            <a:r>
              <a:rPr lang="en-US" sz="1800" kern="0" dirty="0">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Advances in Science, Technology and Engineering Systems. 5, 934-943 ,2021</a:t>
            </a:r>
            <a:endParaRPr lang="en-IN" sz="1800" kern="0" dirty="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6942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8533-30E4-44B6-A995-EDDC796D0661}"/>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3D12D0F0-90A3-4AF2-8359-6FD137575CC7}"/>
              </a:ext>
            </a:extLst>
          </p:cNvPr>
          <p:cNvSpPr>
            <a:spLocks noGrp="1"/>
          </p:cNvSpPr>
          <p:nvPr>
            <p:ph idx="1"/>
          </p:nvPr>
        </p:nvSpPr>
        <p:spPr/>
        <p:txBody>
          <a:bodyPr>
            <a:normAutofit fontScale="92500"/>
          </a:bodyPr>
          <a:lstStyle/>
          <a:p>
            <a:pPr algn="just"/>
            <a:r>
              <a:rPr lang="en-US" sz="2400" dirty="0">
                <a:solidFill>
                  <a:srgbClr val="000000"/>
                </a:solidFill>
                <a:effectLst/>
                <a:latin typeface="Times New Roman" panose="02020603050405020304" pitchFamily="18" charset="0"/>
                <a:ea typeface="Times New Roman" panose="02020603050405020304" pitchFamily="18" charset="0"/>
              </a:rPr>
              <a:t>Nowadays everything has become </a:t>
            </a:r>
            <a:r>
              <a:rPr lang="en-US" sz="2400" dirty="0" err="1">
                <a:solidFill>
                  <a:srgbClr val="000000"/>
                </a:solidFill>
                <a:effectLst/>
                <a:latin typeface="Times New Roman" panose="02020603050405020304" pitchFamily="18" charset="0"/>
                <a:ea typeface="Times New Roman" panose="02020603050405020304" pitchFamily="18" charset="0"/>
              </a:rPr>
              <a:t>digitalized.In</a:t>
            </a:r>
            <a:r>
              <a:rPr lang="en-US" sz="2400" dirty="0">
                <a:solidFill>
                  <a:srgbClr val="000000"/>
                </a:solidFill>
                <a:effectLst/>
                <a:latin typeface="Times New Roman" panose="02020603050405020304" pitchFamily="18" charset="0"/>
                <a:ea typeface="Times New Roman" panose="02020603050405020304" pitchFamily="18" charset="0"/>
              </a:rPr>
              <a:t> this system I have proposed</a:t>
            </a:r>
            <a:r>
              <a:rPr lang="en-US" sz="2400" dirty="0">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 concept to detect the handwritten text and to verify whether the solution written by the </a:t>
            </a:r>
            <a:r>
              <a:rPr lang="en-US" sz="2400" dirty="0">
                <a:solidFill>
                  <a:srgbClr val="000000"/>
                </a:solidFill>
                <a:latin typeface="Times New Roman" panose="02020603050405020304" pitchFamily="18" charset="0"/>
                <a:ea typeface="Times New Roman" panose="02020603050405020304" pitchFamily="18" charset="0"/>
              </a:rPr>
              <a:t>student </a:t>
            </a:r>
            <a:r>
              <a:rPr lang="en-US" sz="2400" dirty="0">
                <a:solidFill>
                  <a:srgbClr val="000000"/>
                </a:solidFill>
                <a:effectLst/>
                <a:latin typeface="Times New Roman" panose="02020603050405020304" pitchFamily="18" charset="0"/>
                <a:ea typeface="Times New Roman" panose="02020603050405020304" pitchFamily="18" charset="0"/>
              </a:rPr>
              <a:t> is correct or not. </a:t>
            </a:r>
          </a:p>
          <a:p>
            <a:pPr algn="just"/>
            <a:r>
              <a:rPr lang="en-US" sz="2400" dirty="0">
                <a:solidFill>
                  <a:srgbClr val="000000"/>
                </a:solidFill>
                <a:effectLst/>
                <a:latin typeface="Times New Roman" panose="02020603050405020304" pitchFamily="18" charset="0"/>
                <a:ea typeface="Times New Roman" panose="02020603050405020304" pitchFamily="18" charset="0"/>
              </a:rPr>
              <a:t>I have used HTR concept to first detect the answers written by the student and compare to with the answers given by the staff. </a:t>
            </a:r>
          </a:p>
          <a:p>
            <a:pPr algn="just"/>
            <a:endParaRPr lang="en-US" sz="2400" dirty="0">
              <a:solidFill>
                <a:srgbClr val="000000"/>
              </a:solidFill>
              <a:effectLst/>
              <a:latin typeface="Times New Roman" panose="02020603050405020304" pitchFamily="18" charset="0"/>
              <a:ea typeface="Times New Roman" panose="02020603050405020304" pitchFamily="18"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rPr>
              <a:t>Handwriting text recognition (HTR) is that the process of adjusting handwritten characters or phrases into a format that the </a:t>
            </a:r>
            <a:r>
              <a:rPr lang="en-US" sz="2400" dirty="0">
                <a:solidFill>
                  <a:srgbClr val="000000"/>
                </a:solidFill>
                <a:latin typeface="Times New Roman" panose="02020603050405020304" pitchFamily="18" charset="0"/>
                <a:ea typeface="Times New Roman" panose="02020603050405020304" pitchFamily="18" charset="0"/>
              </a:rPr>
              <a:t>system </a:t>
            </a:r>
            <a:r>
              <a:rPr lang="en-US" sz="2400" dirty="0">
                <a:solidFill>
                  <a:srgbClr val="000000"/>
                </a:solidFill>
                <a:effectLst/>
                <a:latin typeface="Times New Roman" panose="02020603050405020304" pitchFamily="18" charset="0"/>
                <a:ea typeface="Times New Roman" panose="02020603050405020304" pitchFamily="18" charset="0"/>
              </a:rPr>
              <a:t> understands. It's a vigorous network of educational researchers studying it for the past few years as advances during this subject help to automate differing kinds of habitual tactics and job work. </a:t>
            </a:r>
          </a:p>
          <a:p>
            <a:pPr marL="0" indent="0">
              <a:buNone/>
            </a:pPr>
            <a:endParaRPr lang="en-IN" sz="2400" dirty="0"/>
          </a:p>
        </p:txBody>
      </p:sp>
    </p:spTree>
    <p:extLst>
      <p:ext uri="{BB962C8B-B14F-4D97-AF65-F5344CB8AC3E}">
        <p14:creationId xmlns:p14="http://schemas.microsoft.com/office/powerpoint/2010/main" val="201969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F6D2-F1F1-4E0C-8BED-FEE391BFA1DE}"/>
              </a:ext>
            </a:extLst>
          </p:cNvPr>
          <p:cNvSpPr>
            <a:spLocks noGrp="1"/>
          </p:cNvSpPr>
          <p:nvPr>
            <p:ph type="title"/>
          </p:nvPr>
        </p:nvSpPr>
        <p:spPr>
          <a:xfrm>
            <a:off x="457200" y="274638"/>
            <a:ext cx="8229600" cy="457199"/>
          </a:xfrm>
        </p:spPr>
        <p:txBody>
          <a:bodyPr>
            <a:normAutofit fontScale="90000"/>
          </a:bodyPr>
          <a:lstStyle/>
          <a:p>
            <a:r>
              <a:rPr lang="en-GB" dirty="0"/>
              <a:t>LITERATURE SURVEY</a:t>
            </a:r>
            <a:endParaRPr lang="en-IN" dirty="0"/>
          </a:p>
        </p:txBody>
      </p:sp>
      <p:graphicFrame>
        <p:nvGraphicFramePr>
          <p:cNvPr id="4" name="Table 4">
            <a:extLst>
              <a:ext uri="{FF2B5EF4-FFF2-40B4-BE49-F238E27FC236}">
                <a16:creationId xmlns:a16="http://schemas.microsoft.com/office/drawing/2014/main" id="{E000A9C9-7864-4054-8EFD-1AB5D5235CE9}"/>
              </a:ext>
            </a:extLst>
          </p:cNvPr>
          <p:cNvGraphicFramePr>
            <a:graphicFrameLocks noGrp="1"/>
          </p:cNvGraphicFramePr>
          <p:nvPr>
            <p:ph idx="1"/>
            <p:extLst>
              <p:ext uri="{D42A27DB-BD31-4B8C-83A1-F6EECF244321}">
                <p14:modId xmlns:p14="http://schemas.microsoft.com/office/powerpoint/2010/main" val="3461789303"/>
              </p:ext>
            </p:extLst>
          </p:nvPr>
        </p:nvGraphicFramePr>
        <p:xfrm>
          <a:off x="971600" y="1124744"/>
          <a:ext cx="7128792" cy="5690132"/>
        </p:xfrm>
        <a:graphic>
          <a:graphicData uri="http://schemas.openxmlformats.org/drawingml/2006/table">
            <a:tbl>
              <a:tblPr firstRow="1" bandRow="1">
                <a:tableStyleId>{073A0DAA-6AF3-43AB-8588-CEC1D06C72B9}</a:tableStyleId>
              </a:tblPr>
              <a:tblGrid>
                <a:gridCol w="1272162">
                  <a:extLst>
                    <a:ext uri="{9D8B030D-6E8A-4147-A177-3AD203B41FA5}">
                      <a16:colId xmlns:a16="http://schemas.microsoft.com/office/drawing/2014/main" val="3202319927"/>
                    </a:ext>
                  </a:extLst>
                </a:gridCol>
                <a:gridCol w="1952210">
                  <a:extLst>
                    <a:ext uri="{9D8B030D-6E8A-4147-A177-3AD203B41FA5}">
                      <a16:colId xmlns:a16="http://schemas.microsoft.com/office/drawing/2014/main" val="4189135401"/>
                    </a:ext>
                  </a:extLst>
                </a:gridCol>
                <a:gridCol w="1952210">
                  <a:extLst>
                    <a:ext uri="{9D8B030D-6E8A-4147-A177-3AD203B41FA5}">
                      <a16:colId xmlns:a16="http://schemas.microsoft.com/office/drawing/2014/main" val="3863173786"/>
                    </a:ext>
                  </a:extLst>
                </a:gridCol>
                <a:gridCol w="1952210">
                  <a:extLst>
                    <a:ext uri="{9D8B030D-6E8A-4147-A177-3AD203B41FA5}">
                      <a16:colId xmlns:a16="http://schemas.microsoft.com/office/drawing/2014/main" val="2739053235"/>
                    </a:ext>
                  </a:extLst>
                </a:gridCol>
              </a:tblGrid>
              <a:tr h="347379">
                <a:tc>
                  <a:txBody>
                    <a:bodyPr/>
                    <a:lstStyle/>
                    <a:p>
                      <a:r>
                        <a:rPr lang="en-GB" dirty="0"/>
                        <a:t>SOURCE</a:t>
                      </a:r>
                      <a:endParaRPr lang="en-IN" dirty="0"/>
                    </a:p>
                  </a:txBody>
                  <a:tcPr/>
                </a:tc>
                <a:tc>
                  <a:txBody>
                    <a:bodyPr/>
                    <a:lstStyle/>
                    <a:p>
                      <a:r>
                        <a:rPr lang="en-GB" dirty="0"/>
                        <a:t>TITLE</a:t>
                      </a:r>
                      <a:endParaRPr lang="en-IN" dirty="0"/>
                    </a:p>
                  </a:txBody>
                  <a:tcPr/>
                </a:tc>
                <a:tc>
                  <a:txBody>
                    <a:bodyPr/>
                    <a:lstStyle/>
                    <a:p>
                      <a:r>
                        <a:rPr lang="en-GB" dirty="0"/>
                        <a:t>ALGORITHMS</a:t>
                      </a:r>
                      <a:endParaRPr lang="en-IN" dirty="0"/>
                    </a:p>
                  </a:txBody>
                  <a:tcPr/>
                </a:tc>
                <a:tc>
                  <a:txBody>
                    <a:bodyPr/>
                    <a:lstStyle/>
                    <a:p>
                      <a:r>
                        <a:rPr lang="en-GB" dirty="0"/>
                        <a:t>FINDINGS</a:t>
                      </a:r>
                      <a:endParaRPr lang="en-IN" dirty="0"/>
                    </a:p>
                  </a:txBody>
                  <a:tcPr/>
                </a:tc>
                <a:extLst>
                  <a:ext uri="{0D108BD9-81ED-4DB2-BD59-A6C34878D82A}">
                    <a16:rowId xmlns:a16="http://schemas.microsoft.com/office/drawing/2014/main" val="3797458484"/>
                  </a:ext>
                </a:extLst>
              </a:tr>
              <a:tr h="1397266">
                <a:tc>
                  <a:txBody>
                    <a:bodyPr/>
                    <a:lstStyle/>
                    <a:p>
                      <a:r>
                        <a:rPr lang="en-US" sz="1400" b="1" kern="1200" dirty="0">
                          <a:solidFill>
                            <a:schemeClr val="dk1"/>
                          </a:solidFill>
                          <a:effectLst/>
                          <a:latin typeface="+mn-lt"/>
                          <a:ea typeface="+mn-ea"/>
                          <a:cs typeface="+mn-cs"/>
                        </a:rPr>
                        <a:t>Shilpa Mangesh Pande, </a:t>
                      </a:r>
                      <a:r>
                        <a:rPr lang="en-US" sz="1400" b="1" kern="1200" dirty="0" err="1">
                          <a:solidFill>
                            <a:schemeClr val="dk1"/>
                          </a:solidFill>
                          <a:effectLst/>
                          <a:latin typeface="+mn-lt"/>
                          <a:ea typeface="+mn-ea"/>
                          <a:cs typeface="+mn-cs"/>
                        </a:rPr>
                        <a:t>Bineet</a:t>
                      </a:r>
                      <a:r>
                        <a:rPr lang="en-US" sz="1400" b="1" kern="1200" dirty="0">
                          <a:solidFill>
                            <a:schemeClr val="dk1"/>
                          </a:solidFill>
                          <a:effectLst/>
                          <a:latin typeface="+mn-lt"/>
                          <a:ea typeface="+mn-ea"/>
                          <a:cs typeface="+mn-cs"/>
                        </a:rPr>
                        <a:t> Kumar Jha,</a:t>
                      </a:r>
                      <a:endParaRPr lang="en-IN" sz="1400" dirty="0"/>
                    </a:p>
                  </a:txBody>
                  <a:tcPr/>
                </a:tc>
                <a:tc>
                  <a:txBody>
                    <a:bodyPr/>
                    <a:lstStyle/>
                    <a:p>
                      <a:r>
                        <a:rPr lang="en-GB" sz="1400" b="1" kern="1200" dirty="0">
                          <a:solidFill>
                            <a:schemeClr val="dk1"/>
                          </a:solidFill>
                          <a:effectLst/>
                          <a:latin typeface="+mn-lt"/>
                          <a:ea typeface="+mn-ea"/>
                          <a:cs typeface="+mn-cs"/>
                        </a:rPr>
                        <a:t>Character Recognition System for Devanagari Script Using Machine Learning Approach</a:t>
                      </a:r>
                      <a:endParaRPr lang="en-IN" sz="1400" dirty="0"/>
                    </a:p>
                  </a:txBody>
                  <a:tcPr/>
                </a:tc>
                <a:tc>
                  <a:txBody>
                    <a:bodyPr/>
                    <a:lstStyle/>
                    <a:p>
                      <a:r>
                        <a:rPr lang="en-US" sz="1400" kern="1200" dirty="0">
                          <a:solidFill>
                            <a:schemeClr val="dk1"/>
                          </a:solidFill>
                          <a:effectLst/>
                          <a:latin typeface="+mn-lt"/>
                          <a:ea typeface="+mn-ea"/>
                          <a:cs typeface="+mn-cs"/>
                        </a:rPr>
                        <a:t>Proposes various machine learning classifiers like Decision Tree classifier</a:t>
                      </a:r>
                      <a:endParaRPr lang="en-IN" sz="1400" dirty="0"/>
                    </a:p>
                  </a:txBody>
                  <a:tcPr/>
                </a:tc>
                <a:tc>
                  <a:txBody>
                    <a:bodyPr/>
                    <a:lstStyle/>
                    <a:p>
                      <a:r>
                        <a:rPr lang="en-GB" dirty="0"/>
                        <a:t>2021</a:t>
                      </a:r>
                      <a:endParaRPr lang="en-IN" dirty="0"/>
                    </a:p>
                  </a:txBody>
                  <a:tcPr/>
                </a:tc>
                <a:extLst>
                  <a:ext uri="{0D108BD9-81ED-4DB2-BD59-A6C34878D82A}">
                    <a16:rowId xmlns:a16="http://schemas.microsoft.com/office/drawing/2014/main" val="3054512285"/>
                  </a:ext>
                </a:extLst>
              </a:tr>
              <a:tr h="1397266">
                <a:tc>
                  <a:txBody>
                    <a:bodyPr/>
                    <a:lstStyle/>
                    <a:p>
                      <a:r>
                        <a:rPr lang="en-US" sz="1400" b="1" kern="1200" dirty="0" err="1">
                          <a:solidFill>
                            <a:schemeClr val="dk1"/>
                          </a:solidFill>
                          <a:effectLst/>
                          <a:latin typeface="+mn-lt"/>
                          <a:ea typeface="+mn-ea"/>
                          <a:cs typeface="+mn-cs"/>
                        </a:rPr>
                        <a:t>Naragudem</a:t>
                      </a:r>
                      <a:r>
                        <a:rPr lang="en-US" sz="1400" b="1" kern="1200" dirty="0">
                          <a:solidFill>
                            <a:schemeClr val="dk1"/>
                          </a:solidFill>
                          <a:effectLst/>
                          <a:latin typeface="+mn-lt"/>
                          <a:ea typeface="+mn-ea"/>
                          <a:cs typeface="+mn-cs"/>
                        </a:rPr>
                        <a:t> Sarika, </a:t>
                      </a:r>
                      <a:r>
                        <a:rPr lang="en-US" sz="1400" b="1" kern="1200" dirty="0" err="1">
                          <a:solidFill>
                            <a:schemeClr val="dk1"/>
                          </a:solidFill>
                          <a:effectLst/>
                          <a:latin typeface="+mn-lt"/>
                          <a:ea typeface="+mn-ea"/>
                          <a:cs typeface="+mn-cs"/>
                        </a:rPr>
                        <a:t>Nageswararao</a:t>
                      </a:r>
                      <a:r>
                        <a:rPr lang="en-US" sz="1400" b="1" kern="1200" dirty="0">
                          <a:solidFill>
                            <a:schemeClr val="dk1"/>
                          </a:solidFill>
                          <a:effectLst/>
                          <a:latin typeface="+mn-lt"/>
                          <a:ea typeface="+mn-ea"/>
                          <a:cs typeface="+mn-cs"/>
                        </a:rPr>
                        <a:t> </a:t>
                      </a:r>
                      <a:r>
                        <a:rPr lang="en-US" sz="1400" b="1" kern="1200" dirty="0" err="1">
                          <a:solidFill>
                            <a:schemeClr val="dk1"/>
                          </a:solidFill>
                          <a:effectLst/>
                          <a:latin typeface="+mn-lt"/>
                          <a:ea typeface="+mn-ea"/>
                          <a:cs typeface="+mn-cs"/>
                        </a:rPr>
                        <a:t>Sirisala</a:t>
                      </a:r>
                      <a:r>
                        <a:rPr lang="en-US" sz="1400" b="1" kern="1200" dirty="0">
                          <a:solidFill>
                            <a:schemeClr val="dk1"/>
                          </a:solidFill>
                          <a:effectLst/>
                          <a:latin typeface="+mn-lt"/>
                          <a:ea typeface="+mn-ea"/>
                          <a:cs typeface="+mn-cs"/>
                        </a:rPr>
                        <a:t>, Muni Sekhar </a:t>
                      </a:r>
                      <a:r>
                        <a:rPr lang="en-US" sz="1400" b="1" kern="1200" dirty="0" err="1">
                          <a:solidFill>
                            <a:schemeClr val="dk1"/>
                          </a:solidFill>
                          <a:effectLst/>
                          <a:latin typeface="+mn-lt"/>
                          <a:ea typeface="+mn-ea"/>
                          <a:cs typeface="+mn-cs"/>
                        </a:rPr>
                        <a:t>Velpuru</a:t>
                      </a:r>
                      <a:r>
                        <a:rPr lang="en-US" sz="1400" b="1" kern="1200" dirty="0">
                          <a:solidFill>
                            <a:schemeClr val="dk1"/>
                          </a:solidFill>
                          <a:effectLst/>
                          <a:latin typeface="+mn-lt"/>
                          <a:ea typeface="+mn-ea"/>
                          <a:cs typeface="+mn-cs"/>
                        </a:rPr>
                        <a:t> </a:t>
                      </a:r>
                      <a:endParaRPr lang="en-IN" sz="1400" dirty="0"/>
                    </a:p>
                  </a:txBody>
                  <a:tcPr/>
                </a:tc>
                <a:tc>
                  <a:txBody>
                    <a:bodyPr/>
                    <a:lstStyle/>
                    <a:p>
                      <a:r>
                        <a:rPr lang="en-GB" sz="1400" b="1" kern="1200" dirty="0">
                          <a:solidFill>
                            <a:schemeClr val="dk1"/>
                          </a:solidFill>
                          <a:effectLst/>
                          <a:latin typeface="+mn-lt"/>
                          <a:ea typeface="+mn-ea"/>
                          <a:cs typeface="+mn-cs"/>
                        </a:rPr>
                        <a:t>CNN based Optical Character Recognition and Applications</a:t>
                      </a:r>
                      <a:endParaRPr lang="en-IN" sz="1400" dirty="0"/>
                    </a:p>
                  </a:txBody>
                  <a:tcPr/>
                </a:tc>
                <a:tc>
                  <a:txBody>
                    <a:bodyPr/>
                    <a:lstStyle/>
                    <a:p>
                      <a:r>
                        <a:rPr lang="en-US" sz="1400" kern="1200" dirty="0">
                          <a:solidFill>
                            <a:schemeClr val="dk1"/>
                          </a:solidFill>
                          <a:effectLst/>
                          <a:latin typeface="+mn-lt"/>
                          <a:ea typeface="+mn-ea"/>
                          <a:cs typeface="+mn-cs"/>
                        </a:rPr>
                        <a:t>To translate text in a picture into text format, the Optical Character Recognition system is employed. </a:t>
                      </a:r>
                      <a:endParaRPr lang="en-IN" sz="1400" dirty="0"/>
                    </a:p>
                  </a:txBody>
                  <a:tcPr/>
                </a:tc>
                <a:tc>
                  <a:txBody>
                    <a:bodyPr/>
                    <a:lstStyle/>
                    <a:p>
                      <a:r>
                        <a:rPr lang="en-GB" dirty="0"/>
                        <a:t>2021</a:t>
                      </a:r>
                      <a:endParaRPr lang="en-IN" dirty="0"/>
                    </a:p>
                  </a:txBody>
                  <a:tcPr/>
                </a:tc>
                <a:extLst>
                  <a:ext uri="{0D108BD9-81ED-4DB2-BD59-A6C34878D82A}">
                    <a16:rowId xmlns:a16="http://schemas.microsoft.com/office/drawing/2014/main" val="1617478829"/>
                  </a:ext>
                </a:extLst>
              </a:tr>
              <a:tr h="2402704">
                <a:tc>
                  <a:txBody>
                    <a:bodyPr/>
                    <a:lstStyle/>
                    <a:p>
                      <a:r>
                        <a:rPr lang="en-US" sz="1600" b="1" kern="1200" dirty="0">
                          <a:solidFill>
                            <a:schemeClr val="dk1"/>
                          </a:solidFill>
                          <a:effectLst/>
                          <a:latin typeface="+mn-lt"/>
                          <a:ea typeface="+mn-ea"/>
                          <a:cs typeface="+mn-cs"/>
                        </a:rPr>
                        <a:t>Daniyar </a:t>
                      </a:r>
                      <a:r>
                        <a:rPr lang="en-US" sz="1600" b="1" kern="1200" dirty="0" err="1">
                          <a:solidFill>
                            <a:schemeClr val="dk1"/>
                          </a:solidFill>
                          <a:effectLst/>
                          <a:latin typeface="+mn-lt"/>
                          <a:ea typeface="+mn-ea"/>
                          <a:cs typeface="+mn-cs"/>
                        </a:rPr>
                        <a:t>Nurseitov</a:t>
                      </a:r>
                      <a:r>
                        <a:rPr lang="en-US" sz="1600" b="1" kern="1200" dirty="0">
                          <a:solidFill>
                            <a:schemeClr val="dk1"/>
                          </a:solidFill>
                          <a:effectLst/>
                          <a:latin typeface="+mn-lt"/>
                          <a:ea typeface="+mn-ea"/>
                          <a:cs typeface="+mn-cs"/>
                        </a:rPr>
                        <a:t>, </a:t>
                      </a:r>
                      <a:r>
                        <a:rPr lang="en-US" sz="1600" b="1" kern="1200" dirty="0" err="1">
                          <a:solidFill>
                            <a:schemeClr val="dk1"/>
                          </a:solidFill>
                          <a:effectLst/>
                          <a:latin typeface="+mn-lt"/>
                          <a:ea typeface="+mn-ea"/>
                          <a:cs typeface="+mn-cs"/>
                        </a:rPr>
                        <a:t>Kairat</a:t>
                      </a:r>
                      <a:r>
                        <a:rPr lang="en-US" sz="1600" b="1" kern="1200" dirty="0">
                          <a:solidFill>
                            <a:schemeClr val="dk1"/>
                          </a:solidFill>
                          <a:effectLst/>
                          <a:latin typeface="+mn-lt"/>
                          <a:ea typeface="+mn-ea"/>
                          <a:cs typeface="+mn-cs"/>
                        </a:rPr>
                        <a:t> </a:t>
                      </a:r>
                      <a:r>
                        <a:rPr lang="en-US" sz="1600" b="1" kern="1200" dirty="0" err="1">
                          <a:solidFill>
                            <a:schemeClr val="dk1"/>
                          </a:solidFill>
                          <a:effectLst/>
                          <a:latin typeface="+mn-lt"/>
                          <a:ea typeface="+mn-ea"/>
                          <a:cs typeface="+mn-cs"/>
                        </a:rPr>
                        <a:t>Bostanbekov</a:t>
                      </a:r>
                      <a:r>
                        <a:rPr lang="en-US" sz="1600" b="1" kern="1200" dirty="0">
                          <a:solidFill>
                            <a:schemeClr val="dk1"/>
                          </a:solidFill>
                          <a:effectLst/>
                          <a:latin typeface="+mn-lt"/>
                          <a:ea typeface="+mn-ea"/>
                          <a:cs typeface="+mn-cs"/>
                        </a:rPr>
                        <a:t>, </a:t>
                      </a:r>
                      <a:r>
                        <a:rPr lang="en-US" sz="1600" b="1" kern="1200" dirty="0" err="1">
                          <a:solidFill>
                            <a:schemeClr val="dk1"/>
                          </a:solidFill>
                          <a:effectLst/>
                          <a:latin typeface="+mn-lt"/>
                          <a:ea typeface="+mn-ea"/>
                          <a:cs typeface="+mn-cs"/>
                        </a:rPr>
                        <a:t>Maksat</a:t>
                      </a:r>
                      <a:r>
                        <a:rPr lang="en-US" sz="1600" b="1" kern="1200" dirty="0">
                          <a:solidFill>
                            <a:schemeClr val="dk1"/>
                          </a:solidFill>
                          <a:effectLst/>
                          <a:latin typeface="+mn-lt"/>
                          <a:ea typeface="+mn-ea"/>
                          <a:cs typeface="+mn-cs"/>
                        </a:rPr>
                        <a:t> </a:t>
                      </a:r>
                      <a:r>
                        <a:rPr lang="en-US" sz="1600" b="1" kern="1200" dirty="0" err="1">
                          <a:solidFill>
                            <a:schemeClr val="dk1"/>
                          </a:solidFill>
                          <a:effectLst/>
                          <a:latin typeface="+mn-lt"/>
                          <a:ea typeface="+mn-ea"/>
                          <a:cs typeface="+mn-cs"/>
                        </a:rPr>
                        <a:t>Kanatov</a:t>
                      </a:r>
                      <a:endParaRPr lang="en-IN" sz="1600" dirty="0"/>
                    </a:p>
                  </a:txBody>
                  <a:tcPr/>
                </a:tc>
                <a:tc>
                  <a:txBody>
                    <a:bodyPr/>
                    <a:lstStyle/>
                    <a:p>
                      <a:r>
                        <a:rPr lang="en-GB" sz="1600" b="1" kern="1200" dirty="0">
                          <a:solidFill>
                            <a:schemeClr val="dk1"/>
                          </a:solidFill>
                          <a:effectLst/>
                          <a:latin typeface="+mn-lt"/>
                          <a:ea typeface="+mn-ea"/>
                          <a:cs typeface="+mn-cs"/>
                        </a:rPr>
                        <a:t>Classification of handwritten names of cities and Handwritten text recognition using various deep learning models</a:t>
                      </a:r>
                      <a:endParaRPr lang="en-IN" sz="1600" dirty="0"/>
                    </a:p>
                  </a:txBody>
                  <a:tcPr/>
                </a:tc>
                <a:tc>
                  <a:txBody>
                    <a:bodyPr/>
                    <a:lstStyle/>
                    <a:p>
                      <a:r>
                        <a:rPr lang="en-US" sz="1600" kern="1200" dirty="0">
                          <a:solidFill>
                            <a:schemeClr val="dk1"/>
                          </a:solidFill>
                          <a:effectLst/>
                          <a:latin typeface="+mn-lt"/>
                          <a:ea typeface="+mn-ea"/>
                          <a:cs typeface="+mn-cs"/>
                        </a:rPr>
                        <a:t>The first model uses deep convolutional neural networks (CNNs) for feature extraction and a totally connected multilayer perceptron neural network (MLP) for word classification</a:t>
                      </a:r>
                      <a:endParaRPr lang="en-IN" sz="1600" dirty="0"/>
                    </a:p>
                  </a:txBody>
                  <a:tcPr/>
                </a:tc>
                <a:tc>
                  <a:txBody>
                    <a:bodyPr/>
                    <a:lstStyle/>
                    <a:p>
                      <a:r>
                        <a:rPr lang="en-GB" dirty="0"/>
                        <a:t>2021</a:t>
                      </a:r>
                      <a:endParaRPr lang="en-IN" dirty="0"/>
                    </a:p>
                  </a:txBody>
                  <a:tcPr/>
                </a:tc>
                <a:extLst>
                  <a:ext uri="{0D108BD9-81ED-4DB2-BD59-A6C34878D82A}">
                    <a16:rowId xmlns:a16="http://schemas.microsoft.com/office/drawing/2014/main" val="2075583"/>
                  </a:ext>
                </a:extLst>
              </a:tr>
            </a:tbl>
          </a:graphicData>
        </a:graphic>
      </p:graphicFrame>
    </p:spTree>
    <p:extLst>
      <p:ext uri="{BB962C8B-B14F-4D97-AF65-F5344CB8AC3E}">
        <p14:creationId xmlns:p14="http://schemas.microsoft.com/office/powerpoint/2010/main" val="38407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C77D-E50E-47EE-BBEB-F56AB684CC66}"/>
              </a:ext>
            </a:extLst>
          </p:cNvPr>
          <p:cNvSpPr>
            <a:spLocks noGrp="1"/>
          </p:cNvSpPr>
          <p:nvPr>
            <p:ph type="title"/>
          </p:nvPr>
        </p:nvSpPr>
        <p:spPr>
          <a:xfrm>
            <a:off x="457200" y="274638"/>
            <a:ext cx="8229600" cy="850106"/>
          </a:xfrm>
        </p:spPr>
        <p:txBody>
          <a:bodyPr/>
          <a:lstStyle/>
          <a:p>
            <a:endParaRPr lang="en-IN" dirty="0"/>
          </a:p>
        </p:txBody>
      </p:sp>
      <p:graphicFrame>
        <p:nvGraphicFramePr>
          <p:cNvPr id="4" name="Table 4">
            <a:extLst>
              <a:ext uri="{FF2B5EF4-FFF2-40B4-BE49-F238E27FC236}">
                <a16:creationId xmlns:a16="http://schemas.microsoft.com/office/drawing/2014/main" id="{D5E82D68-58AE-4072-A102-CBCA44F795CF}"/>
              </a:ext>
            </a:extLst>
          </p:cNvPr>
          <p:cNvGraphicFramePr>
            <a:graphicFrameLocks noGrp="1"/>
          </p:cNvGraphicFramePr>
          <p:nvPr>
            <p:ph idx="1"/>
            <p:extLst>
              <p:ext uri="{D42A27DB-BD31-4B8C-83A1-F6EECF244321}">
                <p14:modId xmlns:p14="http://schemas.microsoft.com/office/powerpoint/2010/main" val="3859393420"/>
              </p:ext>
            </p:extLst>
          </p:nvPr>
        </p:nvGraphicFramePr>
        <p:xfrm>
          <a:off x="457200" y="1600200"/>
          <a:ext cx="8229600" cy="6136640"/>
        </p:xfrm>
        <a:graphic>
          <a:graphicData uri="http://schemas.openxmlformats.org/drawingml/2006/table">
            <a:tbl>
              <a:tblPr firstRow="1" bandRow="1">
                <a:tableStyleId>{073A0DAA-6AF3-43AB-8588-CEC1D06C72B9}</a:tableStyleId>
              </a:tblPr>
              <a:tblGrid>
                <a:gridCol w="2057400">
                  <a:extLst>
                    <a:ext uri="{9D8B030D-6E8A-4147-A177-3AD203B41FA5}">
                      <a16:colId xmlns:a16="http://schemas.microsoft.com/office/drawing/2014/main" val="1299639160"/>
                    </a:ext>
                  </a:extLst>
                </a:gridCol>
                <a:gridCol w="2057400">
                  <a:extLst>
                    <a:ext uri="{9D8B030D-6E8A-4147-A177-3AD203B41FA5}">
                      <a16:colId xmlns:a16="http://schemas.microsoft.com/office/drawing/2014/main" val="450621187"/>
                    </a:ext>
                  </a:extLst>
                </a:gridCol>
                <a:gridCol w="2057400">
                  <a:extLst>
                    <a:ext uri="{9D8B030D-6E8A-4147-A177-3AD203B41FA5}">
                      <a16:colId xmlns:a16="http://schemas.microsoft.com/office/drawing/2014/main" val="2883498831"/>
                    </a:ext>
                  </a:extLst>
                </a:gridCol>
                <a:gridCol w="2057400">
                  <a:extLst>
                    <a:ext uri="{9D8B030D-6E8A-4147-A177-3AD203B41FA5}">
                      <a16:colId xmlns:a16="http://schemas.microsoft.com/office/drawing/2014/main" val="3390883491"/>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93816471"/>
                  </a:ext>
                </a:extLst>
              </a:tr>
              <a:tr h="370840">
                <a:tc>
                  <a:txBody>
                    <a:bodyPr/>
                    <a:lstStyle/>
                    <a:p>
                      <a:r>
                        <a:rPr lang="en-US" sz="1800" b="1"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Daniyar </a:t>
                      </a:r>
                      <a:r>
                        <a:rPr lang="en-US" sz="1800" b="1" u="sng"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Nurseitov</a:t>
                      </a:r>
                      <a:r>
                        <a:rPr lang="en-US" sz="1800" b="1" kern="1200" dirty="0">
                          <a:solidFill>
                            <a:schemeClr val="tx1"/>
                          </a:solidFill>
                          <a:effectLst/>
                          <a:latin typeface="+mn-lt"/>
                          <a:ea typeface="+mn-ea"/>
                          <a:cs typeface="+mn-cs"/>
                        </a:rPr>
                        <a:t>, </a:t>
                      </a:r>
                      <a:r>
                        <a:rPr lang="en-US" sz="1800" b="1" u="sng"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Kairat</a:t>
                      </a:r>
                      <a:r>
                        <a:rPr lang="en-US" sz="1800" b="1" u="sng"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1800" b="1" u="sng"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Bostanbekov</a:t>
                      </a:r>
                      <a:r>
                        <a:rPr lang="en-US" sz="1800" b="1" kern="1200" dirty="0">
                          <a:solidFill>
                            <a:schemeClr val="tx1"/>
                          </a:solidFill>
                          <a:effectLst/>
                          <a:latin typeface="+mn-lt"/>
                          <a:ea typeface="+mn-ea"/>
                          <a:cs typeface="+mn-cs"/>
                        </a:rPr>
                        <a:t>, </a:t>
                      </a:r>
                      <a:r>
                        <a:rPr lang="en-US" sz="1800" b="1" u="sng"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Maksat</a:t>
                      </a:r>
                      <a:r>
                        <a:rPr lang="en-US" sz="1800" b="1" u="sng"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 </a:t>
                      </a:r>
                      <a:r>
                        <a:rPr lang="en-US" sz="1800" b="1" u="sng"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Kanatov</a:t>
                      </a:r>
                      <a:r>
                        <a:rPr lang="en-US" sz="1800" b="1" kern="1200" dirty="0">
                          <a:solidFill>
                            <a:schemeClr val="tx1"/>
                          </a:solidFill>
                          <a:effectLst/>
                          <a:latin typeface="+mn-lt"/>
                          <a:ea typeface="+mn-ea"/>
                          <a:cs typeface="+mn-cs"/>
                        </a:rPr>
                        <a:t>, </a:t>
                      </a:r>
                      <a:r>
                        <a:rPr lang="en-US" sz="1800" b="1" u="sng"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Anel </a:t>
                      </a:r>
                      <a:r>
                        <a:rPr lang="en-US" sz="1800" b="1" u="sng" kern="1200" dirty="0" err="1">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Alimova</a:t>
                      </a:r>
                      <a:r>
                        <a:rPr lang="en-US" sz="1800" b="1" kern="1200" dirty="0">
                          <a:solidFill>
                            <a:schemeClr val="tx1"/>
                          </a:solidFill>
                          <a:effectLst/>
                          <a:latin typeface="+mn-lt"/>
                          <a:ea typeface="+mn-ea"/>
                          <a:cs typeface="+mn-cs"/>
                        </a:rPr>
                        <a:t>, </a:t>
                      </a:r>
                      <a:r>
                        <a:rPr lang="en-US" sz="1800" b="1" u="sng"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Abdelrahman Abdallah</a:t>
                      </a:r>
                      <a:r>
                        <a:rPr lang="en-US" sz="1800" b="1" kern="1200" dirty="0">
                          <a:solidFill>
                            <a:schemeClr val="tx1"/>
                          </a:solidFill>
                          <a:effectLst/>
                          <a:latin typeface="+mn-lt"/>
                          <a:ea typeface="+mn-ea"/>
                          <a:cs typeface="+mn-cs"/>
                        </a:rPr>
                        <a:t>, </a:t>
                      </a:r>
                      <a:r>
                        <a:rPr lang="en-US" sz="1800" b="1" u="sng" kern="1200" dirty="0" err="1">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Galymzhan</a:t>
                      </a:r>
                      <a:r>
                        <a:rPr lang="en-US" sz="1800" b="1" u="sng"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 </a:t>
                      </a:r>
                      <a:r>
                        <a:rPr lang="en-US" sz="1800" b="1" u="sng" kern="1200" dirty="0" err="1">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Abdimanap</a:t>
                      </a:r>
                      <a:endParaRPr lang="en-IN" dirty="0">
                        <a:solidFill>
                          <a:schemeClr val="tx1"/>
                        </a:solidFill>
                      </a:endParaRPr>
                    </a:p>
                  </a:txBody>
                  <a:tcPr/>
                </a:tc>
                <a:tc>
                  <a:txBody>
                    <a:bodyPr/>
                    <a:lstStyle/>
                    <a:p>
                      <a:r>
                        <a:rPr lang="en-US" sz="1800" b="1" kern="1200" dirty="0">
                          <a:solidFill>
                            <a:schemeClr val="dk1"/>
                          </a:solidFill>
                          <a:effectLst/>
                          <a:latin typeface="+mn-lt"/>
                          <a:ea typeface="+mn-ea"/>
                          <a:cs typeface="+mn-cs"/>
                        </a:rPr>
                        <a:t> Classification of Handwritten Names of Cities and Handwritten Text Recognition using Various Deep Learning Models</a:t>
                      </a:r>
                      <a:endParaRPr lang="en-IN" dirty="0"/>
                    </a:p>
                  </a:txBody>
                  <a:tcPr/>
                </a:tc>
                <a:tc>
                  <a:txBody>
                    <a:bodyPr/>
                    <a:lstStyle/>
                    <a:p>
                      <a:r>
                        <a:rPr lang="en-US" sz="1800" kern="1200" dirty="0">
                          <a:solidFill>
                            <a:schemeClr val="dk1"/>
                          </a:solidFill>
                          <a:effectLst/>
                          <a:latin typeface="+mn-lt"/>
                          <a:ea typeface="+mn-ea"/>
                          <a:cs typeface="+mn-cs"/>
                        </a:rPr>
                        <a:t>The first model uses deep convolutional neural networks (CNNs) for feature extraction and a fully connected multilayer perceptron neural network (MLP) for word classification</a:t>
                      </a:r>
                      <a:endParaRPr lang="en-IN" dirty="0"/>
                    </a:p>
                  </a:txBody>
                  <a:tcPr/>
                </a:tc>
                <a:tc>
                  <a:txBody>
                    <a:bodyPr/>
                    <a:lstStyle/>
                    <a:p>
                      <a:r>
                        <a:rPr lang="en-GB" dirty="0"/>
                        <a:t>2021</a:t>
                      </a:r>
                      <a:endParaRPr lang="en-IN" dirty="0"/>
                    </a:p>
                  </a:txBody>
                  <a:tcPr/>
                </a:tc>
                <a:extLst>
                  <a:ext uri="{0D108BD9-81ED-4DB2-BD59-A6C34878D82A}">
                    <a16:rowId xmlns:a16="http://schemas.microsoft.com/office/drawing/2014/main" val="3779331955"/>
                  </a:ext>
                </a:extLst>
              </a:tr>
              <a:tr h="370840">
                <a:tc>
                  <a:txBody>
                    <a:bodyPr/>
                    <a:lstStyle/>
                    <a:p>
                      <a:r>
                        <a:rPr lang="en-US" sz="1800" b="1" kern="1200" dirty="0">
                          <a:solidFill>
                            <a:schemeClr val="dk1"/>
                          </a:solidFill>
                          <a:effectLst/>
                          <a:latin typeface="+mn-lt"/>
                          <a:ea typeface="+mn-ea"/>
                          <a:cs typeface="+mn-cs"/>
                        </a:rPr>
                        <a:t>R. Reeve Ingle, Yasuhisa </a:t>
                      </a:r>
                      <a:r>
                        <a:rPr lang="en-US" sz="1800" b="1" kern="1200" dirty="0" err="1">
                          <a:solidFill>
                            <a:schemeClr val="dk1"/>
                          </a:solidFill>
                          <a:effectLst/>
                          <a:latin typeface="+mn-lt"/>
                          <a:ea typeface="+mn-ea"/>
                          <a:cs typeface="+mn-cs"/>
                        </a:rPr>
                        <a:t>Fujii</a:t>
                      </a:r>
                      <a:r>
                        <a:rPr lang="en-US" sz="1800" b="1" kern="1200" dirty="0">
                          <a:solidFill>
                            <a:schemeClr val="dk1"/>
                          </a:solidFill>
                          <a:effectLst/>
                          <a:latin typeface="+mn-lt"/>
                          <a:ea typeface="+mn-ea"/>
                          <a:cs typeface="+mn-cs"/>
                        </a:rPr>
                        <a:t>, Thomas </a:t>
                      </a:r>
                      <a:r>
                        <a:rPr lang="en-US" sz="1800" b="1" kern="1200" dirty="0" err="1">
                          <a:solidFill>
                            <a:schemeClr val="dk1"/>
                          </a:solidFill>
                          <a:effectLst/>
                          <a:latin typeface="+mn-lt"/>
                          <a:ea typeface="+mn-ea"/>
                          <a:cs typeface="+mn-cs"/>
                        </a:rPr>
                        <a:t>Deselaers</a:t>
                      </a:r>
                      <a:r>
                        <a:rPr lang="en-US" sz="1800" b="1" kern="1200" dirty="0">
                          <a:solidFill>
                            <a:schemeClr val="dk1"/>
                          </a:solidFill>
                          <a:effectLst/>
                          <a:latin typeface="+mn-lt"/>
                          <a:ea typeface="+mn-ea"/>
                          <a:cs typeface="+mn-cs"/>
                        </a:rPr>
                        <a:t>, Jonathan </a:t>
                      </a:r>
                      <a:r>
                        <a:rPr lang="en-US" sz="1800" b="1" kern="1200" dirty="0" err="1">
                          <a:solidFill>
                            <a:schemeClr val="dk1"/>
                          </a:solidFill>
                          <a:effectLst/>
                          <a:latin typeface="+mn-lt"/>
                          <a:ea typeface="+mn-ea"/>
                          <a:cs typeface="+mn-cs"/>
                        </a:rPr>
                        <a:t>Baccash</a:t>
                      </a:r>
                      <a:r>
                        <a:rPr lang="en-US" sz="1800" b="1" kern="1200" dirty="0">
                          <a:solidFill>
                            <a:schemeClr val="dk1"/>
                          </a:solidFill>
                          <a:effectLst/>
                          <a:latin typeface="+mn-lt"/>
                          <a:ea typeface="+mn-ea"/>
                          <a:cs typeface="+mn-cs"/>
                        </a:rPr>
                        <a:t>, Ashok C. </a:t>
                      </a:r>
                      <a:r>
                        <a:rPr lang="en-US" sz="1800" b="1" kern="1200" dirty="0" err="1">
                          <a:solidFill>
                            <a:schemeClr val="dk1"/>
                          </a:solidFill>
                          <a:effectLst/>
                          <a:latin typeface="+mn-lt"/>
                          <a:ea typeface="+mn-ea"/>
                          <a:cs typeface="+mn-cs"/>
                        </a:rPr>
                        <a:t>Popat</a:t>
                      </a:r>
                      <a:endParaRPr lang="en-IN" dirty="0"/>
                    </a:p>
                  </a:txBody>
                  <a:tcPr/>
                </a:tc>
                <a:tc>
                  <a:txBody>
                    <a:bodyPr/>
                    <a:lstStyle/>
                    <a:p>
                      <a:r>
                        <a:rPr lang="en-GB" sz="1800" b="1" kern="1200" dirty="0">
                          <a:solidFill>
                            <a:schemeClr val="dk1"/>
                          </a:solidFill>
                          <a:effectLst/>
                          <a:latin typeface="+mn-lt"/>
                          <a:ea typeface="+mn-ea"/>
                          <a:cs typeface="+mn-cs"/>
                        </a:rPr>
                        <a:t>A Scalable Handwritten Text Recognition System</a:t>
                      </a:r>
                      <a:endParaRPr lang="en-IN" dirty="0"/>
                    </a:p>
                  </a:txBody>
                  <a:tcPr/>
                </a:tc>
                <a:tc>
                  <a:txBody>
                    <a:bodyPr/>
                    <a:lstStyle/>
                    <a:p>
                      <a:r>
                        <a:rPr lang="en-US" sz="1800" kern="1200" dirty="0">
                          <a:solidFill>
                            <a:schemeClr val="dk1"/>
                          </a:solidFill>
                          <a:effectLst/>
                          <a:latin typeface="+mn-lt"/>
                          <a:ea typeface="+mn-ea"/>
                          <a:cs typeface="+mn-cs"/>
                        </a:rPr>
                        <a:t>We describe our image data generation pipeline and study how online data is wont to build HTR models</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endParaRPr lang="en-IN" dirty="0"/>
                    </a:p>
                  </a:txBody>
                  <a:tcPr/>
                </a:tc>
                <a:tc>
                  <a:txBody>
                    <a:bodyPr/>
                    <a:lstStyle/>
                    <a:p>
                      <a:r>
                        <a:rPr lang="en-GB" dirty="0"/>
                        <a:t>2021</a:t>
                      </a:r>
                      <a:endParaRPr lang="en-IN" dirty="0"/>
                    </a:p>
                  </a:txBody>
                  <a:tcPr/>
                </a:tc>
                <a:extLst>
                  <a:ext uri="{0D108BD9-81ED-4DB2-BD59-A6C34878D82A}">
                    <a16:rowId xmlns:a16="http://schemas.microsoft.com/office/drawing/2014/main" val="16503830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844609233"/>
                  </a:ext>
                </a:extLst>
              </a:tr>
            </a:tbl>
          </a:graphicData>
        </a:graphic>
      </p:graphicFrame>
    </p:spTree>
    <p:extLst>
      <p:ext uri="{BB962C8B-B14F-4D97-AF65-F5344CB8AC3E}">
        <p14:creationId xmlns:p14="http://schemas.microsoft.com/office/powerpoint/2010/main" val="79543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9F6D-F161-4B95-B786-1820494F66D0}"/>
              </a:ext>
            </a:extLst>
          </p:cNvPr>
          <p:cNvSpPr>
            <a:spLocks noGrp="1"/>
          </p:cNvSpPr>
          <p:nvPr>
            <p:ph type="title"/>
          </p:nvPr>
        </p:nvSpPr>
        <p:spPr>
          <a:xfrm>
            <a:off x="457200" y="274638"/>
            <a:ext cx="8229600" cy="850106"/>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5646FA4-A218-4094-9FEE-6DB9C74FC9A1}"/>
              </a:ext>
            </a:extLst>
          </p:cNvPr>
          <p:cNvSpPr>
            <a:spLocks noGrp="1"/>
          </p:cNvSpPr>
          <p:nvPr>
            <p:ph idx="1"/>
          </p:nvPr>
        </p:nvSpPr>
        <p:spPr/>
        <p:txBody>
          <a:bodyPr>
            <a:normAutofit fontScale="77500" lnSpcReduction="20000"/>
          </a:bodyPr>
          <a:lstStyle/>
          <a:p>
            <a:pPr algn="just"/>
            <a:r>
              <a:rPr lang="en-GB" b="0" i="0" dirty="0">
                <a:solidFill>
                  <a:srgbClr val="000000"/>
                </a:solidFill>
                <a:effectLst/>
                <a:latin typeface="Times New Roman" panose="02020603050405020304" pitchFamily="18" charset="0"/>
                <a:cs typeface="Times New Roman" panose="02020603050405020304" pitchFamily="18" charset="0"/>
              </a:rPr>
              <a:t>To accurately predict the text from a scanned handwritten text image using Machine Learning algorithms.</a:t>
            </a:r>
          </a:p>
          <a:p>
            <a:pPr algn="just"/>
            <a:r>
              <a:rPr lang="en-GB" b="0" i="0" dirty="0">
                <a:solidFill>
                  <a:srgbClr val="000000"/>
                </a:solidFill>
                <a:effectLst/>
                <a:latin typeface="Times New Roman" panose="02020603050405020304" pitchFamily="18" charset="0"/>
                <a:cs typeface="Times New Roman" panose="02020603050405020304" pitchFamily="18" charset="0"/>
              </a:rPr>
              <a:t>For this we need to assume that all the images that contain same letters have same features and we can conclude that an image having those features contains that alphabet. </a:t>
            </a:r>
          </a:p>
          <a:p>
            <a:pPr algn="just"/>
            <a:r>
              <a:rPr lang="en-GB" b="0" i="0" dirty="0">
                <a:solidFill>
                  <a:srgbClr val="000000"/>
                </a:solidFill>
                <a:effectLst/>
                <a:latin typeface="Times New Roman" panose="02020603050405020304" pitchFamily="18" charset="0"/>
                <a:cs typeface="Times New Roman" panose="02020603050405020304" pitchFamily="18" charset="0"/>
              </a:rPr>
              <a:t>The problem convert a handwritten text which is in the form of pixels into its digital for is a data driven approach. The data which is already collected can be used for extracting the features of each letter. The availability of more powerful machine learning algorithms introduces an efficient and better approach to solve this problem.</a:t>
            </a:r>
          </a:p>
        </p:txBody>
      </p:sp>
    </p:spTree>
    <p:extLst>
      <p:ext uri="{BB962C8B-B14F-4D97-AF65-F5344CB8AC3E}">
        <p14:creationId xmlns:p14="http://schemas.microsoft.com/office/powerpoint/2010/main" val="287086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3D75-B854-4B33-8985-8A6732E28B29}"/>
              </a:ext>
            </a:extLst>
          </p:cNvPr>
          <p:cNvSpPr>
            <a:spLocks noGrp="1"/>
          </p:cNvSpPr>
          <p:nvPr>
            <p:ph type="title"/>
          </p:nvPr>
        </p:nvSpPr>
        <p:spPr>
          <a:xfrm>
            <a:off x="457200" y="274638"/>
            <a:ext cx="8229600" cy="922114"/>
          </a:xfrm>
        </p:spPr>
        <p:txBody>
          <a:bodyPr>
            <a:normAutofit fontScale="90000"/>
          </a:bodyPr>
          <a:lstStyle/>
          <a:p>
            <a:r>
              <a:rPr lang="en-IN" dirty="0"/>
              <a:t>DEVELOPMENT ENVIRONMENT</a:t>
            </a:r>
            <a:br>
              <a:rPr lang="en-IN" dirty="0"/>
            </a:br>
            <a:r>
              <a:rPr lang="en-IN" dirty="0"/>
              <a:t> </a:t>
            </a:r>
          </a:p>
        </p:txBody>
      </p:sp>
      <p:sp>
        <p:nvSpPr>
          <p:cNvPr id="3" name="Content Placeholder 2">
            <a:extLst>
              <a:ext uri="{FF2B5EF4-FFF2-40B4-BE49-F238E27FC236}">
                <a16:creationId xmlns:a16="http://schemas.microsoft.com/office/drawing/2014/main" id="{0B87C5A1-44B7-4040-90D8-2D4B73EDAECB}"/>
              </a:ext>
            </a:extLst>
          </p:cNvPr>
          <p:cNvSpPr>
            <a:spLocks noGrp="1"/>
          </p:cNvSpPr>
          <p:nvPr>
            <p:ph idx="1"/>
          </p:nvPr>
        </p:nvSpPr>
        <p:spPr/>
        <p:txBody>
          <a:bodyPr/>
          <a:lstStyle/>
          <a:p>
            <a:pPr marL="0" indent="0" algn="just">
              <a:lnSpc>
                <a:spcPct val="150000"/>
              </a:lnSpc>
              <a:buNone/>
            </a:pPr>
            <a:r>
              <a:rPr lang="en-IN" sz="1800" b="1" dirty="0">
                <a:effectLst/>
                <a:latin typeface="Times New Roman" panose="02020603050405020304" pitchFamily="18" charset="0"/>
                <a:ea typeface="Times New Roman" panose="02020603050405020304" pitchFamily="18" charset="0"/>
              </a:rPr>
              <a:t>3.4 HARDWARE ENVIRONMENT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OS-Windows 10</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RAM-4.00 GB</a:t>
            </a:r>
          </a:p>
          <a:p>
            <a:pPr marL="342900" lvl="0" indent="-342900" algn="just">
              <a:lnSpc>
                <a:spcPct val="150000"/>
              </a:lnSpc>
              <a:buFont typeface="Symbol" panose="05050102010706020507" pitchFamily="18" charset="2"/>
              <a:buChar char=""/>
            </a:pPr>
            <a:r>
              <a:rPr lang="en-IN" sz="1800" dirty="0" err="1">
                <a:effectLst/>
                <a:latin typeface="Times New Roman" panose="02020603050405020304" pitchFamily="18" charset="0"/>
                <a:ea typeface="Times New Roman" panose="02020603050405020304" pitchFamily="18" charset="0"/>
              </a:rPr>
              <a:t>ProcessorIntel</a:t>
            </a:r>
            <a:r>
              <a:rPr lang="en-IN" sz="1800" dirty="0">
                <a:effectLst/>
                <a:latin typeface="Times New Roman" panose="02020603050405020304" pitchFamily="18" charset="0"/>
                <a:ea typeface="Times New Roman" panose="02020603050405020304" pitchFamily="18" charset="0"/>
              </a:rPr>
              <a:t>(R) Core(TM) i3-2328M CPU @ 2.20GHz</a:t>
            </a:r>
          </a:p>
          <a:p>
            <a:pPr marL="0" indent="0" algn="just">
              <a:lnSpc>
                <a:spcPct val="150000"/>
              </a:lnSpc>
              <a:buNone/>
            </a:pPr>
            <a:r>
              <a:rPr lang="en-IN" sz="1800" b="1" dirty="0">
                <a:effectLst/>
                <a:latin typeface="Times New Roman" panose="02020603050405020304" pitchFamily="18" charset="0"/>
                <a:ea typeface="Times New Roman" panose="02020603050405020304" pitchFamily="18" charset="0"/>
              </a:rPr>
              <a:t>  SOFTWARE ENVIRONMENT</a:t>
            </a:r>
            <a:endParaRPr lang="en-IN" sz="1800" dirty="0">
              <a:effectLst/>
              <a:latin typeface="Times New Roman" panose="02020603050405020304" pitchFamily="18" charset="0"/>
              <a:ea typeface="Times New Roman" panose="02020603050405020304" pitchFamily="18" charset="0"/>
            </a:endParaRPr>
          </a:p>
          <a:p>
            <a:r>
              <a:rPr lang="en-IN" sz="1800" dirty="0" err="1">
                <a:effectLst/>
                <a:latin typeface="Times New Roman" panose="02020603050405020304" pitchFamily="18" charset="0"/>
                <a:ea typeface="Times New Roman" panose="02020603050405020304" pitchFamily="18" charset="0"/>
              </a:rPr>
              <a:t>Pycharm</a:t>
            </a:r>
            <a:r>
              <a:rPr lang="en-IN" sz="1800" dirty="0">
                <a:effectLst/>
                <a:latin typeface="Times New Roman" panose="02020603050405020304" pitchFamily="18" charset="0"/>
                <a:ea typeface="Times New Roman" panose="02020603050405020304" pitchFamily="18" charset="0"/>
              </a:rPr>
              <a:t> 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6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2DE5-BD83-4F34-A13D-B61E9BC832B7}"/>
              </a:ext>
            </a:extLst>
          </p:cNvPr>
          <p:cNvSpPr>
            <a:spLocks noGrp="1"/>
          </p:cNvSpPr>
          <p:nvPr>
            <p:ph type="title"/>
          </p:nvPr>
        </p:nvSpPr>
        <p:spPr/>
        <p:txBody>
          <a:bodyPr/>
          <a:lstStyle/>
          <a:p>
            <a:r>
              <a:rPr lang="en-IN" dirty="0"/>
              <a:t>ARCHITECTURAL DIAGRAM</a:t>
            </a:r>
          </a:p>
        </p:txBody>
      </p:sp>
      <p:pic>
        <p:nvPicPr>
          <p:cNvPr id="6" name="Content Placeholder 5" descr="See the source image">
            <a:extLst>
              <a:ext uri="{FF2B5EF4-FFF2-40B4-BE49-F238E27FC236}">
                <a16:creationId xmlns:a16="http://schemas.microsoft.com/office/drawing/2014/main" id="{32E279BB-04D9-4FDE-9899-D0C4E5A20B5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6624736" cy="4752528"/>
          </a:xfrm>
          <a:prstGeom prst="rect">
            <a:avLst/>
          </a:prstGeom>
          <a:noFill/>
          <a:ln>
            <a:noFill/>
          </a:ln>
        </p:spPr>
      </p:pic>
    </p:spTree>
    <p:extLst>
      <p:ext uri="{BB962C8B-B14F-4D97-AF65-F5344CB8AC3E}">
        <p14:creationId xmlns:p14="http://schemas.microsoft.com/office/powerpoint/2010/main" val="54756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CB0F-0F8E-4624-BC10-4B97FB32E3E2}"/>
              </a:ext>
            </a:extLst>
          </p:cNvPr>
          <p:cNvSpPr>
            <a:spLocks noGrp="1"/>
          </p:cNvSpPr>
          <p:nvPr>
            <p:ph type="title"/>
          </p:nvPr>
        </p:nvSpPr>
        <p:spPr/>
        <p:txBody>
          <a:bodyPr/>
          <a:lstStyle/>
          <a:p>
            <a:r>
              <a:rPr lang="en-IN" dirty="0"/>
              <a:t>ENTITY DIAGRAM</a:t>
            </a:r>
          </a:p>
        </p:txBody>
      </p:sp>
      <p:pic>
        <p:nvPicPr>
          <p:cNvPr id="4" name="Content Placeholder 3">
            <a:extLst>
              <a:ext uri="{FF2B5EF4-FFF2-40B4-BE49-F238E27FC236}">
                <a16:creationId xmlns:a16="http://schemas.microsoft.com/office/drawing/2014/main" id="{186E8E6B-EC35-436E-80AE-2E4AEBC540C2}"/>
              </a:ext>
            </a:extLst>
          </p:cNvPr>
          <p:cNvPicPr>
            <a:picLocks noGrp="1"/>
          </p:cNvPicPr>
          <p:nvPr>
            <p:ph idx="1"/>
          </p:nvPr>
        </p:nvPicPr>
        <p:blipFill>
          <a:blip r:embed="rId2"/>
          <a:stretch>
            <a:fillRect/>
          </a:stretch>
        </p:blipFill>
        <p:spPr>
          <a:xfrm>
            <a:off x="2495550" y="1834356"/>
            <a:ext cx="4152900" cy="4057650"/>
          </a:xfrm>
          <a:prstGeom prst="rect">
            <a:avLst/>
          </a:prstGeom>
        </p:spPr>
      </p:pic>
    </p:spTree>
    <p:extLst>
      <p:ext uri="{BB962C8B-B14F-4D97-AF65-F5344CB8AC3E}">
        <p14:creationId xmlns:p14="http://schemas.microsoft.com/office/powerpoint/2010/main" val="2329275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1184</TotalTime>
  <Words>977</Words>
  <Application>Microsoft Office PowerPoint</Application>
  <PresentationFormat>On-screen Show (4:3)</PresentationFormat>
  <Paragraphs>96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vt:lpstr>
      <vt:lpstr>Helvetica</vt:lpstr>
      <vt:lpstr>Symbol</vt:lpstr>
      <vt:lpstr>Times New Roman</vt:lpstr>
      <vt:lpstr>Office Theme</vt:lpstr>
      <vt:lpstr>PowerPoint Presentation</vt:lpstr>
      <vt:lpstr>INTRODUCTION</vt:lpstr>
      <vt:lpstr>OVERVIEW</vt:lpstr>
      <vt:lpstr>LITERATURE SURVEY</vt:lpstr>
      <vt:lpstr>PowerPoint Presentation</vt:lpstr>
      <vt:lpstr>PROBLEM STATEMENT</vt:lpstr>
      <vt:lpstr>DEVELOPMENT ENVIRONMENT  </vt:lpstr>
      <vt:lpstr>ARCHITECTURAL DIAGRAM</vt:lpstr>
      <vt:lpstr>ENTITY DIAGRAM</vt:lpstr>
      <vt:lpstr>SYSTEM FLOW DIAGRAM</vt:lpstr>
      <vt:lpstr>ACTIVITY DIAGRAM</vt:lpstr>
      <vt:lpstr>MODULE DESCRIPTION</vt:lpstr>
      <vt:lpstr>PowerPoint Presentation</vt:lpstr>
      <vt:lpstr>PowerPoint Presentation</vt:lpstr>
      <vt:lpstr>TEST CASE REPORT</vt:lpstr>
      <vt:lpstr>SCREENSHOTS</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Deepavarshni k</dc:creator>
  <cp:lastModifiedBy>Deepavarshni k</cp:lastModifiedBy>
  <cp:revision>40</cp:revision>
  <dcterms:created xsi:type="dcterms:W3CDTF">2022-05-09T09:05:47Z</dcterms:created>
  <dcterms:modified xsi:type="dcterms:W3CDTF">2022-05-27T03:30:50Z</dcterms:modified>
</cp:coreProperties>
</file>