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DOC-20240831-WA0062.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[DOC-20240831-WA0062..xlsx]Table and Graph!PivotTable6</c:name>
    <c:fmtId val="-1"/>
  </c:pivotSource>
  <c:chart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8113648293963258"/>
          <c:y val="0.14249781277340332"/>
          <c:w val="0.52695778652668412"/>
          <c:h val="0.565429060950714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'Table and Graph'!$B$3:$B$5</c:f>
              <c:strCache>
                <c:ptCount val="1"/>
                <c:pt idx="0">
                  <c:v>Female - Business Development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'Table and Graph'!$A$6:$A$28</c:f>
              <c:strCache>
                <c:ptCount val="22"/>
                <c:pt idx="0">
                  <c:v>PR00147</c:v>
                </c:pt>
                <c:pt idx="1">
                  <c:v>PR00419</c:v>
                </c:pt>
                <c:pt idx="2">
                  <c:v>PR00882</c:v>
                </c:pt>
                <c:pt idx="3">
                  <c:v>PR00893</c:v>
                </c:pt>
                <c:pt idx="4">
                  <c:v>PR01662</c:v>
                </c:pt>
                <c:pt idx="5">
                  <c:v>PR01951</c:v>
                </c:pt>
                <c:pt idx="6">
                  <c:v>PR02288</c:v>
                </c:pt>
                <c:pt idx="7">
                  <c:v>PR02603</c:v>
                </c:pt>
                <c:pt idx="8">
                  <c:v>PR03158</c:v>
                </c:pt>
                <c:pt idx="9">
                  <c:v>PR03445</c:v>
                </c:pt>
                <c:pt idx="10">
                  <c:v>PR04473</c:v>
                </c:pt>
                <c:pt idx="11">
                  <c:v>PR04601</c:v>
                </c:pt>
                <c:pt idx="12">
                  <c:v>PR04686</c:v>
                </c:pt>
                <c:pt idx="13">
                  <c:v>SQ00144</c:v>
                </c:pt>
                <c:pt idx="14">
                  <c:v>SQ00612</c:v>
                </c:pt>
                <c:pt idx="15">
                  <c:v>SQ00691</c:v>
                </c:pt>
                <c:pt idx="16">
                  <c:v>SQ01395</c:v>
                </c:pt>
                <c:pt idx="17">
                  <c:v>SQ01620</c:v>
                </c:pt>
                <c:pt idx="18">
                  <c:v>SQ01854</c:v>
                </c:pt>
                <c:pt idx="19">
                  <c:v>SQ02559</c:v>
                </c:pt>
                <c:pt idx="20">
                  <c:v>SQ04598</c:v>
                </c:pt>
                <c:pt idx="21">
                  <c:v>SQ04612</c:v>
                </c:pt>
              </c:strCache>
            </c:strRef>
          </c:cat>
          <c:val>
            <c:numRef>
              <c:f>'Table and Graph'!$B$6:$B$28</c:f>
              <c:numCache>
                <c:formatCode>General</c:formatCode>
                <c:ptCount val="22"/>
                <c:pt idx="1">
                  <c:v>88360.79</c:v>
                </c:pt>
                <c:pt idx="9">
                  <c:v>68980.52</c:v>
                </c:pt>
                <c:pt idx="12">
                  <c:v>69192.850000000006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71-F84F-A27F-DF4AEF93E28D}"/>
            </c:ext>
          </c:extLst>
        </c:ser>
        <c:ser>
          <c:idx val="1"/>
          <c:order val="1"/>
          <c:tx>
            <c:strRef>
              <c:f>'Table and Graph'!$C$3:$C$5</c:f>
              <c:strCache>
                <c:ptCount val="1"/>
                <c:pt idx="0">
                  <c:v>Female - Engineering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'Table and Graph'!$A$6:$A$28</c:f>
              <c:strCache>
                <c:ptCount val="22"/>
                <c:pt idx="0">
                  <c:v>PR00147</c:v>
                </c:pt>
                <c:pt idx="1">
                  <c:v>PR00419</c:v>
                </c:pt>
                <c:pt idx="2">
                  <c:v>PR00882</c:v>
                </c:pt>
                <c:pt idx="3">
                  <c:v>PR00893</c:v>
                </c:pt>
                <c:pt idx="4">
                  <c:v>PR01662</c:v>
                </c:pt>
                <c:pt idx="5">
                  <c:v>PR01951</c:v>
                </c:pt>
                <c:pt idx="6">
                  <c:v>PR02288</c:v>
                </c:pt>
                <c:pt idx="7">
                  <c:v>PR02603</c:v>
                </c:pt>
                <c:pt idx="8">
                  <c:v>PR03158</c:v>
                </c:pt>
                <c:pt idx="9">
                  <c:v>PR03445</c:v>
                </c:pt>
                <c:pt idx="10">
                  <c:v>PR04473</c:v>
                </c:pt>
                <c:pt idx="11">
                  <c:v>PR04601</c:v>
                </c:pt>
                <c:pt idx="12">
                  <c:v>PR04686</c:v>
                </c:pt>
                <c:pt idx="13">
                  <c:v>SQ00144</c:v>
                </c:pt>
                <c:pt idx="14">
                  <c:v>SQ00612</c:v>
                </c:pt>
                <c:pt idx="15">
                  <c:v>SQ00691</c:v>
                </c:pt>
                <c:pt idx="16">
                  <c:v>SQ01395</c:v>
                </c:pt>
                <c:pt idx="17">
                  <c:v>SQ01620</c:v>
                </c:pt>
                <c:pt idx="18">
                  <c:v>SQ01854</c:v>
                </c:pt>
                <c:pt idx="19">
                  <c:v>SQ02559</c:v>
                </c:pt>
                <c:pt idx="20">
                  <c:v>SQ04598</c:v>
                </c:pt>
                <c:pt idx="21">
                  <c:v>SQ04612</c:v>
                </c:pt>
              </c:strCache>
            </c:strRef>
          </c:cat>
          <c:val>
            <c:numRef>
              <c:f>'Table and Graph'!$C$6:$C$28</c:f>
              <c:numCache>
                <c:formatCode>General</c:formatCode>
                <c:ptCount val="22"/>
                <c:pt idx="11">
                  <c:v>114425.19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71-F84F-A27F-DF4AEF93E28D}"/>
            </c:ext>
          </c:extLst>
        </c:ser>
        <c:ser>
          <c:idx val="2"/>
          <c:order val="2"/>
          <c:tx>
            <c:strRef>
              <c:f>'Table and Graph'!$D$3:$D$5</c:f>
              <c:strCache>
                <c:ptCount val="1"/>
                <c:pt idx="0">
                  <c:v>Female - Marketing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'Table and Graph'!$A$6:$A$28</c:f>
              <c:strCache>
                <c:ptCount val="22"/>
                <c:pt idx="0">
                  <c:v>PR00147</c:v>
                </c:pt>
                <c:pt idx="1">
                  <c:v>PR00419</c:v>
                </c:pt>
                <c:pt idx="2">
                  <c:v>PR00882</c:v>
                </c:pt>
                <c:pt idx="3">
                  <c:v>PR00893</c:v>
                </c:pt>
                <c:pt idx="4">
                  <c:v>PR01662</c:v>
                </c:pt>
                <c:pt idx="5">
                  <c:v>PR01951</c:v>
                </c:pt>
                <c:pt idx="6">
                  <c:v>PR02288</c:v>
                </c:pt>
                <c:pt idx="7">
                  <c:v>PR02603</c:v>
                </c:pt>
                <c:pt idx="8">
                  <c:v>PR03158</c:v>
                </c:pt>
                <c:pt idx="9">
                  <c:v>PR03445</c:v>
                </c:pt>
                <c:pt idx="10">
                  <c:v>PR04473</c:v>
                </c:pt>
                <c:pt idx="11">
                  <c:v>PR04601</c:v>
                </c:pt>
                <c:pt idx="12">
                  <c:v>PR04686</c:v>
                </c:pt>
                <c:pt idx="13">
                  <c:v>SQ00144</c:v>
                </c:pt>
                <c:pt idx="14">
                  <c:v>SQ00612</c:v>
                </c:pt>
                <c:pt idx="15">
                  <c:v>SQ00691</c:v>
                </c:pt>
                <c:pt idx="16">
                  <c:v>SQ01395</c:v>
                </c:pt>
                <c:pt idx="17">
                  <c:v>SQ01620</c:v>
                </c:pt>
                <c:pt idx="18">
                  <c:v>SQ01854</c:v>
                </c:pt>
                <c:pt idx="19">
                  <c:v>SQ02559</c:v>
                </c:pt>
                <c:pt idx="20">
                  <c:v>SQ04598</c:v>
                </c:pt>
                <c:pt idx="21">
                  <c:v>SQ04612</c:v>
                </c:pt>
              </c:strCache>
            </c:strRef>
          </c:cat>
          <c:val>
            <c:numRef>
              <c:f>'Table and Graph'!$D$6:$D$28</c:f>
              <c:numCache>
                <c:formatCode>General</c:formatCode>
                <c:ptCount val="22"/>
                <c:pt idx="7">
                  <c:v>66017.179999999993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71-F84F-A27F-DF4AEF93E28D}"/>
            </c:ext>
          </c:extLst>
        </c:ser>
        <c:ser>
          <c:idx val="3"/>
          <c:order val="3"/>
          <c:tx>
            <c:strRef>
              <c:f>'Table and Graph'!$E$3:$E$5</c:f>
              <c:strCache>
                <c:ptCount val="1"/>
                <c:pt idx="0">
                  <c:v>Female - Services</c:v>
                </c:pt>
              </c:strCache>
            </c:strRef>
          </c:tx>
          <c:spPr>
            <a:noFill/>
            <a:ln w="9525" cap="flat" cmpd="sng" algn="ctr">
              <a:solidFill>
                <a:schemeClr val="accent4"/>
              </a:solidFill>
              <a:miter lim="800000"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'Table and Graph'!$A$6:$A$28</c:f>
              <c:strCache>
                <c:ptCount val="22"/>
                <c:pt idx="0">
                  <c:v>PR00147</c:v>
                </c:pt>
                <c:pt idx="1">
                  <c:v>PR00419</c:v>
                </c:pt>
                <c:pt idx="2">
                  <c:v>PR00882</c:v>
                </c:pt>
                <c:pt idx="3">
                  <c:v>PR00893</c:v>
                </c:pt>
                <c:pt idx="4">
                  <c:v>PR01662</c:v>
                </c:pt>
                <c:pt idx="5">
                  <c:v>PR01951</c:v>
                </c:pt>
                <c:pt idx="6">
                  <c:v>PR02288</c:v>
                </c:pt>
                <c:pt idx="7">
                  <c:v>PR02603</c:v>
                </c:pt>
                <c:pt idx="8">
                  <c:v>PR03158</c:v>
                </c:pt>
                <c:pt idx="9">
                  <c:v>PR03445</c:v>
                </c:pt>
                <c:pt idx="10">
                  <c:v>PR04473</c:v>
                </c:pt>
                <c:pt idx="11">
                  <c:v>PR04601</c:v>
                </c:pt>
                <c:pt idx="12">
                  <c:v>PR04686</c:v>
                </c:pt>
                <c:pt idx="13">
                  <c:v>SQ00144</c:v>
                </c:pt>
                <c:pt idx="14">
                  <c:v>SQ00612</c:v>
                </c:pt>
                <c:pt idx="15">
                  <c:v>SQ00691</c:v>
                </c:pt>
                <c:pt idx="16">
                  <c:v>SQ01395</c:v>
                </c:pt>
                <c:pt idx="17">
                  <c:v>SQ01620</c:v>
                </c:pt>
                <c:pt idx="18">
                  <c:v>SQ01854</c:v>
                </c:pt>
                <c:pt idx="19">
                  <c:v>SQ02559</c:v>
                </c:pt>
                <c:pt idx="20">
                  <c:v>SQ04598</c:v>
                </c:pt>
                <c:pt idx="21">
                  <c:v>SQ04612</c:v>
                </c:pt>
              </c:strCache>
            </c:strRef>
          </c:cat>
          <c:val>
            <c:numRef>
              <c:f>'Table and Graph'!$E$6:$E$28</c:f>
              <c:numCache>
                <c:formatCode>General</c:formatCode>
                <c:ptCount val="22"/>
                <c:pt idx="2">
                  <c:v>85879.23</c:v>
                </c:pt>
                <c:pt idx="10">
                  <c:v>42314.39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471-F84F-A27F-DF4AEF93E28D}"/>
            </c:ext>
          </c:extLst>
        </c:ser>
        <c:ser>
          <c:idx val="4"/>
          <c:order val="4"/>
          <c:tx>
            <c:strRef>
              <c:f>'Table and Graph'!$F$3:$F$5</c:f>
              <c:strCache>
                <c:ptCount val="1"/>
                <c:pt idx="0">
                  <c:v>Female - Training</c:v>
                </c:pt>
              </c:strCache>
            </c:strRef>
          </c:tx>
          <c:spPr>
            <a:noFill/>
            <a:ln w="9525" cap="flat" cmpd="sng" algn="ctr">
              <a:solidFill>
                <a:schemeClr val="accent5"/>
              </a:solidFill>
              <a:miter lim="800000"/>
            </a:ln>
            <a:effectLst>
              <a:glow rad="63500">
                <a:schemeClr val="accent5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'Table and Graph'!$A$6:$A$28</c:f>
              <c:strCache>
                <c:ptCount val="22"/>
                <c:pt idx="0">
                  <c:v>PR00147</c:v>
                </c:pt>
                <c:pt idx="1">
                  <c:v>PR00419</c:v>
                </c:pt>
                <c:pt idx="2">
                  <c:v>PR00882</c:v>
                </c:pt>
                <c:pt idx="3">
                  <c:v>PR00893</c:v>
                </c:pt>
                <c:pt idx="4">
                  <c:v>PR01662</c:v>
                </c:pt>
                <c:pt idx="5">
                  <c:v>PR01951</c:v>
                </c:pt>
                <c:pt idx="6">
                  <c:v>PR02288</c:v>
                </c:pt>
                <c:pt idx="7">
                  <c:v>PR02603</c:v>
                </c:pt>
                <c:pt idx="8">
                  <c:v>PR03158</c:v>
                </c:pt>
                <c:pt idx="9">
                  <c:v>PR03445</c:v>
                </c:pt>
                <c:pt idx="10">
                  <c:v>PR04473</c:v>
                </c:pt>
                <c:pt idx="11">
                  <c:v>PR04601</c:v>
                </c:pt>
                <c:pt idx="12">
                  <c:v>PR04686</c:v>
                </c:pt>
                <c:pt idx="13">
                  <c:v>SQ00144</c:v>
                </c:pt>
                <c:pt idx="14">
                  <c:v>SQ00612</c:v>
                </c:pt>
                <c:pt idx="15">
                  <c:v>SQ00691</c:v>
                </c:pt>
                <c:pt idx="16">
                  <c:v>SQ01395</c:v>
                </c:pt>
                <c:pt idx="17">
                  <c:v>SQ01620</c:v>
                </c:pt>
                <c:pt idx="18">
                  <c:v>SQ01854</c:v>
                </c:pt>
                <c:pt idx="19">
                  <c:v>SQ02559</c:v>
                </c:pt>
                <c:pt idx="20">
                  <c:v>SQ04598</c:v>
                </c:pt>
                <c:pt idx="21">
                  <c:v>SQ04612</c:v>
                </c:pt>
              </c:strCache>
            </c:strRef>
          </c:cat>
          <c:val>
            <c:numRef>
              <c:f>'Table and Graph'!$F$6:$F$28</c:f>
              <c:numCache>
                <c:formatCode>General</c:formatCode>
                <c:ptCount val="22"/>
                <c:pt idx="3">
                  <c:v>93128.34</c:v>
                </c:pt>
                <c:pt idx="4">
                  <c:v>57002.02</c:v>
                </c:pt>
                <c:pt idx="15">
                  <c:v>37902.35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471-F84F-A27F-DF4AEF93E28D}"/>
            </c:ext>
          </c:extLst>
        </c:ser>
        <c:ser>
          <c:idx val="5"/>
          <c:order val="5"/>
          <c:tx>
            <c:strRef>
              <c:f>'Table and Graph'!$H$3:$H$5</c:f>
              <c:strCache>
                <c:ptCount val="1"/>
                <c:pt idx="0">
                  <c:v>Male - Accounting</c:v>
                </c:pt>
              </c:strCache>
            </c:strRef>
          </c:tx>
          <c:spPr>
            <a:noFill/>
            <a:ln w="9525" cap="flat" cmpd="sng" algn="ctr">
              <a:solidFill>
                <a:schemeClr val="accent6"/>
              </a:solidFill>
              <a:miter lim="800000"/>
            </a:ln>
            <a:effectLst>
              <a:glow rad="63500">
                <a:schemeClr val="accent6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'Table and Graph'!$A$6:$A$28</c:f>
              <c:strCache>
                <c:ptCount val="22"/>
                <c:pt idx="0">
                  <c:v>PR00147</c:v>
                </c:pt>
                <c:pt idx="1">
                  <c:v>PR00419</c:v>
                </c:pt>
                <c:pt idx="2">
                  <c:v>PR00882</c:v>
                </c:pt>
                <c:pt idx="3">
                  <c:v>PR00893</c:v>
                </c:pt>
                <c:pt idx="4">
                  <c:v>PR01662</c:v>
                </c:pt>
                <c:pt idx="5">
                  <c:v>PR01951</c:v>
                </c:pt>
                <c:pt idx="6">
                  <c:v>PR02288</c:v>
                </c:pt>
                <c:pt idx="7">
                  <c:v>PR02603</c:v>
                </c:pt>
                <c:pt idx="8">
                  <c:v>PR03158</c:v>
                </c:pt>
                <c:pt idx="9">
                  <c:v>PR03445</c:v>
                </c:pt>
                <c:pt idx="10">
                  <c:v>PR04473</c:v>
                </c:pt>
                <c:pt idx="11">
                  <c:v>PR04601</c:v>
                </c:pt>
                <c:pt idx="12">
                  <c:v>PR04686</c:v>
                </c:pt>
                <c:pt idx="13">
                  <c:v>SQ00144</c:v>
                </c:pt>
                <c:pt idx="14">
                  <c:v>SQ00612</c:v>
                </c:pt>
                <c:pt idx="15">
                  <c:v>SQ00691</c:v>
                </c:pt>
                <c:pt idx="16">
                  <c:v>SQ01395</c:v>
                </c:pt>
                <c:pt idx="17">
                  <c:v>SQ01620</c:v>
                </c:pt>
                <c:pt idx="18">
                  <c:v>SQ01854</c:v>
                </c:pt>
                <c:pt idx="19">
                  <c:v>SQ02559</c:v>
                </c:pt>
                <c:pt idx="20">
                  <c:v>SQ04598</c:v>
                </c:pt>
                <c:pt idx="21">
                  <c:v>SQ04612</c:v>
                </c:pt>
              </c:strCache>
            </c:strRef>
          </c:cat>
          <c:val>
            <c:numRef>
              <c:f>'Table and Graph'!$H$6:$H$28</c:f>
              <c:numCache>
                <c:formatCode>General</c:formatCode>
                <c:ptCount val="22"/>
                <c:pt idx="20">
                  <c:v>52963.65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471-F84F-A27F-DF4AEF93E28D}"/>
            </c:ext>
          </c:extLst>
        </c:ser>
        <c:ser>
          <c:idx val="6"/>
          <c:order val="6"/>
          <c:tx>
            <c:strRef>
              <c:f>'Table and Graph'!$I$3:$I$5</c:f>
              <c:strCache>
                <c:ptCount val="1"/>
                <c:pt idx="0">
                  <c:v>Male - Engineering</c:v>
                </c:pt>
              </c:strCache>
            </c:strRef>
          </c:tx>
          <c:spPr>
            <a:noFill/>
            <a:ln w="9525" cap="flat" cmpd="sng" algn="ctr">
              <a:solidFill>
                <a:schemeClr val="accent1">
                  <a:lumMod val="60000"/>
                </a:schemeClr>
              </a:solidFill>
              <a:miter lim="800000"/>
            </a:ln>
            <a:effectLst>
              <a:glow rad="63500">
                <a:schemeClr val="accent1">
                  <a:lumMod val="60000"/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'Table and Graph'!$A$6:$A$28</c:f>
              <c:strCache>
                <c:ptCount val="22"/>
                <c:pt idx="0">
                  <c:v>PR00147</c:v>
                </c:pt>
                <c:pt idx="1">
                  <c:v>PR00419</c:v>
                </c:pt>
                <c:pt idx="2">
                  <c:v>PR00882</c:v>
                </c:pt>
                <c:pt idx="3">
                  <c:v>PR00893</c:v>
                </c:pt>
                <c:pt idx="4">
                  <c:v>PR01662</c:v>
                </c:pt>
                <c:pt idx="5">
                  <c:v>PR01951</c:v>
                </c:pt>
                <c:pt idx="6">
                  <c:v>PR02288</c:v>
                </c:pt>
                <c:pt idx="7">
                  <c:v>PR02603</c:v>
                </c:pt>
                <c:pt idx="8">
                  <c:v>PR03158</c:v>
                </c:pt>
                <c:pt idx="9">
                  <c:v>PR03445</c:v>
                </c:pt>
                <c:pt idx="10">
                  <c:v>PR04473</c:v>
                </c:pt>
                <c:pt idx="11">
                  <c:v>PR04601</c:v>
                </c:pt>
                <c:pt idx="12">
                  <c:v>PR04686</c:v>
                </c:pt>
                <c:pt idx="13">
                  <c:v>SQ00144</c:v>
                </c:pt>
                <c:pt idx="14">
                  <c:v>SQ00612</c:v>
                </c:pt>
                <c:pt idx="15">
                  <c:v>SQ00691</c:v>
                </c:pt>
                <c:pt idx="16">
                  <c:v>SQ01395</c:v>
                </c:pt>
                <c:pt idx="17">
                  <c:v>SQ01620</c:v>
                </c:pt>
                <c:pt idx="18">
                  <c:v>SQ01854</c:v>
                </c:pt>
                <c:pt idx="19">
                  <c:v>SQ02559</c:v>
                </c:pt>
                <c:pt idx="20">
                  <c:v>SQ04598</c:v>
                </c:pt>
                <c:pt idx="21">
                  <c:v>SQ04612</c:v>
                </c:pt>
              </c:strCache>
            </c:strRef>
          </c:cat>
          <c:val>
            <c:numRef>
              <c:f>'Table and Graph'!$I$6:$I$28</c:f>
              <c:numCache>
                <c:formatCode>General</c:formatCode>
                <c:ptCount val="22"/>
                <c:pt idx="5">
                  <c:v>118976.16</c:v>
                </c:pt>
                <c:pt idx="16">
                  <c:v>39969.72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471-F84F-A27F-DF4AEF93E28D}"/>
            </c:ext>
          </c:extLst>
        </c:ser>
        <c:ser>
          <c:idx val="7"/>
          <c:order val="7"/>
          <c:tx>
            <c:strRef>
              <c:f>'Table and Graph'!$J$3:$J$5</c:f>
              <c:strCache>
                <c:ptCount val="1"/>
                <c:pt idx="0">
                  <c:v>Male - Human Resources</c:v>
                </c:pt>
              </c:strCache>
            </c:strRef>
          </c:tx>
          <c:spPr>
            <a:noFill/>
            <a:ln w="9525" cap="flat" cmpd="sng" algn="ctr">
              <a:solidFill>
                <a:schemeClr val="accent2">
                  <a:lumMod val="60000"/>
                </a:schemeClr>
              </a:solidFill>
              <a:miter lim="800000"/>
            </a:ln>
            <a:effectLst>
              <a:glow rad="63500">
                <a:schemeClr val="accent2">
                  <a:lumMod val="60000"/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'Table and Graph'!$A$6:$A$28</c:f>
              <c:strCache>
                <c:ptCount val="22"/>
                <c:pt idx="0">
                  <c:v>PR00147</c:v>
                </c:pt>
                <c:pt idx="1">
                  <c:v>PR00419</c:v>
                </c:pt>
                <c:pt idx="2">
                  <c:v>PR00882</c:v>
                </c:pt>
                <c:pt idx="3">
                  <c:v>PR00893</c:v>
                </c:pt>
                <c:pt idx="4">
                  <c:v>PR01662</c:v>
                </c:pt>
                <c:pt idx="5">
                  <c:v>PR01951</c:v>
                </c:pt>
                <c:pt idx="6">
                  <c:v>PR02288</c:v>
                </c:pt>
                <c:pt idx="7">
                  <c:v>PR02603</c:v>
                </c:pt>
                <c:pt idx="8">
                  <c:v>PR03158</c:v>
                </c:pt>
                <c:pt idx="9">
                  <c:v>PR03445</c:v>
                </c:pt>
                <c:pt idx="10">
                  <c:v>PR04473</c:v>
                </c:pt>
                <c:pt idx="11">
                  <c:v>PR04601</c:v>
                </c:pt>
                <c:pt idx="12">
                  <c:v>PR04686</c:v>
                </c:pt>
                <c:pt idx="13">
                  <c:v>SQ00144</c:v>
                </c:pt>
                <c:pt idx="14">
                  <c:v>SQ00612</c:v>
                </c:pt>
                <c:pt idx="15">
                  <c:v>SQ00691</c:v>
                </c:pt>
                <c:pt idx="16">
                  <c:v>SQ01395</c:v>
                </c:pt>
                <c:pt idx="17">
                  <c:v>SQ01620</c:v>
                </c:pt>
                <c:pt idx="18">
                  <c:v>SQ01854</c:v>
                </c:pt>
                <c:pt idx="19">
                  <c:v>SQ02559</c:v>
                </c:pt>
                <c:pt idx="20">
                  <c:v>SQ04598</c:v>
                </c:pt>
                <c:pt idx="21">
                  <c:v>SQ04612</c:v>
                </c:pt>
              </c:strCache>
            </c:strRef>
          </c:cat>
          <c:val>
            <c:numRef>
              <c:f>'Table and Graph'!$J$6:$J$28</c:f>
              <c:numCache>
                <c:formatCode>General</c:formatCode>
                <c:ptCount val="22"/>
                <c:pt idx="19">
                  <c:v>50310.09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471-F84F-A27F-DF4AEF93E28D}"/>
            </c:ext>
          </c:extLst>
        </c:ser>
        <c:ser>
          <c:idx val="8"/>
          <c:order val="8"/>
          <c:tx>
            <c:strRef>
              <c:f>'Table and Graph'!$K$3:$K$5</c:f>
              <c:strCache>
                <c:ptCount val="1"/>
                <c:pt idx="0">
                  <c:v>Male - NULL</c:v>
                </c:pt>
              </c:strCache>
            </c:strRef>
          </c:tx>
          <c:spPr>
            <a:noFill/>
            <a:ln w="9525" cap="flat" cmpd="sng" algn="ctr">
              <a:solidFill>
                <a:schemeClr val="accent3">
                  <a:lumMod val="60000"/>
                </a:schemeClr>
              </a:solidFill>
              <a:miter lim="800000"/>
            </a:ln>
            <a:effectLst>
              <a:glow rad="63500">
                <a:schemeClr val="accent3">
                  <a:lumMod val="60000"/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'Table and Graph'!$A$6:$A$28</c:f>
              <c:strCache>
                <c:ptCount val="22"/>
                <c:pt idx="0">
                  <c:v>PR00147</c:v>
                </c:pt>
                <c:pt idx="1">
                  <c:v>PR00419</c:v>
                </c:pt>
                <c:pt idx="2">
                  <c:v>PR00882</c:v>
                </c:pt>
                <c:pt idx="3">
                  <c:v>PR00893</c:v>
                </c:pt>
                <c:pt idx="4">
                  <c:v>PR01662</c:v>
                </c:pt>
                <c:pt idx="5">
                  <c:v>PR01951</c:v>
                </c:pt>
                <c:pt idx="6">
                  <c:v>PR02288</c:v>
                </c:pt>
                <c:pt idx="7">
                  <c:v>PR02603</c:v>
                </c:pt>
                <c:pt idx="8">
                  <c:v>PR03158</c:v>
                </c:pt>
                <c:pt idx="9">
                  <c:v>PR03445</c:v>
                </c:pt>
                <c:pt idx="10">
                  <c:v>PR04473</c:v>
                </c:pt>
                <c:pt idx="11">
                  <c:v>PR04601</c:v>
                </c:pt>
                <c:pt idx="12">
                  <c:v>PR04686</c:v>
                </c:pt>
                <c:pt idx="13">
                  <c:v>SQ00144</c:v>
                </c:pt>
                <c:pt idx="14">
                  <c:v>SQ00612</c:v>
                </c:pt>
                <c:pt idx="15">
                  <c:v>SQ00691</c:v>
                </c:pt>
                <c:pt idx="16">
                  <c:v>SQ01395</c:v>
                </c:pt>
                <c:pt idx="17">
                  <c:v>SQ01620</c:v>
                </c:pt>
                <c:pt idx="18">
                  <c:v>SQ01854</c:v>
                </c:pt>
                <c:pt idx="19">
                  <c:v>SQ02559</c:v>
                </c:pt>
                <c:pt idx="20">
                  <c:v>SQ04598</c:v>
                </c:pt>
                <c:pt idx="21">
                  <c:v>SQ04612</c:v>
                </c:pt>
              </c:strCache>
            </c:strRef>
          </c:cat>
          <c:val>
            <c:numRef>
              <c:f>'Table and Graph'!$K$6:$K$28</c:f>
              <c:numCache>
                <c:formatCode>General</c:formatCode>
                <c:ptCount val="22"/>
                <c:pt idx="0">
                  <c:v>105468.7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471-F84F-A27F-DF4AEF93E28D}"/>
            </c:ext>
          </c:extLst>
        </c:ser>
        <c:ser>
          <c:idx val="9"/>
          <c:order val="9"/>
          <c:tx>
            <c:strRef>
              <c:f>'Table and Graph'!$L$3:$L$5</c:f>
              <c:strCache>
                <c:ptCount val="1"/>
                <c:pt idx="0">
                  <c:v>Male - Research and Development</c:v>
                </c:pt>
              </c:strCache>
            </c:strRef>
          </c:tx>
          <c:spPr>
            <a:noFill/>
            <a:ln w="9525" cap="flat" cmpd="sng" algn="ctr">
              <a:solidFill>
                <a:schemeClr val="accent4">
                  <a:lumMod val="60000"/>
                </a:schemeClr>
              </a:solidFill>
              <a:miter lim="800000"/>
            </a:ln>
            <a:effectLst>
              <a:glow rad="63500">
                <a:schemeClr val="accent4">
                  <a:lumMod val="60000"/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'Table and Graph'!$A$6:$A$28</c:f>
              <c:strCache>
                <c:ptCount val="22"/>
                <c:pt idx="0">
                  <c:v>PR00147</c:v>
                </c:pt>
                <c:pt idx="1">
                  <c:v>PR00419</c:v>
                </c:pt>
                <c:pt idx="2">
                  <c:v>PR00882</c:v>
                </c:pt>
                <c:pt idx="3">
                  <c:v>PR00893</c:v>
                </c:pt>
                <c:pt idx="4">
                  <c:v>PR01662</c:v>
                </c:pt>
                <c:pt idx="5">
                  <c:v>PR01951</c:v>
                </c:pt>
                <c:pt idx="6">
                  <c:v>PR02288</c:v>
                </c:pt>
                <c:pt idx="7">
                  <c:v>PR02603</c:v>
                </c:pt>
                <c:pt idx="8">
                  <c:v>PR03158</c:v>
                </c:pt>
                <c:pt idx="9">
                  <c:v>PR03445</c:v>
                </c:pt>
                <c:pt idx="10">
                  <c:v>PR04473</c:v>
                </c:pt>
                <c:pt idx="11">
                  <c:v>PR04601</c:v>
                </c:pt>
                <c:pt idx="12">
                  <c:v>PR04686</c:v>
                </c:pt>
                <c:pt idx="13">
                  <c:v>SQ00144</c:v>
                </c:pt>
                <c:pt idx="14">
                  <c:v>SQ00612</c:v>
                </c:pt>
                <c:pt idx="15">
                  <c:v>SQ00691</c:v>
                </c:pt>
                <c:pt idx="16">
                  <c:v>SQ01395</c:v>
                </c:pt>
                <c:pt idx="17">
                  <c:v>SQ01620</c:v>
                </c:pt>
                <c:pt idx="18">
                  <c:v>SQ01854</c:v>
                </c:pt>
                <c:pt idx="19">
                  <c:v>SQ02559</c:v>
                </c:pt>
                <c:pt idx="20">
                  <c:v>SQ04598</c:v>
                </c:pt>
                <c:pt idx="21">
                  <c:v>SQ04612</c:v>
                </c:pt>
              </c:strCache>
            </c:strRef>
          </c:cat>
          <c:val>
            <c:numRef>
              <c:f>'Table and Graph'!$L$6:$L$28</c:f>
              <c:numCache>
                <c:formatCode>General</c:formatCode>
                <c:ptCount val="22"/>
                <c:pt idx="8">
                  <c:v>74279.009999999995</c:v>
                </c:pt>
                <c:pt idx="18">
                  <c:v>52748.63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471-F84F-A27F-DF4AEF93E28D}"/>
            </c:ext>
          </c:extLst>
        </c:ser>
        <c:ser>
          <c:idx val="10"/>
          <c:order val="10"/>
          <c:tx>
            <c:strRef>
              <c:f>'Table and Graph'!$M$3:$M$5</c:f>
              <c:strCache>
                <c:ptCount val="1"/>
                <c:pt idx="0">
                  <c:v>Male - Sales</c:v>
                </c:pt>
              </c:strCache>
            </c:strRef>
          </c:tx>
          <c:spPr>
            <a:noFill/>
            <a:ln w="9525" cap="flat" cmpd="sng" algn="ctr">
              <a:solidFill>
                <a:schemeClr val="accent5">
                  <a:lumMod val="60000"/>
                </a:schemeClr>
              </a:solidFill>
              <a:miter lim="800000"/>
            </a:ln>
            <a:effectLst>
              <a:glow rad="63500">
                <a:schemeClr val="accent5">
                  <a:lumMod val="60000"/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'Table and Graph'!$A$6:$A$28</c:f>
              <c:strCache>
                <c:ptCount val="22"/>
                <c:pt idx="0">
                  <c:v>PR00147</c:v>
                </c:pt>
                <c:pt idx="1">
                  <c:v>PR00419</c:v>
                </c:pt>
                <c:pt idx="2">
                  <c:v>PR00882</c:v>
                </c:pt>
                <c:pt idx="3">
                  <c:v>PR00893</c:v>
                </c:pt>
                <c:pt idx="4">
                  <c:v>PR01662</c:v>
                </c:pt>
                <c:pt idx="5">
                  <c:v>PR01951</c:v>
                </c:pt>
                <c:pt idx="6">
                  <c:v>PR02288</c:v>
                </c:pt>
                <c:pt idx="7">
                  <c:v>PR02603</c:v>
                </c:pt>
                <c:pt idx="8">
                  <c:v>PR03158</c:v>
                </c:pt>
                <c:pt idx="9">
                  <c:v>PR03445</c:v>
                </c:pt>
                <c:pt idx="10">
                  <c:v>PR04473</c:v>
                </c:pt>
                <c:pt idx="11">
                  <c:v>PR04601</c:v>
                </c:pt>
                <c:pt idx="12">
                  <c:v>PR04686</c:v>
                </c:pt>
                <c:pt idx="13">
                  <c:v>SQ00144</c:v>
                </c:pt>
                <c:pt idx="14">
                  <c:v>SQ00612</c:v>
                </c:pt>
                <c:pt idx="15">
                  <c:v>SQ00691</c:v>
                </c:pt>
                <c:pt idx="16">
                  <c:v>SQ01395</c:v>
                </c:pt>
                <c:pt idx="17">
                  <c:v>SQ01620</c:v>
                </c:pt>
                <c:pt idx="18">
                  <c:v>SQ01854</c:v>
                </c:pt>
                <c:pt idx="19">
                  <c:v>SQ02559</c:v>
                </c:pt>
                <c:pt idx="20">
                  <c:v>SQ04598</c:v>
                </c:pt>
                <c:pt idx="21">
                  <c:v>SQ04612</c:v>
                </c:pt>
              </c:strCache>
            </c:strRef>
          </c:cat>
          <c:val>
            <c:numRef>
              <c:f>'Table and Graph'!$M$6:$M$28</c:f>
              <c:numCache>
                <c:formatCode>General</c:formatCode>
                <c:ptCount val="22"/>
                <c:pt idx="21">
                  <c:v>62195.47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471-F84F-A27F-DF4AEF93E28D}"/>
            </c:ext>
          </c:extLst>
        </c:ser>
        <c:ser>
          <c:idx val="11"/>
          <c:order val="11"/>
          <c:tx>
            <c:strRef>
              <c:f>'Table and Graph'!$N$3:$N$5</c:f>
              <c:strCache>
                <c:ptCount val="1"/>
                <c:pt idx="0">
                  <c:v>Male - Services</c:v>
                </c:pt>
              </c:strCache>
            </c:strRef>
          </c:tx>
          <c:spPr>
            <a:noFill/>
            <a:ln w="9525" cap="flat" cmpd="sng" algn="ctr">
              <a:solidFill>
                <a:schemeClr val="accent6">
                  <a:lumMod val="60000"/>
                </a:schemeClr>
              </a:solidFill>
              <a:miter lim="800000"/>
            </a:ln>
            <a:effectLst>
              <a:glow rad="63500">
                <a:schemeClr val="accent6">
                  <a:lumMod val="60000"/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'Table and Graph'!$A$6:$A$28</c:f>
              <c:strCache>
                <c:ptCount val="22"/>
                <c:pt idx="0">
                  <c:v>PR00147</c:v>
                </c:pt>
                <c:pt idx="1">
                  <c:v>PR00419</c:v>
                </c:pt>
                <c:pt idx="2">
                  <c:v>PR00882</c:v>
                </c:pt>
                <c:pt idx="3">
                  <c:v>PR00893</c:v>
                </c:pt>
                <c:pt idx="4">
                  <c:v>PR01662</c:v>
                </c:pt>
                <c:pt idx="5">
                  <c:v>PR01951</c:v>
                </c:pt>
                <c:pt idx="6">
                  <c:v>PR02288</c:v>
                </c:pt>
                <c:pt idx="7">
                  <c:v>PR02603</c:v>
                </c:pt>
                <c:pt idx="8">
                  <c:v>PR03158</c:v>
                </c:pt>
                <c:pt idx="9">
                  <c:v>PR03445</c:v>
                </c:pt>
                <c:pt idx="10">
                  <c:v>PR04473</c:v>
                </c:pt>
                <c:pt idx="11">
                  <c:v>PR04601</c:v>
                </c:pt>
                <c:pt idx="12">
                  <c:v>PR04686</c:v>
                </c:pt>
                <c:pt idx="13">
                  <c:v>SQ00144</c:v>
                </c:pt>
                <c:pt idx="14">
                  <c:v>SQ00612</c:v>
                </c:pt>
                <c:pt idx="15">
                  <c:v>SQ00691</c:v>
                </c:pt>
                <c:pt idx="16">
                  <c:v>SQ01395</c:v>
                </c:pt>
                <c:pt idx="17">
                  <c:v>SQ01620</c:v>
                </c:pt>
                <c:pt idx="18">
                  <c:v>SQ01854</c:v>
                </c:pt>
                <c:pt idx="19">
                  <c:v>SQ02559</c:v>
                </c:pt>
                <c:pt idx="20">
                  <c:v>SQ04598</c:v>
                </c:pt>
                <c:pt idx="21">
                  <c:v>SQ04612</c:v>
                </c:pt>
              </c:strCache>
            </c:strRef>
          </c:cat>
          <c:val>
            <c:numRef>
              <c:f>'Table and Graph'!$N$6:$N$28</c:f>
              <c:numCache>
                <c:formatCode>General</c:formatCode>
                <c:ptCount val="22"/>
                <c:pt idx="17">
                  <c:v>69913.39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471-F84F-A27F-DF4AEF93E28D}"/>
            </c:ext>
          </c:extLst>
        </c:ser>
        <c:ser>
          <c:idx val="12"/>
          <c:order val="12"/>
          <c:tx>
            <c:strRef>
              <c:f>'Table and Graph'!$O$3:$O$5</c:f>
              <c:strCache>
                <c:ptCount val="1"/>
                <c:pt idx="0">
                  <c:v>Male - Support</c:v>
                </c:pt>
              </c:strCache>
            </c:strRef>
          </c:tx>
          <c:spPr>
            <a:noFill/>
            <a:ln w="9525" cap="flat" cmpd="sng" algn="ctr">
              <a:solidFill>
                <a:schemeClr val="accent1">
                  <a:lumMod val="80000"/>
                  <a:lumOff val="20000"/>
                </a:schemeClr>
              </a:solidFill>
              <a:miter lim="800000"/>
            </a:ln>
            <a:effectLst>
              <a:glow rad="63500">
                <a:schemeClr val="accent1">
                  <a:lumMod val="80000"/>
                  <a:lumOff val="20000"/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'Table and Graph'!$A$6:$A$28</c:f>
              <c:strCache>
                <c:ptCount val="22"/>
                <c:pt idx="0">
                  <c:v>PR00147</c:v>
                </c:pt>
                <c:pt idx="1">
                  <c:v>PR00419</c:v>
                </c:pt>
                <c:pt idx="2">
                  <c:v>PR00882</c:v>
                </c:pt>
                <c:pt idx="3">
                  <c:v>PR00893</c:v>
                </c:pt>
                <c:pt idx="4">
                  <c:v>PR01662</c:v>
                </c:pt>
                <c:pt idx="5">
                  <c:v>PR01951</c:v>
                </c:pt>
                <c:pt idx="6">
                  <c:v>PR02288</c:v>
                </c:pt>
                <c:pt idx="7">
                  <c:v>PR02603</c:v>
                </c:pt>
                <c:pt idx="8">
                  <c:v>PR03158</c:v>
                </c:pt>
                <c:pt idx="9">
                  <c:v>PR03445</c:v>
                </c:pt>
                <c:pt idx="10">
                  <c:v>PR04473</c:v>
                </c:pt>
                <c:pt idx="11">
                  <c:v>PR04601</c:v>
                </c:pt>
                <c:pt idx="12">
                  <c:v>PR04686</c:v>
                </c:pt>
                <c:pt idx="13">
                  <c:v>SQ00144</c:v>
                </c:pt>
                <c:pt idx="14">
                  <c:v>SQ00612</c:v>
                </c:pt>
                <c:pt idx="15">
                  <c:v>SQ00691</c:v>
                </c:pt>
                <c:pt idx="16">
                  <c:v>SQ01395</c:v>
                </c:pt>
                <c:pt idx="17">
                  <c:v>SQ01620</c:v>
                </c:pt>
                <c:pt idx="18">
                  <c:v>SQ01854</c:v>
                </c:pt>
                <c:pt idx="19">
                  <c:v>SQ02559</c:v>
                </c:pt>
                <c:pt idx="20">
                  <c:v>SQ04598</c:v>
                </c:pt>
                <c:pt idx="21">
                  <c:v>SQ04612</c:v>
                </c:pt>
              </c:strCache>
            </c:strRef>
          </c:cat>
          <c:val>
            <c:numRef>
              <c:f>'Table and Graph'!$O$6:$O$28</c:f>
              <c:numCache>
                <c:formatCode>General</c:formatCode>
                <c:ptCount val="22"/>
                <c:pt idx="13">
                  <c:v>61214.26</c:v>
                </c:pt>
                <c:pt idx="14">
                  <c:v>54137.05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471-F84F-A27F-DF4AEF93E28D}"/>
            </c:ext>
          </c:extLst>
        </c:ser>
        <c:ser>
          <c:idx val="13"/>
          <c:order val="13"/>
          <c:tx>
            <c:strRef>
              <c:f>'Table and Graph'!$Q$3:$Q$5</c:f>
              <c:strCache>
                <c:ptCount val="1"/>
                <c:pt idx="0">
                  <c:v>(blank) - Support</c:v>
                </c:pt>
              </c:strCache>
            </c:strRef>
          </c:tx>
          <c:spPr>
            <a:noFill/>
            <a:ln w="9525" cap="flat" cmpd="sng" algn="ctr">
              <a:solidFill>
                <a:schemeClr val="accent2">
                  <a:lumMod val="80000"/>
                  <a:lumOff val="20000"/>
                </a:schemeClr>
              </a:solidFill>
              <a:miter lim="800000"/>
            </a:ln>
            <a:effectLst>
              <a:glow rad="63500">
                <a:schemeClr val="accent2">
                  <a:lumMod val="80000"/>
                  <a:lumOff val="20000"/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'Table and Graph'!$A$6:$A$28</c:f>
              <c:strCache>
                <c:ptCount val="22"/>
                <c:pt idx="0">
                  <c:v>PR00147</c:v>
                </c:pt>
                <c:pt idx="1">
                  <c:v>PR00419</c:v>
                </c:pt>
                <c:pt idx="2">
                  <c:v>PR00882</c:v>
                </c:pt>
                <c:pt idx="3">
                  <c:v>PR00893</c:v>
                </c:pt>
                <c:pt idx="4">
                  <c:v>PR01662</c:v>
                </c:pt>
                <c:pt idx="5">
                  <c:v>PR01951</c:v>
                </c:pt>
                <c:pt idx="6">
                  <c:v>PR02288</c:v>
                </c:pt>
                <c:pt idx="7">
                  <c:v>PR02603</c:v>
                </c:pt>
                <c:pt idx="8">
                  <c:v>PR03158</c:v>
                </c:pt>
                <c:pt idx="9">
                  <c:v>PR03445</c:v>
                </c:pt>
                <c:pt idx="10">
                  <c:v>PR04473</c:v>
                </c:pt>
                <c:pt idx="11">
                  <c:v>PR04601</c:v>
                </c:pt>
                <c:pt idx="12">
                  <c:v>PR04686</c:v>
                </c:pt>
                <c:pt idx="13">
                  <c:v>SQ00144</c:v>
                </c:pt>
                <c:pt idx="14">
                  <c:v>SQ00612</c:v>
                </c:pt>
                <c:pt idx="15">
                  <c:v>SQ00691</c:v>
                </c:pt>
                <c:pt idx="16">
                  <c:v>SQ01395</c:v>
                </c:pt>
                <c:pt idx="17">
                  <c:v>SQ01620</c:v>
                </c:pt>
                <c:pt idx="18">
                  <c:v>SQ01854</c:v>
                </c:pt>
                <c:pt idx="19">
                  <c:v>SQ02559</c:v>
                </c:pt>
                <c:pt idx="20">
                  <c:v>SQ04598</c:v>
                </c:pt>
                <c:pt idx="21">
                  <c:v>SQ04612</c:v>
                </c:pt>
              </c:strCache>
            </c:strRef>
          </c:cat>
          <c:val>
            <c:numRef>
              <c:f>'Table and Graph'!$Q$6:$Q$28</c:f>
              <c:numCache>
                <c:formatCode>General</c:formatCode>
                <c:ptCount val="22"/>
                <c:pt idx="6">
                  <c:v>104802.63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9471-F84F-A27F-DF4AEF93E2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406462751"/>
        <c:axId val="406250479"/>
      </c:barChart>
      <c:catAx>
        <c:axId val="406462751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Employee</a:t>
                </a:r>
                <a:r>
                  <a:rPr lang="en-IN" baseline="0"/>
                  <a:t> ID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250479"/>
        <c:crosses val="autoZero"/>
        <c:auto val="1"/>
        <c:lblAlgn val="ctr"/>
        <c:lblOffset val="100"/>
        <c:noMultiLvlLbl val="0"/>
      </c:catAx>
      <c:valAx>
        <c:axId val="406250479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Salary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4627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07751" y="3183404"/>
            <a:ext cx="78387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GB" sz="2400" dirty="0"/>
              <a:t> </a:t>
            </a:r>
            <a:r>
              <a:rPr lang="en-US" sz="2400" dirty="0" err="1"/>
              <a:t>Deepa</a:t>
            </a:r>
            <a:r>
              <a:rPr lang="en-US" sz="2400" dirty="0"/>
              <a:t> J</a:t>
            </a:r>
          </a:p>
          <a:p>
            <a:r>
              <a:rPr lang="en-US" sz="2400" dirty="0"/>
              <a:t>REGISTER NO:</a:t>
            </a:r>
            <a:r>
              <a:rPr lang="en-GB" sz="2400" dirty="0"/>
              <a:t> 3122099</a:t>
            </a:r>
            <a:r>
              <a:rPr lang="en-US" sz="2400" dirty="0"/>
              <a:t>68</a:t>
            </a:r>
          </a:p>
          <a:p>
            <a:r>
              <a:rPr lang="en-US" sz="2400" dirty="0"/>
              <a:t>DEPARTMENT:</a:t>
            </a:r>
            <a:r>
              <a:rPr lang="en-GB" sz="2400" dirty="0"/>
              <a:t> BCOM GENERAL 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GB" sz="2400" dirty="0"/>
              <a:t>: VALLIAMMAL COLLEGE FOR WOMEN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08F70C-CC0B-7F44-258A-8DA1F2CB54AE}"/>
              </a:ext>
            </a:extLst>
          </p:cNvPr>
          <p:cNvSpPr txBox="1"/>
          <p:nvPr/>
        </p:nvSpPr>
        <p:spPr>
          <a:xfrm>
            <a:off x="739775" y="1584912"/>
            <a:ext cx="601847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DATA COLLECTION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dirty="0"/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*Identification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*Gathering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*Preparation</a:t>
            </a:r>
            <a:endParaRPr lang="en-GB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E847A1-AA3E-7C16-23F0-0E7648FD4278}"/>
              </a:ext>
            </a:extLst>
          </p:cNvPr>
          <p:cNvSpPr txBox="1"/>
          <p:nvPr/>
        </p:nvSpPr>
        <p:spPr>
          <a:xfrm>
            <a:off x="739775" y="3137653"/>
            <a:ext cx="396284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DATA CLEANING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dirty="0"/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*Standardization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*Correction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*Validation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dirty="0"/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</a:t>
            </a:r>
            <a:endParaRPr lang="en-GB" dirty="0"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728F77-20DD-2257-45EB-57616949254A}"/>
              </a:ext>
            </a:extLst>
          </p:cNvPr>
          <p:cNvSpPr txBox="1"/>
          <p:nvPr/>
        </p:nvSpPr>
        <p:spPr>
          <a:xfrm>
            <a:off x="686182" y="4525565"/>
            <a:ext cx="541926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SUMMARY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dirty="0"/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Data analysis involves examining, transforming, and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Bodoni"/>
              </a:rPr>
              <a:t>modeling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 data to 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Extract insights , identify patterns, and support decisions-making.</a:t>
            </a:r>
            <a:endParaRPr lang="en-GB" dirty="0">
              <a:effectLst/>
            </a:endParaRPr>
          </a:p>
          <a:p>
            <a:br>
              <a:rPr lang="en-GB" dirty="0"/>
            </a:br>
            <a:br>
              <a:rPr lang="en-GB" dirty="0"/>
            </a:b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94E7BE0-C417-22DF-301B-1C3BDFF697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3586744"/>
              </p:ext>
            </p:extLst>
          </p:nvPr>
        </p:nvGraphicFramePr>
        <p:xfrm>
          <a:off x="755332" y="1308032"/>
          <a:ext cx="8095278" cy="4865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C1F42-1189-5354-BF3D-E7EFF49ACAE3}"/>
              </a:ext>
            </a:extLst>
          </p:cNvPr>
          <p:cNvSpPr txBox="1"/>
          <p:nvPr/>
        </p:nvSpPr>
        <p:spPr>
          <a:xfrm>
            <a:off x="848389" y="1582340"/>
            <a:ext cx="610043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* IN CONCLUSION, the employee data analysis conducted using Excel 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 Provided valuable insights into workforce trends enabling more 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 Informed decision-making.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       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        The use of Excel allowed efficient data organization, visualization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 and reporting,   ultimately helping to enhance HR strategies, improve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 and employee satisfaction and optimize overall organizational 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 performance.         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FEEB8D-E488-6BBB-1CD4-48659E2B37F1}"/>
              </a:ext>
            </a:extLst>
          </p:cNvPr>
          <p:cNvSpPr txBox="1"/>
          <p:nvPr/>
        </p:nvSpPr>
        <p:spPr>
          <a:xfrm>
            <a:off x="594839" y="2253378"/>
            <a:ext cx="837195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.  Utilize Excel to efficiently analyse employee data by leveraging 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 Function such as PIVOT TABLES, and conditional formatting.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dirty="0"/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.   The enables the identification of key trends, such as current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 Employees rates, performance levels.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 Decision-making processes by visualization this data through 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 Pie chart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 </a:t>
            </a:r>
            <a:endParaRPr lang="en-GB" dirty="0"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97A966-B1BD-DD0B-B2C1-71B61BF2491C}"/>
              </a:ext>
            </a:extLst>
          </p:cNvPr>
          <p:cNvSpPr txBox="1"/>
          <p:nvPr/>
        </p:nvSpPr>
        <p:spPr>
          <a:xfrm>
            <a:off x="676275" y="2383631"/>
            <a:ext cx="810444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This project focuses on analysing employee data to identify trends and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And insights that can drive better decision.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dirty="0"/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Excel will be used to clean, organize, and visualize key metrics such as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Employee demographics, performance, and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Bodoni"/>
              </a:rPr>
              <a:t>rention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 rates.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dirty="0"/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The analysis will highlights areas of improvement in workforce management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Helping to optimize resource allocation.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dirty="0"/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Outcomes will include detailed reports and dashboard for management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Review.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dirty="0"/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The finding aim to support stratergic planning. </a:t>
            </a:r>
            <a:endParaRPr lang="en-GB" dirty="0"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60BAC4-898D-989B-B215-6BDF2FFA09BF}"/>
              </a:ext>
            </a:extLst>
          </p:cNvPr>
          <p:cNvSpPr txBox="1"/>
          <p:nvPr/>
        </p:nvSpPr>
        <p:spPr>
          <a:xfrm>
            <a:off x="595645" y="2011446"/>
            <a:ext cx="61004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The end users of the employee data employee data analysis are HR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Managers team leads and senior management. </a:t>
            </a:r>
            <a:endParaRPr lang="en-GB" dirty="0">
              <a:effectLst/>
            </a:endParaRPr>
          </a:p>
          <a:p>
            <a:br>
              <a:rPr lang="en-GB" dirty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366AB-475C-5001-2D17-970E193C9120}"/>
              </a:ext>
            </a:extLst>
          </p:cNvPr>
          <p:cNvSpPr txBox="1"/>
          <p:nvPr/>
        </p:nvSpPr>
        <p:spPr>
          <a:xfrm>
            <a:off x="3045785" y="2019300"/>
            <a:ext cx="610043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Conditional formatting –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Bodoni"/>
              </a:rPr>
              <a:t>highligths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 missing cells 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dirty="0"/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Filter – helps to remove the empty cells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dirty="0"/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Formulas – helps to identify the performance of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Bodoni"/>
              </a:rPr>
              <a:t>emloyees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dirty="0"/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Pivot table – helps summarize 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dirty="0"/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Pie chart – shows the data</a:t>
            </a:r>
            <a:endParaRPr lang="en-GB" dirty="0"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B5923F-76E2-34F5-4EE4-77DB1BF599FD}"/>
              </a:ext>
            </a:extLst>
          </p:cNvPr>
          <p:cNvSpPr txBox="1"/>
          <p:nvPr/>
        </p:nvSpPr>
        <p:spPr>
          <a:xfrm>
            <a:off x="1309134" y="1856072"/>
            <a:ext cx="585898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1. Employee ID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2. First name 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3. </a:t>
            </a:r>
            <a:r>
              <a:rPr lang="en-GB" dirty="0">
                <a:solidFill>
                  <a:srgbClr val="000000"/>
                </a:solidFill>
                <a:latin typeface="Bodoni"/>
              </a:rPr>
              <a:t>Gender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4. </a:t>
            </a:r>
            <a:r>
              <a:rPr lang="en-GB" dirty="0">
                <a:solidFill>
                  <a:srgbClr val="000000"/>
                </a:solidFill>
                <a:latin typeface="Bodoni"/>
              </a:rPr>
              <a:t>Department 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5. Salary 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6. </a:t>
            </a:r>
            <a:r>
              <a:rPr lang="en-GB" dirty="0">
                <a:solidFill>
                  <a:srgbClr val="000000"/>
                </a:solidFill>
                <a:latin typeface="Bodoni"/>
              </a:rPr>
              <a:t>Start date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7. </a:t>
            </a:r>
            <a:r>
              <a:rPr lang="en-GB" dirty="0">
                <a:solidFill>
                  <a:srgbClr val="000000"/>
                </a:solidFill>
                <a:latin typeface="Bodoni"/>
              </a:rPr>
              <a:t>FTE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8. </a:t>
            </a:r>
            <a:r>
              <a:rPr lang="en-GB" dirty="0">
                <a:solidFill>
                  <a:srgbClr val="000000"/>
                </a:solidFill>
                <a:latin typeface="Bodoni"/>
              </a:rPr>
              <a:t>Employment type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9. </a:t>
            </a:r>
            <a:r>
              <a:rPr lang="en-GB" dirty="0">
                <a:solidFill>
                  <a:srgbClr val="000000"/>
                </a:solidFill>
                <a:latin typeface="Bodoni"/>
              </a:rPr>
              <a:t>Work Location 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EBCC27-44CC-80F2-7EEB-AEABE8D831D3}"/>
              </a:ext>
            </a:extLst>
          </p:cNvPr>
          <p:cNvSpPr txBox="1"/>
          <p:nvPr/>
        </p:nvSpPr>
        <p:spPr>
          <a:xfrm>
            <a:off x="3226007" y="2616553"/>
            <a:ext cx="50704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IFS(Z8&gt;=5,”VERYHIGH”,Z8&gt;=4,”HIGH”,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Z8&gt;=3,”MED”,TRUE,”LOW”)</a:t>
            </a:r>
            <a:endParaRPr lang="en-GB" dirty="0">
              <a:effectLst/>
            </a:endParaRPr>
          </a:p>
          <a:p>
            <a:br>
              <a:rPr lang="en-GB" dirty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Kaviya Kutty</cp:lastModifiedBy>
  <cp:revision>17</cp:revision>
  <dcterms:created xsi:type="dcterms:W3CDTF">2024-03-29T15:07:22Z</dcterms:created>
  <dcterms:modified xsi:type="dcterms:W3CDTF">2024-08-31T15:32:11Z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