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60" r:id="rId3"/>
    <p:sldId id="257"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7" autoAdjust="0"/>
    <p:restoredTop sz="94660"/>
  </p:normalViewPr>
  <p:slideViewPr>
    <p:cSldViewPr snapToGrid="0">
      <p:cViewPr varScale="1">
        <p:scale>
          <a:sx n="91" d="100"/>
          <a:sy n="91" d="100"/>
        </p:scale>
        <p:origin x="63" y="4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7AFA61-8286-4308-BAB1-7DC727321925}" type="datetimeFigureOut">
              <a:rPr lang="en-US" smtClean="0"/>
              <a:t>6/23/2024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3D17A0-C560-4BCA-A8BD-099FD2220C80}" type="slidenum">
              <a:rPr lang="en-US" smtClean="0"/>
              <a:t>‹#›</a:t>
            </a:fld>
            <a:endParaRPr lang="en-US"/>
          </a:p>
        </p:txBody>
      </p:sp>
    </p:spTree>
    <p:extLst>
      <p:ext uri="{BB962C8B-B14F-4D97-AF65-F5344CB8AC3E}">
        <p14:creationId xmlns:p14="http://schemas.microsoft.com/office/powerpoint/2010/main" val="211670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3D17A0-C560-4BCA-A8BD-099FD2220C80}" type="slidenum">
              <a:rPr lang="en-US" smtClean="0"/>
              <a:t>7</a:t>
            </a:fld>
            <a:endParaRPr lang="en-US"/>
          </a:p>
        </p:txBody>
      </p:sp>
    </p:spTree>
    <p:extLst>
      <p:ext uri="{BB962C8B-B14F-4D97-AF65-F5344CB8AC3E}">
        <p14:creationId xmlns:p14="http://schemas.microsoft.com/office/powerpoint/2010/main" val="3438738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3D17A0-C560-4BCA-A8BD-099FD2220C80}" type="slidenum">
              <a:rPr lang="en-US" smtClean="0"/>
              <a:t>10</a:t>
            </a:fld>
            <a:endParaRPr lang="en-US"/>
          </a:p>
        </p:txBody>
      </p:sp>
    </p:spTree>
    <p:extLst>
      <p:ext uri="{BB962C8B-B14F-4D97-AF65-F5344CB8AC3E}">
        <p14:creationId xmlns:p14="http://schemas.microsoft.com/office/powerpoint/2010/main" val="3742758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A4CA8-C6EB-93E6-A048-A9F58F18F4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CA9CA4-4F0D-D746-A5CE-0BC421813E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D3B7A8-AF0B-C5EC-860A-A8DB0760089C}"/>
              </a:ext>
            </a:extLst>
          </p:cNvPr>
          <p:cNvSpPr>
            <a:spLocks noGrp="1"/>
          </p:cNvSpPr>
          <p:nvPr>
            <p:ph type="dt" sz="half" idx="10"/>
          </p:nvPr>
        </p:nvSpPr>
        <p:spPr/>
        <p:txBody>
          <a:bodyPr/>
          <a:lstStyle/>
          <a:p>
            <a:fld id="{4D5A91CC-F15C-4A4E-9544-B4E14C771515}" type="datetimeFigureOut">
              <a:rPr lang="en-US" smtClean="0"/>
              <a:t>6/23/2024</a:t>
            </a:fld>
            <a:endParaRPr lang="en-US"/>
          </a:p>
        </p:txBody>
      </p:sp>
      <p:sp>
        <p:nvSpPr>
          <p:cNvPr id="5" name="Footer Placeholder 4">
            <a:extLst>
              <a:ext uri="{FF2B5EF4-FFF2-40B4-BE49-F238E27FC236}">
                <a16:creationId xmlns:a16="http://schemas.microsoft.com/office/drawing/2014/main" id="{F7DAE661-17E4-EE15-134E-1E79D19F92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91AFBE-E16F-C51F-6145-BFD7EAFB60E8}"/>
              </a:ext>
            </a:extLst>
          </p:cNvPr>
          <p:cNvSpPr>
            <a:spLocks noGrp="1"/>
          </p:cNvSpPr>
          <p:nvPr>
            <p:ph type="sldNum" sz="quarter" idx="12"/>
          </p:nvPr>
        </p:nvSpPr>
        <p:spPr/>
        <p:txBody>
          <a:bodyPr/>
          <a:lstStyle/>
          <a:p>
            <a:fld id="{C1BC3B25-9BBB-462D-A8AE-FE5C334663EC}" type="slidenum">
              <a:rPr lang="en-US" smtClean="0"/>
              <a:t>‹#›</a:t>
            </a:fld>
            <a:endParaRPr lang="en-US"/>
          </a:p>
        </p:txBody>
      </p:sp>
    </p:spTree>
    <p:extLst>
      <p:ext uri="{BB962C8B-B14F-4D97-AF65-F5344CB8AC3E}">
        <p14:creationId xmlns:p14="http://schemas.microsoft.com/office/powerpoint/2010/main" val="3213924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F3827-0119-AA44-63D0-79C87F507D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D3C2AC-F377-6E3F-EC86-A4BB23168F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66E4EF-2552-535E-F471-B3B2A3D81F3C}"/>
              </a:ext>
            </a:extLst>
          </p:cNvPr>
          <p:cNvSpPr>
            <a:spLocks noGrp="1"/>
          </p:cNvSpPr>
          <p:nvPr>
            <p:ph type="dt" sz="half" idx="10"/>
          </p:nvPr>
        </p:nvSpPr>
        <p:spPr/>
        <p:txBody>
          <a:bodyPr/>
          <a:lstStyle/>
          <a:p>
            <a:fld id="{4D5A91CC-F15C-4A4E-9544-B4E14C771515}" type="datetimeFigureOut">
              <a:rPr lang="en-US" smtClean="0"/>
              <a:t>6/23/2024</a:t>
            </a:fld>
            <a:endParaRPr lang="en-US"/>
          </a:p>
        </p:txBody>
      </p:sp>
      <p:sp>
        <p:nvSpPr>
          <p:cNvPr id="5" name="Footer Placeholder 4">
            <a:extLst>
              <a:ext uri="{FF2B5EF4-FFF2-40B4-BE49-F238E27FC236}">
                <a16:creationId xmlns:a16="http://schemas.microsoft.com/office/drawing/2014/main" id="{9BA5BE12-4D87-FE10-F3DA-03682EEE64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2E1935-2EE4-6887-B8D5-2EF53AEBB0F5}"/>
              </a:ext>
            </a:extLst>
          </p:cNvPr>
          <p:cNvSpPr>
            <a:spLocks noGrp="1"/>
          </p:cNvSpPr>
          <p:nvPr>
            <p:ph type="sldNum" sz="quarter" idx="12"/>
          </p:nvPr>
        </p:nvSpPr>
        <p:spPr/>
        <p:txBody>
          <a:bodyPr/>
          <a:lstStyle/>
          <a:p>
            <a:fld id="{C1BC3B25-9BBB-462D-A8AE-FE5C334663EC}" type="slidenum">
              <a:rPr lang="en-US" smtClean="0"/>
              <a:t>‹#›</a:t>
            </a:fld>
            <a:endParaRPr lang="en-US"/>
          </a:p>
        </p:txBody>
      </p:sp>
    </p:spTree>
    <p:extLst>
      <p:ext uri="{BB962C8B-B14F-4D97-AF65-F5344CB8AC3E}">
        <p14:creationId xmlns:p14="http://schemas.microsoft.com/office/powerpoint/2010/main" val="276428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1ED4C9-B652-8E4A-B001-1FFE3F08CD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B1C334-D8A0-35FD-9420-0FECF83D3F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90914-0C31-E22F-D3B1-16246D3F1D6F}"/>
              </a:ext>
            </a:extLst>
          </p:cNvPr>
          <p:cNvSpPr>
            <a:spLocks noGrp="1"/>
          </p:cNvSpPr>
          <p:nvPr>
            <p:ph type="dt" sz="half" idx="10"/>
          </p:nvPr>
        </p:nvSpPr>
        <p:spPr/>
        <p:txBody>
          <a:bodyPr/>
          <a:lstStyle/>
          <a:p>
            <a:fld id="{4D5A91CC-F15C-4A4E-9544-B4E14C771515}" type="datetimeFigureOut">
              <a:rPr lang="en-US" smtClean="0"/>
              <a:t>6/23/2024</a:t>
            </a:fld>
            <a:endParaRPr lang="en-US"/>
          </a:p>
        </p:txBody>
      </p:sp>
      <p:sp>
        <p:nvSpPr>
          <p:cNvPr id="5" name="Footer Placeholder 4">
            <a:extLst>
              <a:ext uri="{FF2B5EF4-FFF2-40B4-BE49-F238E27FC236}">
                <a16:creationId xmlns:a16="http://schemas.microsoft.com/office/drawing/2014/main" id="{FB66197A-71EC-84D2-45E8-6240C62416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76DE10-8916-56E4-8641-E1B69D9AC244}"/>
              </a:ext>
            </a:extLst>
          </p:cNvPr>
          <p:cNvSpPr>
            <a:spLocks noGrp="1"/>
          </p:cNvSpPr>
          <p:nvPr>
            <p:ph type="sldNum" sz="quarter" idx="12"/>
          </p:nvPr>
        </p:nvSpPr>
        <p:spPr/>
        <p:txBody>
          <a:bodyPr/>
          <a:lstStyle/>
          <a:p>
            <a:fld id="{C1BC3B25-9BBB-462D-A8AE-FE5C334663EC}" type="slidenum">
              <a:rPr lang="en-US" smtClean="0"/>
              <a:t>‹#›</a:t>
            </a:fld>
            <a:endParaRPr lang="en-US"/>
          </a:p>
        </p:txBody>
      </p:sp>
    </p:spTree>
    <p:extLst>
      <p:ext uri="{BB962C8B-B14F-4D97-AF65-F5344CB8AC3E}">
        <p14:creationId xmlns:p14="http://schemas.microsoft.com/office/powerpoint/2010/main" val="164218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FD18C-15A2-D5B4-81E2-57758EC104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B27C01-39D6-EE2C-E7CF-88A2370EF7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60AB00-1AD8-FD52-E1C6-560F6C70F218}"/>
              </a:ext>
            </a:extLst>
          </p:cNvPr>
          <p:cNvSpPr>
            <a:spLocks noGrp="1"/>
          </p:cNvSpPr>
          <p:nvPr>
            <p:ph type="dt" sz="half" idx="10"/>
          </p:nvPr>
        </p:nvSpPr>
        <p:spPr/>
        <p:txBody>
          <a:bodyPr/>
          <a:lstStyle/>
          <a:p>
            <a:fld id="{4D5A91CC-F15C-4A4E-9544-B4E14C771515}" type="datetimeFigureOut">
              <a:rPr lang="en-US" smtClean="0"/>
              <a:t>6/23/2024</a:t>
            </a:fld>
            <a:endParaRPr lang="en-US"/>
          </a:p>
        </p:txBody>
      </p:sp>
      <p:sp>
        <p:nvSpPr>
          <p:cNvPr id="5" name="Footer Placeholder 4">
            <a:extLst>
              <a:ext uri="{FF2B5EF4-FFF2-40B4-BE49-F238E27FC236}">
                <a16:creationId xmlns:a16="http://schemas.microsoft.com/office/drawing/2014/main" id="{2028DFFA-69F5-E3F3-23C4-F59793E8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2FB55C-ABDA-D428-B227-A0BDEBF2ABE6}"/>
              </a:ext>
            </a:extLst>
          </p:cNvPr>
          <p:cNvSpPr>
            <a:spLocks noGrp="1"/>
          </p:cNvSpPr>
          <p:nvPr>
            <p:ph type="sldNum" sz="quarter" idx="12"/>
          </p:nvPr>
        </p:nvSpPr>
        <p:spPr/>
        <p:txBody>
          <a:bodyPr/>
          <a:lstStyle/>
          <a:p>
            <a:fld id="{C1BC3B25-9BBB-462D-A8AE-FE5C334663EC}" type="slidenum">
              <a:rPr lang="en-US" smtClean="0"/>
              <a:t>‹#›</a:t>
            </a:fld>
            <a:endParaRPr lang="en-US"/>
          </a:p>
        </p:txBody>
      </p:sp>
    </p:spTree>
    <p:extLst>
      <p:ext uri="{BB962C8B-B14F-4D97-AF65-F5344CB8AC3E}">
        <p14:creationId xmlns:p14="http://schemas.microsoft.com/office/powerpoint/2010/main" val="685433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EE966-BC2A-3417-0C32-EC3837DA45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21396D-A294-8C33-A4AF-5D5AA87C2B4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7EF001-8C9C-B563-33A0-B70E84630428}"/>
              </a:ext>
            </a:extLst>
          </p:cNvPr>
          <p:cNvSpPr>
            <a:spLocks noGrp="1"/>
          </p:cNvSpPr>
          <p:nvPr>
            <p:ph type="dt" sz="half" idx="10"/>
          </p:nvPr>
        </p:nvSpPr>
        <p:spPr/>
        <p:txBody>
          <a:bodyPr/>
          <a:lstStyle/>
          <a:p>
            <a:fld id="{4D5A91CC-F15C-4A4E-9544-B4E14C771515}" type="datetimeFigureOut">
              <a:rPr lang="en-US" smtClean="0"/>
              <a:t>6/23/2024</a:t>
            </a:fld>
            <a:endParaRPr lang="en-US"/>
          </a:p>
        </p:txBody>
      </p:sp>
      <p:sp>
        <p:nvSpPr>
          <p:cNvPr id="5" name="Footer Placeholder 4">
            <a:extLst>
              <a:ext uri="{FF2B5EF4-FFF2-40B4-BE49-F238E27FC236}">
                <a16:creationId xmlns:a16="http://schemas.microsoft.com/office/drawing/2014/main" id="{7F069CAF-481B-FE0E-6293-70FF59FBC5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9D62CF-EDC5-13B8-632E-686FE244904C}"/>
              </a:ext>
            </a:extLst>
          </p:cNvPr>
          <p:cNvSpPr>
            <a:spLocks noGrp="1"/>
          </p:cNvSpPr>
          <p:nvPr>
            <p:ph type="sldNum" sz="quarter" idx="12"/>
          </p:nvPr>
        </p:nvSpPr>
        <p:spPr/>
        <p:txBody>
          <a:bodyPr/>
          <a:lstStyle/>
          <a:p>
            <a:fld id="{C1BC3B25-9BBB-462D-A8AE-FE5C334663EC}" type="slidenum">
              <a:rPr lang="en-US" smtClean="0"/>
              <a:t>‹#›</a:t>
            </a:fld>
            <a:endParaRPr lang="en-US"/>
          </a:p>
        </p:txBody>
      </p:sp>
    </p:spTree>
    <p:extLst>
      <p:ext uri="{BB962C8B-B14F-4D97-AF65-F5344CB8AC3E}">
        <p14:creationId xmlns:p14="http://schemas.microsoft.com/office/powerpoint/2010/main" val="3942058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ED0D9-C4E9-7645-BDD0-AF11410949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132E4B-836B-A5F5-81C6-AB99301DB2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5FDCC7-BE68-D9B4-4195-568CA90F67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64B460-AAE6-DE9C-446F-1042515B3D4D}"/>
              </a:ext>
            </a:extLst>
          </p:cNvPr>
          <p:cNvSpPr>
            <a:spLocks noGrp="1"/>
          </p:cNvSpPr>
          <p:nvPr>
            <p:ph type="dt" sz="half" idx="10"/>
          </p:nvPr>
        </p:nvSpPr>
        <p:spPr/>
        <p:txBody>
          <a:bodyPr/>
          <a:lstStyle/>
          <a:p>
            <a:fld id="{4D5A91CC-F15C-4A4E-9544-B4E14C771515}" type="datetimeFigureOut">
              <a:rPr lang="en-US" smtClean="0"/>
              <a:t>6/23/2024</a:t>
            </a:fld>
            <a:endParaRPr lang="en-US"/>
          </a:p>
        </p:txBody>
      </p:sp>
      <p:sp>
        <p:nvSpPr>
          <p:cNvPr id="6" name="Footer Placeholder 5">
            <a:extLst>
              <a:ext uri="{FF2B5EF4-FFF2-40B4-BE49-F238E27FC236}">
                <a16:creationId xmlns:a16="http://schemas.microsoft.com/office/drawing/2014/main" id="{43482052-1960-856A-736C-4495550490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CD9A4E-2CD4-3959-371C-A4AEF7844A6C}"/>
              </a:ext>
            </a:extLst>
          </p:cNvPr>
          <p:cNvSpPr>
            <a:spLocks noGrp="1"/>
          </p:cNvSpPr>
          <p:nvPr>
            <p:ph type="sldNum" sz="quarter" idx="12"/>
          </p:nvPr>
        </p:nvSpPr>
        <p:spPr/>
        <p:txBody>
          <a:bodyPr/>
          <a:lstStyle/>
          <a:p>
            <a:fld id="{C1BC3B25-9BBB-462D-A8AE-FE5C334663EC}" type="slidenum">
              <a:rPr lang="en-US" smtClean="0"/>
              <a:t>‹#›</a:t>
            </a:fld>
            <a:endParaRPr lang="en-US"/>
          </a:p>
        </p:txBody>
      </p:sp>
    </p:spTree>
    <p:extLst>
      <p:ext uri="{BB962C8B-B14F-4D97-AF65-F5344CB8AC3E}">
        <p14:creationId xmlns:p14="http://schemas.microsoft.com/office/powerpoint/2010/main" val="2645820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FF495-8322-1A57-629C-F3D787E9E2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E27082-C89D-56E2-5203-F1CD68A9D2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9AC3E1-F238-7D8C-04D6-6249260CC6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EE0F34-8C3D-408F-6954-2B33907332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6E0360-8076-C036-5EC6-0BA2F88419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A20CF3-9E1F-83A6-EF2E-8771F951EC04}"/>
              </a:ext>
            </a:extLst>
          </p:cNvPr>
          <p:cNvSpPr>
            <a:spLocks noGrp="1"/>
          </p:cNvSpPr>
          <p:nvPr>
            <p:ph type="dt" sz="half" idx="10"/>
          </p:nvPr>
        </p:nvSpPr>
        <p:spPr/>
        <p:txBody>
          <a:bodyPr/>
          <a:lstStyle/>
          <a:p>
            <a:fld id="{4D5A91CC-F15C-4A4E-9544-B4E14C771515}" type="datetimeFigureOut">
              <a:rPr lang="en-US" smtClean="0"/>
              <a:t>6/23/2024</a:t>
            </a:fld>
            <a:endParaRPr lang="en-US"/>
          </a:p>
        </p:txBody>
      </p:sp>
      <p:sp>
        <p:nvSpPr>
          <p:cNvPr id="8" name="Footer Placeholder 7">
            <a:extLst>
              <a:ext uri="{FF2B5EF4-FFF2-40B4-BE49-F238E27FC236}">
                <a16:creationId xmlns:a16="http://schemas.microsoft.com/office/drawing/2014/main" id="{F7460BED-E041-0D52-163A-66670B547E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1BA50B-CA67-D1C3-668B-EAFCB822BFB3}"/>
              </a:ext>
            </a:extLst>
          </p:cNvPr>
          <p:cNvSpPr>
            <a:spLocks noGrp="1"/>
          </p:cNvSpPr>
          <p:nvPr>
            <p:ph type="sldNum" sz="quarter" idx="12"/>
          </p:nvPr>
        </p:nvSpPr>
        <p:spPr/>
        <p:txBody>
          <a:bodyPr/>
          <a:lstStyle/>
          <a:p>
            <a:fld id="{C1BC3B25-9BBB-462D-A8AE-FE5C334663EC}" type="slidenum">
              <a:rPr lang="en-US" smtClean="0"/>
              <a:t>‹#›</a:t>
            </a:fld>
            <a:endParaRPr lang="en-US"/>
          </a:p>
        </p:txBody>
      </p:sp>
    </p:spTree>
    <p:extLst>
      <p:ext uri="{BB962C8B-B14F-4D97-AF65-F5344CB8AC3E}">
        <p14:creationId xmlns:p14="http://schemas.microsoft.com/office/powerpoint/2010/main" val="4031723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1E216-365F-BB3B-B101-1317D3FD6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0ADF7C-7BC5-E6B7-6111-047BD4063C11}"/>
              </a:ext>
            </a:extLst>
          </p:cNvPr>
          <p:cNvSpPr>
            <a:spLocks noGrp="1"/>
          </p:cNvSpPr>
          <p:nvPr>
            <p:ph type="dt" sz="half" idx="10"/>
          </p:nvPr>
        </p:nvSpPr>
        <p:spPr/>
        <p:txBody>
          <a:bodyPr/>
          <a:lstStyle/>
          <a:p>
            <a:fld id="{4D5A91CC-F15C-4A4E-9544-B4E14C771515}" type="datetimeFigureOut">
              <a:rPr lang="en-US" smtClean="0"/>
              <a:t>6/23/2024</a:t>
            </a:fld>
            <a:endParaRPr lang="en-US"/>
          </a:p>
        </p:txBody>
      </p:sp>
      <p:sp>
        <p:nvSpPr>
          <p:cNvPr id="4" name="Footer Placeholder 3">
            <a:extLst>
              <a:ext uri="{FF2B5EF4-FFF2-40B4-BE49-F238E27FC236}">
                <a16:creationId xmlns:a16="http://schemas.microsoft.com/office/drawing/2014/main" id="{28612008-62FE-FFD8-8528-2219A68126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7D5B44-93C5-7BEB-EF20-0037BD551320}"/>
              </a:ext>
            </a:extLst>
          </p:cNvPr>
          <p:cNvSpPr>
            <a:spLocks noGrp="1"/>
          </p:cNvSpPr>
          <p:nvPr>
            <p:ph type="sldNum" sz="quarter" idx="12"/>
          </p:nvPr>
        </p:nvSpPr>
        <p:spPr/>
        <p:txBody>
          <a:bodyPr/>
          <a:lstStyle/>
          <a:p>
            <a:fld id="{C1BC3B25-9BBB-462D-A8AE-FE5C334663EC}" type="slidenum">
              <a:rPr lang="en-US" smtClean="0"/>
              <a:t>‹#›</a:t>
            </a:fld>
            <a:endParaRPr lang="en-US"/>
          </a:p>
        </p:txBody>
      </p:sp>
    </p:spTree>
    <p:extLst>
      <p:ext uri="{BB962C8B-B14F-4D97-AF65-F5344CB8AC3E}">
        <p14:creationId xmlns:p14="http://schemas.microsoft.com/office/powerpoint/2010/main" val="2599325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2CC590-C450-5481-9A90-64EA75C5CC35}"/>
              </a:ext>
            </a:extLst>
          </p:cNvPr>
          <p:cNvSpPr>
            <a:spLocks noGrp="1"/>
          </p:cNvSpPr>
          <p:nvPr>
            <p:ph type="dt" sz="half" idx="10"/>
          </p:nvPr>
        </p:nvSpPr>
        <p:spPr/>
        <p:txBody>
          <a:bodyPr/>
          <a:lstStyle/>
          <a:p>
            <a:fld id="{4D5A91CC-F15C-4A4E-9544-B4E14C771515}" type="datetimeFigureOut">
              <a:rPr lang="en-US" smtClean="0"/>
              <a:t>6/23/2024</a:t>
            </a:fld>
            <a:endParaRPr lang="en-US"/>
          </a:p>
        </p:txBody>
      </p:sp>
      <p:sp>
        <p:nvSpPr>
          <p:cNvPr id="3" name="Footer Placeholder 2">
            <a:extLst>
              <a:ext uri="{FF2B5EF4-FFF2-40B4-BE49-F238E27FC236}">
                <a16:creationId xmlns:a16="http://schemas.microsoft.com/office/drawing/2014/main" id="{6952369D-1F1C-46FD-70EB-CFCD0ACE7A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1A128F-7516-F85D-C414-62B27862DCFA}"/>
              </a:ext>
            </a:extLst>
          </p:cNvPr>
          <p:cNvSpPr>
            <a:spLocks noGrp="1"/>
          </p:cNvSpPr>
          <p:nvPr>
            <p:ph type="sldNum" sz="quarter" idx="12"/>
          </p:nvPr>
        </p:nvSpPr>
        <p:spPr/>
        <p:txBody>
          <a:bodyPr/>
          <a:lstStyle/>
          <a:p>
            <a:fld id="{C1BC3B25-9BBB-462D-A8AE-FE5C334663EC}" type="slidenum">
              <a:rPr lang="en-US" smtClean="0"/>
              <a:t>‹#›</a:t>
            </a:fld>
            <a:endParaRPr lang="en-US"/>
          </a:p>
        </p:txBody>
      </p:sp>
    </p:spTree>
    <p:extLst>
      <p:ext uri="{BB962C8B-B14F-4D97-AF65-F5344CB8AC3E}">
        <p14:creationId xmlns:p14="http://schemas.microsoft.com/office/powerpoint/2010/main" val="393379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86C8C-875E-1CF7-BB3D-34EC613E35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E498CB-7094-583A-C017-A0EDC466F5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E0A066-6C1E-2BB7-C267-1ADC34F36C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CE2902-284A-5502-1A51-7FCA415BE5C5}"/>
              </a:ext>
            </a:extLst>
          </p:cNvPr>
          <p:cNvSpPr>
            <a:spLocks noGrp="1"/>
          </p:cNvSpPr>
          <p:nvPr>
            <p:ph type="dt" sz="half" idx="10"/>
          </p:nvPr>
        </p:nvSpPr>
        <p:spPr/>
        <p:txBody>
          <a:bodyPr/>
          <a:lstStyle/>
          <a:p>
            <a:fld id="{4D5A91CC-F15C-4A4E-9544-B4E14C771515}" type="datetimeFigureOut">
              <a:rPr lang="en-US" smtClean="0"/>
              <a:t>6/23/2024</a:t>
            </a:fld>
            <a:endParaRPr lang="en-US"/>
          </a:p>
        </p:txBody>
      </p:sp>
      <p:sp>
        <p:nvSpPr>
          <p:cNvPr id="6" name="Footer Placeholder 5">
            <a:extLst>
              <a:ext uri="{FF2B5EF4-FFF2-40B4-BE49-F238E27FC236}">
                <a16:creationId xmlns:a16="http://schemas.microsoft.com/office/drawing/2014/main" id="{4FE5D0E1-502C-EBA5-BBF5-168141494A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4AE5EE-C925-3897-B1D9-F3391E8FDE7B}"/>
              </a:ext>
            </a:extLst>
          </p:cNvPr>
          <p:cNvSpPr>
            <a:spLocks noGrp="1"/>
          </p:cNvSpPr>
          <p:nvPr>
            <p:ph type="sldNum" sz="quarter" idx="12"/>
          </p:nvPr>
        </p:nvSpPr>
        <p:spPr/>
        <p:txBody>
          <a:bodyPr/>
          <a:lstStyle/>
          <a:p>
            <a:fld id="{C1BC3B25-9BBB-462D-A8AE-FE5C334663EC}" type="slidenum">
              <a:rPr lang="en-US" smtClean="0"/>
              <a:t>‹#›</a:t>
            </a:fld>
            <a:endParaRPr lang="en-US"/>
          </a:p>
        </p:txBody>
      </p:sp>
    </p:spTree>
    <p:extLst>
      <p:ext uri="{BB962C8B-B14F-4D97-AF65-F5344CB8AC3E}">
        <p14:creationId xmlns:p14="http://schemas.microsoft.com/office/powerpoint/2010/main" val="1502755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489C3-1D52-6C5F-FC47-420F475A30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256B77-77A8-710C-82F2-C1AE114407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CB3D87-D741-5520-69C9-F9FD46E1E0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CFF8A9-E6F9-7BE7-A7E6-1249094868A1}"/>
              </a:ext>
            </a:extLst>
          </p:cNvPr>
          <p:cNvSpPr>
            <a:spLocks noGrp="1"/>
          </p:cNvSpPr>
          <p:nvPr>
            <p:ph type="dt" sz="half" idx="10"/>
          </p:nvPr>
        </p:nvSpPr>
        <p:spPr/>
        <p:txBody>
          <a:bodyPr/>
          <a:lstStyle/>
          <a:p>
            <a:fld id="{4D5A91CC-F15C-4A4E-9544-B4E14C771515}" type="datetimeFigureOut">
              <a:rPr lang="en-US" smtClean="0"/>
              <a:t>6/23/2024</a:t>
            </a:fld>
            <a:endParaRPr lang="en-US"/>
          </a:p>
        </p:txBody>
      </p:sp>
      <p:sp>
        <p:nvSpPr>
          <p:cNvPr id="6" name="Footer Placeholder 5">
            <a:extLst>
              <a:ext uri="{FF2B5EF4-FFF2-40B4-BE49-F238E27FC236}">
                <a16:creationId xmlns:a16="http://schemas.microsoft.com/office/drawing/2014/main" id="{AF73C565-5EFD-A415-B6E9-4D2CB799BD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E9ED8B-9C70-0725-D6DB-8A5B9A4553D0}"/>
              </a:ext>
            </a:extLst>
          </p:cNvPr>
          <p:cNvSpPr>
            <a:spLocks noGrp="1"/>
          </p:cNvSpPr>
          <p:nvPr>
            <p:ph type="sldNum" sz="quarter" idx="12"/>
          </p:nvPr>
        </p:nvSpPr>
        <p:spPr/>
        <p:txBody>
          <a:bodyPr/>
          <a:lstStyle/>
          <a:p>
            <a:fld id="{C1BC3B25-9BBB-462D-A8AE-FE5C334663EC}" type="slidenum">
              <a:rPr lang="en-US" smtClean="0"/>
              <a:t>‹#›</a:t>
            </a:fld>
            <a:endParaRPr lang="en-US"/>
          </a:p>
        </p:txBody>
      </p:sp>
    </p:spTree>
    <p:extLst>
      <p:ext uri="{BB962C8B-B14F-4D97-AF65-F5344CB8AC3E}">
        <p14:creationId xmlns:p14="http://schemas.microsoft.com/office/powerpoint/2010/main" val="114856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2F78DE-FE54-A5B1-B7C8-BC9420B2EF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B2D311-6E5F-B761-C6E3-66B1329B1C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1C25D3-3BFF-AD7B-7A5E-AE2DE69743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D5A91CC-F15C-4A4E-9544-B4E14C771515}" type="datetimeFigureOut">
              <a:rPr lang="en-US" smtClean="0"/>
              <a:t>6/23/2024</a:t>
            </a:fld>
            <a:endParaRPr lang="en-US"/>
          </a:p>
        </p:txBody>
      </p:sp>
      <p:sp>
        <p:nvSpPr>
          <p:cNvPr id="5" name="Footer Placeholder 4">
            <a:extLst>
              <a:ext uri="{FF2B5EF4-FFF2-40B4-BE49-F238E27FC236}">
                <a16:creationId xmlns:a16="http://schemas.microsoft.com/office/drawing/2014/main" id="{F8D6451B-7924-E229-26CC-D450D4A06C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EEAF58C-578D-8388-CDAE-0F00570B9D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1BC3B25-9BBB-462D-A8AE-FE5C334663EC}" type="slidenum">
              <a:rPr lang="en-US" smtClean="0"/>
              <a:t>‹#›</a:t>
            </a:fld>
            <a:endParaRPr lang="en-US"/>
          </a:p>
        </p:txBody>
      </p:sp>
    </p:spTree>
    <p:extLst>
      <p:ext uri="{BB962C8B-B14F-4D97-AF65-F5344CB8AC3E}">
        <p14:creationId xmlns:p14="http://schemas.microsoft.com/office/powerpoint/2010/main" val="826433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BF786-7304-D49D-8663-097123E10765}"/>
              </a:ext>
            </a:extLst>
          </p:cNvPr>
          <p:cNvSpPr>
            <a:spLocks noGrp="1"/>
          </p:cNvSpPr>
          <p:nvPr>
            <p:ph type="ctrTitle"/>
          </p:nvPr>
        </p:nvSpPr>
        <p:spPr/>
        <p:txBody>
          <a:bodyPr/>
          <a:lstStyle/>
          <a:p>
            <a:r>
              <a:rPr lang="en-US" dirty="0"/>
              <a:t>Machine Learning</a:t>
            </a:r>
            <a:br>
              <a:rPr lang="en-US" dirty="0"/>
            </a:br>
            <a:r>
              <a:rPr lang="en-US" dirty="0"/>
              <a:t>Clustering Algorithms</a:t>
            </a:r>
          </a:p>
        </p:txBody>
      </p:sp>
      <p:sp>
        <p:nvSpPr>
          <p:cNvPr id="3" name="Subtitle 2">
            <a:extLst>
              <a:ext uri="{FF2B5EF4-FFF2-40B4-BE49-F238E27FC236}">
                <a16:creationId xmlns:a16="http://schemas.microsoft.com/office/drawing/2014/main" id="{1ACCA496-2B08-0C67-61B8-5AD3705D982E}"/>
              </a:ext>
            </a:extLst>
          </p:cNvPr>
          <p:cNvSpPr>
            <a:spLocks noGrp="1"/>
          </p:cNvSpPr>
          <p:nvPr>
            <p:ph type="subTitle" idx="1"/>
          </p:nvPr>
        </p:nvSpPr>
        <p:spPr>
          <a:xfrm>
            <a:off x="8376745" y="5402316"/>
            <a:ext cx="3132082" cy="509753"/>
          </a:xfrm>
        </p:spPr>
        <p:txBody>
          <a:bodyPr/>
          <a:lstStyle/>
          <a:p>
            <a:r>
              <a:rPr lang="en-US" dirty="0"/>
              <a:t>Deepa D</a:t>
            </a:r>
          </a:p>
        </p:txBody>
      </p:sp>
    </p:spTree>
    <p:extLst>
      <p:ext uri="{BB962C8B-B14F-4D97-AF65-F5344CB8AC3E}">
        <p14:creationId xmlns:p14="http://schemas.microsoft.com/office/powerpoint/2010/main" val="3470852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7" name="Rectangle 4116">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18" name="Rectangle 4117">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9" name="Rectangle 4118">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0" name="Rectangle 4119">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16" name="Rectangle 4115">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F59B0A-A5C9-CF2E-958A-9D26E201EFFA}"/>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2800" dirty="0">
                <a:solidFill>
                  <a:srgbClr val="FFFFFF"/>
                </a:solidFill>
              </a:rPr>
              <a:t>Bisecting Kmeans Algorithm</a:t>
            </a:r>
            <a:br>
              <a:rPr lang="en-US" sz="2800" dirty="0">
                <a:solidFill>
                  <a:srgbClr val="FFFFFF"/>
                </a:solidFill>
              </a:rPr>
            </a:br>
            <a:endParaRPr lang="en-US" sz="2800" dirty="0">
              <a:solidFill>
                <a:srgbClr val="FFFFFF"/>
              </a:solidFill>
            </a:endParaRPr>
          </a:p>
        </p:txBody>
      </p:sp>
      <p:pic>
        <p:nvPicPr>
          <p:cNvPr id="4100" name="Picture 4">
            <a:extLst>
              <a:ext uri="{FF2B5EF4-FFF2-40B4-BE49-F238E27FC236}">
                <a16:creationId xmlns:a16="http://schemas.microsoft.com/office/drawing/2014/main" id="{2F07E5F4-1574-E235-9B7B-069BDBADF2A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53792" y="1687132"/>
            <a:ext cx="5293044" cy="4817708"/>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F20BD9ED-2A63-9D1A-ED1E-811EC97AEC6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45165" y="1687132"/>
            <a:ext cx="3925736" cy="4919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7639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1259B-4A6B-2FE3-C521-CC9E95BDF131}"/>
              </a:ext>
            </a:extLst>
          </p:cNvPr>
          <p:cNvSpPr>
            <a:spLocks noGrp="1"/>
          </p:cNvSpPr>
          <p:nvPr>
            <p:ph type="title"/>
          </p:nvPr>
        </p:nvSpPr>
        <p:spPr/>
        <p:txBody>
          <a:bodyPr/>
          <a:lstStyle/>
          <a:p>
            <a:r>
              <a:rPr lang="en-US" dirty="0"/>
              <a:t>Bisecting Kmeans Algorithm</a:t>
            </a:r>
          </a:p>
        </p:txBody>
      </p:sp>
      <p:sp>
        <p:nvSpPr>
          <p:cNvPr id="3" name="Content Placeholder 2">
            <a:extLst>
              <a:ext uri="{FF2B5EF4-FFF2-40B4-BE49-F238E27FC236}">
                <a16:creationId xmlns:a16="http://schemas.microsoft.com/office/drawing/2014/main" id="{BEC92614-184C-5150-D265-A1FE144D20B3}"/>
              </a:ext>
            </a:extLst>
          </p:cNvPr>
          <p:cNvSpPr>
            <a:spLocks noGrp="1"/>
          </p:cNvSpPr>
          <p:nvPr>
            <p:ph idx="1"/>
          </p:nvPr>
        </p:nvSpPr>
        <p:spPr/>
        <p:txBody>
          <a:bodyPr/>
          <a:lstStyle/>
          <a:p>
            <a:pPr marL="0" indent="0">
              <a:buNone/>
            </a:pPr>
            <a:r>
              <a:rPr lang="en-US" b="1" dirty="0"/>
              <a:t>Pros:</a:t>
            </a:r>
          </a:p>
          <a:p>
            <a:r>
              <a:rPr lang="en-US" dirty="0"/>
              <a:t>Simplicity and Flexibility</a:t>
            </a:r>
          </a:p>
          <a:p>
            <a:r>
              <a:rPr lang="en-US" dirty="0"/>
              <a:t>Robustness to Noise</a:t>
            </a:r>
          </a:p>
          <a:p>
            <a:pPr marL="0" indent="0">
              <a:buNone/>
            </a:pPr>
            <a:r>
              <a:rPr lang="en-US" b="1" dirty="0"/>
              <a:t>Cons:</a:t>
            </a:r>
          </a:p>
          <a:p>
            <a:r>
              <a:rPr lang="en-US" dirty="0"/>
              <a:t>Computationally Expensive</a:t>
            </a:r>
          </a:p>
          <a:p>
            <a:r>
              <a:rPr lang="en-US" dirty="0"/>
              <a:t>Fixed Binary Partition and cluster in balance</a:t>
            </a:r>
          </a:p>
          <a:p>
            <a:r>
              <a:rPr lang="en-US" dirty="0"/>
              <a:t>Dependency on k-means</a:t>
            </a:r>
          </a:p>
          <a:p>
            <a:endParaRPr lang="en-US" dirty="0"/>
          </a:p>
        </p:txBody>
      </p:sp>
    </p:spTree>
    <p:extLst>
      <p:ext uri="{BB962C8B-B14F-4D97-AF65-F5344CB8AC3E}">
        <p14:creationId xmlns:p14="http://schemas.microsoft.com/office/powerpoint/2010/main" val="3958589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1259B-4A6B-2FE3-C521-CC9E95BDF131}"/>
              </a:ext>
            </a:extLst>
          </p:cNvPr>
          <p:cNvSpPr>
            <a:spLocks noGrp="1"/>
          </p:cNvSpPr>
          <p:nvPr>
            <p:ph type="title"/>
          </p:nvPr>
        </p:nvSpPr>
        <p:spPr/>
        <p:txBody>
          <a:bodyPr/>
          <a:lstStyle/>
          <a:p>
            <a:r>
              <a:rPr lang="en-US" dirty="0"/>
              <a:t>Affinity Propagation Algorithm</a:t>
            </a:r>
          </a:p>
        </p:txBody>
      </p:sp>
      <p:sp>
        <p:nvSpPr>
          <p:cNvPr id="3" name="Content Placeholder 2">
            <a:extLst>
              <a:ext uri="{FF2B5EF4-FFF2-40B4-BE49-F238E27FC236}">
                <a16:creationId xmlns:a16="http://schemas.microsoft.com/office/drawing/2014/main" id="{BEC92614-184C-5150-D265-A1FE144D20B3}"/>
              </a:ext>
            </a:extLst>
          </p:cNvPr>
          <p:cNvSpPr>
            <a:spLocks noGrp="1"/>
          </p:cNvSpPr>
          <p:nvPr>
            <p:ph idx="1"/>
          </p:nvPr>
        </p:nvSpPr>
        <p:spPr/>
        <p:txBody>
          <a:bodyPr>
            <a:normAutofit/>
          </a:bodyPr>
          <a:lstStyle/>
          <a:p>
            <a:r>
              <a:rPr lang="en-US" sz="2400" dirty="0"/>
              <a:t>The Affinity Propagation (AP) automatically determine the number of clusters (k) based on the data provided. </a:t>
            </a:r>
          </a:p>
          <a:p>
            <a:r>
              <a:rPr lang="en-US" sz="2400" b="1" dirty="0"/>
              <a:t>Message Passing:</a:t>
            </a:r>
            <a:r>
              <a:rPr lang="en-US" sz="2400" dirty="0"/>
              <a:t> passing messages between data points to determine which points should be exemplars (cluster centers) for each other.</a:t>
            </a:r>
          </a:p>
          <a:p>
            <a:r>
              <a:rPr lang="en-US" sz="2400" b="1" dirty="0"/>
              <a:t>Exemplars and Clustering:</a:t>
            </a:r>
            <a:r>
              <a:rPr lang="en-US" sz="2400" dirty="0"/>
              <a:t> Each data point can serve as an exemplar for other data points</a:t>
            </a:r>
          </a:p>
          <a:p>
            <a:r>
              <a:rPr lang="en-US" sz="2400" b="1" dirty="0"/>
              <a:t>Automatic Determination of k:</a:t>
            </a:r>
            <a:r>
              <a:rPr lang="en-US" sz="2400" dirty="0"/>
              <a:t> It </a:t>
            </a:r>
            <a:r>
              <a:rPr lang="en-US" sz="2400" b="0" i="0" dirty="0">
                <a:solidFill>
                  <a:srgbClr val="3F3F46"/>
                </a:solidFill>
                <a:effectLst/>
                <a:highlight>
                  <a:srgbClr val="FFFFFF"/>
                </a:highlight>
              </a:rPr>
              <a:t>automatically determines the number of clusters based on the data </a:t>
            </a:r>
          </a:p>
          <a:p>
            <a:r>
              <a:rPr lang="en-US" sz="2400" b="1" i="0" dirty="0" err="1">
                <a:solidFill>
                  <a:srgbClr val="3F3F46"/>
                </a:solidFill>
                <a:effectLst/>
                <a:highlight>
                  <a:srgbClr val="FFFFFF"/>
                </a:highlight>
              </a:rPr>
              <a:t>Iterations:</a:t>
            </a:r>
            <a:r>
              <a:rPr lang="en-US" sz="2400" b="0" i="0" dirty="0" err="1">
                <a:solidFill>
                  <a:srgbClr val="3F3F46"/>
                </a:solidFill>
                <a:effectLst/>
                <a:highlight>
                  <a:srgbClr val="FFFFFF"/>
                </a:highlight>
              </a:rPr>
              <a:t>It</a:t>
            </a:r>
            <a:r>
              <a:rPr lang="en-US" sz="2400" b="0" i="0" dirty="0">
                <a:solidFill>
                  <a:srgbClr val="3F3F46"/>
                </a:solidFill>
                <a:effectLst/>
                <a:highlight>
                  <a:srgbClr val="FFFFFF"/>
                </a:highlight>
              </a:rPr>
              <a:t> does this by iteratively exchanging messages between data points to find the most representative points.</a:t>
            </a:r>
            <a:endParaRPr lang="en-US" sz="2400" dirty="0"/>
          </a:p>
          <a:p>
            <a:endParaRPr lang="en-US" dirty="0"/>
          </a:p>
        </p:txBody>
      </p:sp>
    </p:spTree>
    <p:extLst>
      <p:ext uri="{BB962C8B-B14F-4D97-AF65-F5344CB8AC3E}">
        <p14:creationId xmlns:p14="http://schemas.microsoft.com/office/powerpoint/2010/main" val="3842844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7" name="Rectangle 7176">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179" name="Rectangle 7178">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1" name="Rectangle 7180">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3" name="Rectangle 7182">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85" name="Rectangle 7184">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31259B-4A6B-2FE3-C521-CC9E95BDF131}"/>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Affinity Propagation Algorithm</a:t>
            </a:r>
          </a:p>
        </p:txBody>
      </p:sp>
      <p:pic>
        <p:nvPicPr>
          <p:cNvPr id="7172" name="Picture 4" descr="PDF] Map / Reduce Affinity Propagation Clustering Algorithm | Semantic  Scholar">
            <a:extLst>
              <a:ext uri="{FF2B5EF4-FFF2-40B4-BE49-F238E27FC236}">
                <a16:creationId xmlns:a16="http://schemas.microsoft.com/office/drawing/2014/main" id="{FD6C71C7-2514-D630-C164-AB8308EB9B5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8411" y="2262499"/>
            <a:ext cx="5518425" cy="3938677"/>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AffinityPropagation — scikit-learn 1.5.0 documentation">
            <a:extLst>
              <a:ext uri="{FF2B5EF4-FFF2-40B4-BE49-F238E27FC236}">
                <a16:creationId xmlns:a16="http://schemas.microsoft.com/office/drawing/2014/main" id="{CB9DF3AF-8553-3D16-4C57-38F588D073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5167" y="2041302"/>
            <a:ext cx="5136348" cy="4217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8996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92D0-366F-5225-3204-319E55AE74AD}"/>
              </a:ext>
            </a:extLst>
          </p:cNvPr>
          <p:cNvSpPr>
            <a:spLocks noGrp="1"/>
          </p:cNvSpPr>
          <p:nvPr>
            <p:ph type="title"/>
          </p:nvPr>
        </p:nvSpPr>
        <p:spPr/>
        <p:txBody>
          <a:bodyPr/>
          <a:lstStyle/>
          <a:p>
            <a:r>
              <a:rPr lang="en-US" dirty="0"/>
              <a:t>Affinity Propagation Algorithm</a:t>
            </a:r>
          </a:p>
        </p:txBody>
      </p:sp>
      <p:sp>
        <p:nvSpPr>
          <p:cNvPr id="3" name="Content Placeholder 2">
            <a:extLst>
              <a:ext uri="{FF2B5EF4-FFF2-40B4-BE49-F238E27FC236}">
                <a16:creationId xmlns:a16="http://schemas.microsoft.com/office/drawing/2014/main" id="{C7EE7A4B-484F-B3C9-84AE-40F89056C711}"/>
              </a:ext>
            </a:extLst>
          </p:cNvPr>
          <p:cNvSpPr>
            <a:spLocks noGrp="1"/>
          </p:cNvSpPr>
          <p:nvPr>
            <p:ph idx="1"/>
          </p:nvPr>
        </p:nvSpPr>
        <p:spPr/>
        <p:txBody>
          <a:bodyPr>
            <a:normAutofit lnSpcReduction="10000"/>
          </a:bodyPr>
          <a:lstStyle/>
          <a:p>
            <a:pPr marL="0" indent="0">
              <a:buNone/>
            </a:pPr>
            <a:r>
              <a:rPr lang="en-US" b="1" dirty="0"/>
              <a:t>Pros:</a:t>
            </a:r>
          </a:p>
          <a:p>
            <a:r>
              <a:rPr lang="en-US" dirty="0"/>
              <a:t>No Need for Predefined k</a:t>
            </a:r>
          </a:p>
          <a:p>
            <a:r>
              <a:rPr lang="en-US" dirty="0"/>
              <a:t>Handles Non-convex Clusters</a:t>
            </a:r>
          </a:p>
          <a:p>
            <a:r>
              <a:rPr lang="en-US" dirty="0"/>
              <a:t>Doesn't Require Initial Guess of Cluster Centers</a:t>
            </a:r>
          </a:p>
          <a:p>
            <a:r>
              <a:rPr lang="en-US" dirty="0"/>
              <a:t>Robust to Noise</a:t>
            </a:r>
          </a:p>
          <a:p>
            <a:pPr marL="0" indent="0">
              <a:buNone/>
            </a:pPr>
            <a:r>
              <a:rPr lang="en-US" b="1" dirty="0"/>
              <a:t>Cons:</a:t>
            </a:r>
          </a:p>
          <a:p>
            <a:r>
              <a:rPr lang="en-US" dirty="0"/>
              <a:t>Computational Complexity</a:t>
            </a:r>
          </a:p>
          <a:p>
            <a:r>
              <a:rPr lang="en-US" dirty="0"/>
              <a:t>Memory Intensive</a:t>
            </a:r>
          </a:p>
          <a:p>
            <a:r>
              <a:rPr lang="en-US" dirty="0"/>
              <a:t>Number of Clusters Determination</a:t>
            </a:r>
          </a:p>
          <a:p>
            <a:endParaRPr lang="en-US" dirty="0"/>
          </a:p>
        </p:txBody>
      </p:sp>
    </p:spTree>
    <p:extLst>
      <p:ext uri="{BB962C8B-B14F-4D97-AF65-F5344CB8AC3E}">
        <p14:creationId xmlns:p14="http://schemas.microsoft.com/office/powerpoint/2010/main" val="3420892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92D0-366F-5225-3204-319E55AE74AD}"/>
              </a:ext>
            </a:extLst>
          </p:cNvPr>
          <p:cNvSpPr>
            <a:spLocks noGrp="1"/>
          </p:cNvSpPr>
          <p:nvPr>
            <p:ph type="title"/>
          </p:nvPr>
        </p:nvSpPr>
        <p:spPr/>
        <p:txBody>
          <a:bodyPr/>
          <a:lstStyle/>
          <a:p>
            <a:r>
              <a:rPr lang="en-US" dirty="0"/>
              <a:t>Mean Shift Clustering Algorithm</a:t>
            </a:r>
          </a:p>
        </p:txBody>
      </p:sp>
      <p:sp>
        <p:nvSpPr>
          <p:cNvPr id="3" name="Content Placeholder 2">
            <a:extLst>
              <a:ext uri="{FF2B5EF4-FFF2-40B4-BE49-F238E27FC236}">
                <a16:creationId xmlns:a16="http://schemas.microsoft.com/office/drawing/2014/main" id="{C7EE7A4B-484F-B3C9-84AE-40F89056C711}"/>
              </a:ext>
            </a:extLst>
          </p:cNvPr>
          <p:cNvSpPr>
            <a:spLocks noGrp="1"/>
          </p:cNvSpPr>
          <p:nvPr>
            <p:ph idx="1"/>
          </p:nvPr>
        </p:nvSpPr>
        <p:spPr/>
        <p:txBody>
          <a:bodyPr>
            <a:normAutofit/>
          </a:bodyPr>
          <a:lstStyle/>
          <a:p>
            <a:r>
              <a:rPr lang="en-US" dirty="0"/>
              <a:t>Mean Shift clustering is an unsupervised density based clustering  the data points to the clusters iteratively by shifting points towards the mode(highest density point) </a:t>
            </a:r>
          </a:p>
          <a:p>
            <a:r>
              <a:rPr lang="en-US" dirty="0"/>
              <a:t>The algorithm iteratively performs these shifts until the points converge to a local maximum of the density function. </a:t>
            </a:r>
          </a:p>
          <a:p>
            <a:r>
              <a:rPr lang="en-US" dirty="0"/>
              <a:t>However, its computational complexity, sensitivity to parameters like bandwidth, and potential scaling issues should be considered when applying it to different datasets and scenarios.</a:t>
            </a:r>
          </a:p>
          <a:p>
            <a:r>
              <a:rPr lang="en-US" dirty="0"/>
              <a:t>Mean shift algorithm has applications in the field of image processing and computer vision.</a:t>
            </a:r>
          </a:p>
        </p:txBody>
      </p:sp>
    </p:spTree>
    <p:extLst>
      <p:ext uri="{BB962C8B-B14F-4D97-AF65-F5344CB8AC3E}">
        <p14:creationId xmlns:p14="http://schemas.microsoft.com/office/powerpoint/2010/main" val="3645721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92D0-366F-5225-3204-319E55AE74AD}"/>
              </a:ext>
            </a:extLst>
          </p:cNvPr>
          <p:cNvSpPr>
            <a:spLocks noGrp="1"/>
          </p:cNvSpPr>
          <p:nvPr>
            <p:ph type="title"/>
          </p:nvPr>
        </p:nvSpPr>
        <p:spPr/>
        <p:txBody>
          <a:bodyPr/>
          <a:lstStyle/>
          <a:p>
            <a:r>
              <a:rPr lang="en-US" dirty="0"/>
              <a:t>Mean Shift Clustering Algorithm</a:t>
            </a:r>
          </a:p>
        </p:txBody>
      </p:sp>
      <p:pic>
        <p:nvPicPr>
          <p:cNvPr id="9218" name="Picture 2" descr="Lightbox">
            <a:extLst>
              <a:ext uri="{FF2B5EF4-FFF2-40B4-BE49-F238E27FC236}">
                <a16:creationId xmlns:a16="http://schemas.microsoft.com/office/drawing/2014/main" id="{5F3B02E5-B81D-B0B3-2C88-5E9D249919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980" y="1835239"/>
            <a:ext cx="7620000" cy="4185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6605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92D0-366F-5225-3204-319E55AE74AD}"/>
              </a:ext>
            </a:extLst>
          </p:cNvPr>
          <p:cNvSpPr>
            <a:spLocks noGrp="1"/>
          </p:cNvSpPr>
          <p:nvPr>
            <p:ph type="title"/>
          </p:nvPr>
        </p:nvSpPr>
        <p:spPr/>
        <p:txBody>
          <a:bodyPr/>
          <a:lstStyle/>
          <a:p>
            <a:r>
              <a:rPr lang="en-US" dirty="0"/>
              <a:t>Mean Shift Clustering Algorithm</a:t>
            </a:r>
          </a:p>
        </p:txBody>
      </p:sp>
      <p:sp>
        <p:nvSpPr>
          <p:cNvPr id="3" name="TextBox 2">
            <a:extLst>
              <a:ext uri="{FF2B5EF4-FFF2-40B4-BE49-F238E27FC236}">
                <a16:creationId xmlns:a16="http://schemas.microsoft.com/office/drawing/2014/main" id="{5B40763D-E1EB-E783-1880-8DB9A426769C}"/>
              </a:ext>
            </a:extLst>
          </p:cNvPr>
          <p:cNvSpPr txBox="1"/>
          <p:nvPr/>
        </p:nvSpPr>
        <p:spPr>
          <a:xfrm>
            <a:off x="1045779" y="1690688"/>
            <a:ext cx="10089931" cy="4062651"/>
          </a:xfrm>
          <a:prstGeom prst="rect">
            <a:avLst/>
          </a:prstGeom>
          <a:noFill/>
        </p:spPr>
        <p:txBody>
          <a:bodyPr wrap="square" rtlCol="0">
            <a:spAutoFit/>
          </a:bodyPr>
          <a:lstStyle/>
          <a:p>
            <a:r>
              <a:rPr lang="en-US" sz="2400" b="1" dirty="0"/>
              <a:t>Pros:</a:t>
            </a:r>
          </a:p>
          <a:p>
            <a:pPr marL="285750" indent="-285750">
              <a:buFont typeface="Arial" panose="020B0604020202020204" pitchFamily="34" charset="0"/>
              <a:buChar char="•"/>
            </a:pPr>
            <a:r>
              <a:rPr lang="en-US" sz="2400" dirty="0"/>
              <a:t>No Need for Number of Clusters</a:t>
            </a:r>
          </a:p>
          <a:p>
            <a:pPr marL="285750" indent="-285750">
              <a:buFont typeface="Arial" panose="020B0604020202020204" pitchFamily="34" charset="0"/>
              <a:buChar char="•"/>
            </a:pPr>
            <a:r>
              <a:rPr lang="en-US" sz="2400" dirty="0"/>
              <a:t>Adaptive to Cluster Shape</a:t>
            </a:r>
          </a:p>
          <a:p>
            <a:pPr marL="285750" indent="-285750">
              <a:buFont typeface="Arial" panose="020B0604020202020204" pitchFamily="34" charset="0"/>
              <a:buChar char="•"/>
            </a:pPr>
            <a:r>
              <a:rPr lang="en-US" sz="2400" dirty="0"/>
              <a:t>Automatic Bandwidth Selection</a:t>
            </a:r>
          </a:p>
          <a:p>
            <a:endParaRPr lang="en-US" sz="2400" dirty="0"/>
          </a:p>
          <a:p>
            <a:r>
              <a:rPr lang="en-US" sz="2400" b="1" dirty="0"/>
              <a:t>Cons:</a:t>
            </a:r>
          </a:p>
          <a:p>
            <a:pPr marL="285750" indent="-285750">
              <a:buFont typeface="Arial" panose="020B0604020202020204" pitchFamily="34" charset="0"/>
              <a:buChar char="•"/>
            </a:pPr>
            <a:r>
              <a:rPr lang="en-US" sz="2400" dirty="0"/>
              <a:t>Computational Complexity for large data sets</a:t>
            </a:r>
          </a:p>
          <a:p>
            <a:pPr marL="285750" indent="-285750">
              <a:buFont typeface="Arial" panose="020B0604020202020204" pitchFamily="34" charset="0"/>
              <a:buChar char="•"/>
            </a:pPr>
            <a:r>
              <a:rPr lang="en-US" sz="2400" dirty="0"/>
              <a:t>Sensitivity to Bandwidth</a:t>
            </a:r>
          </a:p>
          <a:p>
            <a:pPr marL="285750" indent="-285750">
              <a:buFont typeface="Arial" panose="020B0604020202020204" pitchFamily="34" charset="0"/>
              <a:buChar char="•"/>
            </a:pPr>
            <a:r>
              <a:rPr lang="en-US" sz="2400" dirty="0"/>
              <a:t>Memory Intensive</a:t>
            </a:r>
          </a:p>
          <a:p>
            <a:pPr marL="285750" indent="-285750">
              <a:buFont typeface="Arial" panose="020B0604020202020204" pitchFamily="34" charset="0"/>
              <a:buChar char="•"/>
            </a:pPr>
            <a:r>
              <a:rPr lang="en-US" sz="2400" dirty="0"/>
              <a:t>Not Suitable for High-dimensional Data</a:t>
            </a:r>
          </a:p>
          <a:p>
            <a:endParaRPr lang="en-US" dirty="0"/>
          </a:p>
        </p:txBody>
      </p:sp>
    </p:spTree>
    <p:extLst>
      <p:ext uri="{BB962C8B-B14F-4D97-AF65-F5344CB8AC3E}">
        <p14:creationId xmlns:p14="http://schemas.microsoft.com/office/powerpoint/2010/main" val="553824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92D0-366F-5225-3204-319E55AE74AD}"/>
              </a:ext>
            </a:extLst>
          </p:cNvPr>
          <p:cNvSpPr>
            <a:spLocks noGrp="1"/>
          </p:cNvSpPr>
          <p:nvPr>
            <p:ph type="title"/>
          </p:nvPr>
        </p:nvSpPr>
        <p:spPr/>
        <p:txBody>
          <a:bodyPr/>
          <a:lstStyle/>
          <a:p>
            <a:r>
              <a:rPr lang="en-US" dirty="0"/>
              <a:t>Spectral Clustering Algorithm</a:t>
            </a:r>
          </a:p>
        </p:txBody>
      </p:sp>
      <p:sp>
        <p:nvSpPr>
          <p:cNvPr id="5" name="TextBox 4">
            <a:extLst>
              <a:ext uri="{FF2B5EF4-FFF2-40B4-BE49-F238E27FC236}">
                <a16:creationId xmlns:a16="http://schemas.microsoft.com/office/drawing/2014/main" id="{DF804375-2663-A2EF-727B-2BA3E1CB6061}"/>
              </a:ext>
            </a:extLst>
          </p:cNvPr>
          <p:cNvSpPr txBox="1"/>
          <p:nvPr/>
        </p:nvSpPr>
        <p:spPr>
          <a:xfrm>
            <a:off x="425669" y="1720840"/>
            <a:ext cx="11204028" cy="4524315"/>
          </a:xfrm>
          <a:prstGeom prst="rect">
            <a:avLst/>
          </a:prstGeom>
          <a:noFill/>
        </p:spPr>
        <p:txBody>
          <a:bodyPr wrap="square">
            <a:spAutoFit/>
          </a:bodyPr>
          <a:lstStyle/>
          <a:p>
            <a:r>
              <a:rPr lang="en-US" sz="2400" dirty="0"/>
              <a:t>Spectral clustering is a powerful technique used for clustering data points based on the affinity (similarity) between them, often leveraging the eigenvalues and eigenvectors of a similarity matrix derived from the data. </a:t>
            </a:r>
          </a:p>
          <a:p>
            <a:endParaRPr lang="en-US" sz="2400" b="1" dirty="0"/>
          </a:p>
          <a:p>
            <a:r>
              <a:rPr lang="en-US" sz="2400" b="1" dirty="0"/>
              <a:t>Graph Representation:</a:t>
            </a:r>
            <a:r>
              <a:rPr lang="en-US" sz="2400" dirty="0"/>
              <a:t> Spectral clustering treats the dataset as a graph, and groups  similar data points</a:t>
            </a:r>
          </a:p>
          <a:p>
            <a:endParaRPr lang="en-US" sz="2400" dirty="0"/>
          </a:p>
          <a:p>
            <a:r>
              <a:rPr lang="en-US" sz="2400" b="1" dirty="0"/>
              <a:t>Eigenvalue Decomposition:</a:t>
            </a:r>
            <a:r>
              <a:rPr lang="en-US" sz="2400" dirty="0"/>
              <a:t> This graph  transforms the graph Laplacian matrix using eigenvalue decomposition, where clusters are more apparent.</a:t>
            </a:r>
          </a:p>
          <a:p>
            <a:endParaRPr lang="en-US" sz="2400" b="1" dirty="0"/>
          </a:p>
          <a:p>
            <a:r>
              <a:rPr lang="en-US" sz="2400" b="1" dirty="0"/>
              <a:t>Cluster Assignment:</a:t>
            </a:r>
            <a:r>
              <a:rPr lang="en-US" sz="2400" dirty="0"/>
              <a:t>  Clustering is performed using techniques like k-means on these eigenvectors or directly partitioning based on spectral properties.</a:t>
            </a:r>
          </a:p>
        </p:txBody>
      </p:sp>
    </p:spTree>
    <p:extLst>
      <p:ext uri="{BB962C8B-B14F-4D97-AF65-F5344CB8AC3E}">
        <p14:creationId xmlns:p14="http://schemas.microsoft.com/office/powerpoint/2010/main" val="3102503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8692D0-366F-5225-3204-319E55AE74A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Spectral Clustering Algorithm</a:t>
            </a:r>
          </a:p>
        </p:txBody>
      </p:sp>
      <p:pic>
        <p:nvPicPr>
          <p:cNvPr id="1026" name="Picture 2" descr="Spectral Clustering. Foundation and Application | by William Fleshman |  Towards Data Science">
            <a:extLst>
              <a:ext uri="{FF2B5EF4-FFF2-40B4-BE49-F238E27FC236}">
                <a16:creationId xmlns:a16="http://schemas.microsoft.com/office/drawing/2014/main" id="{B7663A13-6F78-42E8-A04D-A34E19833F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29576" y="0"/>
            <a:ext cx="5609603" cy="34651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pectral Clustering Explained | Papers With Code">
            <a:extLst>
              <a:ext uri="{FF2B5EF4-FFF2-40B4-BE49-F238E27FC236}">
                <a16:creationId xmlns:a16="http://schemas.microsoft.com/office/drawing/2014/main" id="{0C748B1C-3C51-EEC0-58A2-86DF07E8A1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2383" y="3316310"/>
            <a:ext cx="5093594" cy="3193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267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D33D5-E6F2-A544-ED6B-FCF641B41B03}"/>
              </a:ext>
            </a:extLst>
          </p:cNvPr>
          <p:cNvSpPr>
            <a:spLocks noGrp="1"/>
          </p:cNvSpPr>
          <p:nvPr>
            <p:ph type="title"/>
          </p:nvPr>
        </p:nvSpPr>
        <p:spPr/>
        <p:txBody>
          <a:bodyPr/>
          <a:lstStyle/>
          <a:p>
            <a:r>
              <a:rPr lang="en-US" dirty="0"/>
              <a:t>Clustering Algorithm types</a:t>
            </a:r>
          </a:p>
        </p:txBody>
      </p:sp>
      <p:sp>
        <p:nvSpPr>
          <p:cNvPr id="3" name="Content Placeholder 2">
            <a:extLst>
              <a:ext uri="{FF2B5EF4-FFF2-40B4-BE49-F238E27FC236}">
                <a16:creationId xmlns:a16="http://schemas.microsoft.com/office/drawing/2014/main" id="{711A171F-BA89-2C02-C51E-BAA50FB70F20}"/>
              </a:ext>
            </a:extLst>
          </p:cNvPr>
          <p:cNvSpPr>
            <a:spLocks noGrp="1"/>
          </p:cNvSpPr>
          <p:nvPr>
            <p:ph idx="1"/>
          </p:nvPr>
        </p:nvSpPr>
        <p:spPr/>
        <p:txBody>
          <a:bodyPr>
            <a:normAutofit fontScale="92500" lnSpcReduction="20000"/>
          </a:bodyPr>
          <a:lstStyle/>
          <a:p>
            <a:r>
              <a:rPr lang="en-US" dirty="0"/>
              <a:t>Kmeans Algorithm</a:t>
            </a:r>
          </a:p>
          <a:p>
            <a:r>
              <a:rPr lang="en-US" dirty="0"/>
              <a:t>Agglomerative Algorithm</a:t>
            </a:r>
          </a:p>
          <a:p>
            <a:r>
              <a:rPr lang="en-US" dirty="0"/>
              <a:t>Bisecting Kmeans Algorithm</a:t>
            </a:r>
          </a:p>
          <a:p>
            <a:r>
              <a:rPr lang="en-US" dirty="0"/>
              <a:t>Affinity Algorithm</a:t>
            </a:r>
          </a:p>
          <a:p>
            <a:r>
              <a:rPr lang="en-US" dirty="0"/>
              <a:t>Mean Shift Clustering Algorithm</a:t>
            </a:r>
          </a:p>
          <a:p>
            <a:r>
              <a:rPr lang="en-US" dirty="0"/>
              <a:t>Spectral Clustering Algorithm</a:t>
            </a:r>
          </a:p>
          <a:p>
            <a:r>
              <a:rPr lang="en-US" dirty="0"/>
              <a:t>DBSCAN Algorithm</a:t>
            </a:r>
          </a:p>
          <a:p>
            <a:r>
              <a:rPr lang="en-US" dirty="0"/>
              <a:t>HDBSCAN Algorithm</a:t>
            </a:r>
          </a:p>
          <a:p>
            <a:r>
              <a:rPr lang="en-US" dirty="0"/>
              <a:t>Optics Algorithm</a:t>
            </a:r>
          </a:p>
          <a:p>
            <a:r>
              <a:rPr lang="en-US" dirty="0"/>
              <a:t>Birch Algorithm</a:t>
            </a:r>
          </a:p>
          <a:p>
            <a:endParaRPr lang="en-US" dirty="0"/>
          </a:p>
        </p:txBody>
      </p:sp>
    </p:spTree>
    <p:extLst>
      <p:ext uri="{BB962C8B-B14F-4D97-AF65-F5344CB8AC3E}">
        <p14:creationId xmlns:p14="http://schemas.microsoft.com/office/powerpoint/2010/main" val="395433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92D0-366F-5225-3204-319E55AE74AD}"/>
              </a:ext>
            </a:extLst>
          </p:cNvPr>
          <p:cNvSpPr>
            <a:spLocks noGrp="1"/>
          </p:cNvSpPr>
          <p:nvPr>
            <p:ph type="title"/>
          </p:nvPr>
        </p:nvSpPr>
        <p:spPr/>
        <p:txBody>
          <a:bodyPr/>
          <a:lstStyle/>
          <a:p>
            <a:r>
              <a:rPr lang="en-US" dirty="0"/>
              <a:t>Spectral Clustering Algorithm</a:t>
            </a:r>
          </a:p>
        </p:txBody>
      </p:sp>
      <p:sp>
        <p:nvSpPr>
          <p:cNvPr id="5" name="TextBox 4">
            <a:extLst>
              <a:ext uri="{FF2B5EF4-FFF2-40B4-BE49-F238E27FC236}">
                <a16:creationId xmlns:a16="http://schemas.microsoft.com/office/drawing/2014/main" id="{DF804375-2663-A2EF-727B-2BA3E1CB6061}"/>
              </a:ext>
            </a:extLst>
          </p:cNvPr>
          <p:cNvSpPr txBox="1"/>
          <p:nvPr/>
        </p:nvSpPr>
        <p:spPr>
          <a:xfrm>
            <a:off x="548018" y="1997839"/>
            <a:ext cx="11204028" cy="3416320"/>
          </a:xfrm>
          <a:prstGeom prst="rect">
            <a:avLst/>
          </a:prstGeom>
          <a:noFill/>
        </p:spPr>
        <p:txBody>
          <a:bodyPr wrap="square">
            <a:spAutoFit/>
          </a:bodyPr>
          <a:lstStyle/>
          <a:p>
            <a:r>
              <a:rPr lang="en-US" sz="2400" b="1" dirty="0"/>
              <a:t>Pros:</a:t>
            </a:r>
          </a:p>
          <a:p>
            <a:pPr marL="285750" indent="-285750">
              <a:buFont typeface="Arial" panose="020B0604020202020204" pitchFamily="34" charset="0"/>
              <a:buChar char="•"/>
            </a:pPr>
            <a:r>
              <a:rPr lang="en-US" sz="2400" dirty="0"/>
              <a:t>Effective for Non-convex Clusters</a:t>
            </a:r>
          </a:p>
          <a:p>
            <a:pPr marL="285750" indent="-285750">
              <a:buFont typeface="Arial" panose="020B0604020202020204" pitchFamily="34" charset="0"/>
              <a:buChar char="•"/>
            </a:pPr>
            <a:r>
              <a:rPr lang="en-US" sz="2400" dirty="0"/>
              <a:t>Handles High-dimensional Data</a:t>
            </a:r>
          </a:p>
          <a:p>
            <a:pPr marL="285750" indent="-285750">
              <a:buFont typeface="Arial" panose="020B0604020202020204" pitchFamily="34" charset="0"/>
              <a:buChar char="•"/>
            </a:pPr>
            <a:r>
              <a:rPr lang="en-US" sz="2400" dirty="0"/>
              <a:t>Robust to Noise and Outliers</a:t>
            </a:r>
          </a:p>
          <a:p>
            <a:pPr marL="285750" indent="-285750">
              <a:buFont typeface="Arial" panose="020B0604020202020204" pitchFamily="34" charset="0"/>
              <a:buChar char="•"/>
            </a:pPr>
            <a:r>
              <a:rPr lang="en-US" sz="2400" dirty="0"/>
              <a:t>Produces High-Quality Clusters</a:t>
            </a:r>
          </a:p>
          <a:p>
            <a:r>
              <a:rPr lang="en-US" sz="2400" b="1" dirty="0"/>
              <a:t>Cons:</a:t>
            </a:r>
          </a:p>
          <a:p>
            <a:pPr marL="285750" indent="-285750">
              <a:buFont typeface="Arial" panose="020B0604020202020204" pitchFamily="34" charset="0"/>
              <a:buChar char="•"/>
            </a:pPr>
            <a:r>
              <a:rPr lang="en-US" sz="2400" dirty="0"/>
              <a:t>Parameter Sensitivity in constructing the similarity matrix</a:t>
            </a:r>
          </a:p>
          <a:p>
            <a:pPr marL="285750" indent="-285750">
              <a:buFont typeface="Arial" panose="020B0604020202020204" pitchFamily="34" charset="0"/>
              <a:buChar char="•"/>
            </a:pPr>
            <a:r>
              <a:rPr lang="en-US" sz="2400" dirty="0"/>
              <a:t>Computational Complexity</a:t>
            </a:r>
          </a:p>
          <a:p>
            <a:pPr marL="285750" indent="-285750">
              <a:buFont typeface="Arial" panose="020B0604020202020204" pitchFamily="34" charset="0"/>
              <a:buChar char="•"/>
            </a:pPr>
            <a:r>
              <a:rPr lang="en-US" sz="2400" dirty="0" err="1"/>
              <a:t>Menmory</a:t>
            </a:r>
            <a:r>
              <a:rPr lang="en-US" sz="2400" dirty="0"/>
              <a:t> intensive to store similarity matrix for large datasets</a:t>
            </a:r>
          </a:p>
        </p:txBody>
      </p:sp>
    </p:spTree>
    <p:extLst>
      <p:ext uri="{BB962C8B-B14F-4D97-AF65-F5344CB8AC3E}">
        <p14:creationId xmlns:p14="http://schemas.microsoft.com/office/powerpoint/2010/main" val="2146163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92D0-366F-5225-3204-319E55AE74AD}"/>
              </a:ext>
            </a:extLst>
          </p:cNvPr>
          <p:cNvSpPr>
            <a:spLocks noGrp="1"/>
          </p:cNvSpPr>
          <p:nvPr>
            <p:ph type="title"/>
          </p:nvPr>
        </p:nvSpPr>
        <p:spPr/>
        <p:txBody>
          <a:bodyPr/>
          <a:lstStyle/>
          <a:p>
            <a:r>
              <a:rPr lang="en-US" dirty="0"/>
              <a:t>DBSCAN Clustering Algorithm</a:t>
            </a:r>
          </a:p>
        </p:txBody>
      </p:sp>
      <p:sp>
        <p:nvSpPr>
          <p:cNvPr id="4" name="TextBox 3">
            <a:extLst>
              <a:ext uri="{FF2B5EF4-FFF2-40B4-BE49-F238E27FC236}">
                <a16:creationId xmlns:a16="http://schemas.microsoft.com/office/drawing/2014/main" id="{A66F5122-F4C1-2E0F-6108-D5644B8119D2}"/>
              </a:ext>
            </a:extLst>
          </p:cNvPr>
          <p:cNvSpPr txBox="1"/>
          <p:nvPr/>
        </p:nvSpPr>
        <p:spPr>
          <a:xfrm>
            <a:off x="604344" y="1653541"/>
            <a:ext cx="11130455" cy="5016758"/>
          </a:xfrm>
          <a:prstGeom prst="rect">
            <a:avLst/>
          </a:prstGeom>
          <a:noFill/>
        </p:spPr>
        <p:txBody>
          <a:bodyPr wrap="square">
            <a:spAutoFit/>
          </a:bodyPr>
          <a:lstStyle/>
          <a:p>
            <a:pPr marL="285750" indent="-285750">
              <a:buFont typeface="Arial" panose="020B0604020202020204" pitchFamily="34" charset="0"/>
              <a:buChar char="•"/>
            </a:pPr>
            <a:r>
              <a:rPr lang="en-US" sz="2000" b="1" dirty="0"/>
              <a:t>Density-Based:</a:t>
            </a:r>
            <a:r>
              <a:rPr lang="en-US" sz="2000" dirty="0"/>
              <a:t> DBSCAN clusters points based on their density within the dataset. </a:t>
            </a:r>
          </a:p>
          <a:p>
            <a:pPr marL="285750" indent="-285750">
              <a:buFont typeface="Arial" panose="020B0604020202020204" pitchFamily="34" charset="0"/>
              <a:buChar char="•"/>
            </a:pPr>
            <a:r>
              <a:rPr lang="en-US" sz="2000" dirty="0"/>
              <a:t>It defines clusters as dense regions of points separated by regions of lower density.</a:t>
            </a:r>
          </a:p>
          <a:p>
            <a:pPr marL="285750" indent="-285750">
              <a:buFont typeface="Arial" panose="020B0604020202020204" pitchFamily="34" charset="0"/>
              <a:buChar char="•"/>
            </a:pPr>
            <a:r>
              <a:rPr lang="en-US" sz="2000" dirty="0"/>
              <a:t>DBSCAN dynamically identifies the number of clusters based on the density of the data.</a:t>
            </a:r>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r>
              <a:rPr lang="en-US" sz="2000" b="1" dirty="0"/>
              <a:t>Core Points, Border Points, and Noise:</a:t>
            </a:r>
            <a:endParaRPr lang="en-US" sz="2000" dirty="0"/>
          </a:p>
          <a:p>
            <a:pPr lvl="1">
              <a:buFont typeface="Arial" panose="020B0604020202020204" pitchFamily="34" charset="0"/>
              <a:buChar char="•"/>
            </a:pPr>
            <a:r>
              <a:rPr lang="en-US" sz="2000" b="1" dirty="0"/>
              <a:t>Core Points:</a:t>
            </a:r>
            <a:r>
              <a:rPr lang="en-US" sz="2000" dirty="0"/>
              <a:t> Points that have at least a specified number of points (</a:t>
            </a:r>
            <a:r>
              <a:rPr lang="en-US" sz="2000" dirty="0" err="1"/>
              <a:t>MinPts</a:t>
            </a:r>
            <a:r>
              <a:rPr lang="en-US" sz="2000" dirty="0"/>
              <a:t>) within a specified distance (Eps) are considered core points.</a:t>
            </a:r>
          </a:p>
          <a:p>
            <a:pPr lvl="1">
              <a:buFont typeface="Arial" panose="020B0604020202020204" pitchFamily="34" charset="0"/>
              <a:buChar char="•"/>
            </a:pPr>
            <a:r>
              <a:rPr lang="en-US" sz="2000" b="1" dirty="0"/>
              <a:t>Border Points:</a:t>
            </a:r>
            <a:r>
              <a:rPr lang="en-US" sz="2000" dirty="0"/>
              <a:t> Points that are within Eps distance of a core point but do not meet the </a:t>
            </a:r>
            <a:r>
              <a:rPr lang="en-US" sz="2000" dirty="0" err="1"/>
              <a:t>MinPts</a:t>
            </a:r>
            <a:r>
              <a:rPr lang="en-US" sz="2000" dirty="0"/>
              <a:t> requirement themselves are considered border points.</a:t>
            </a:r>
          </a:p>
          <a:p>
            <a:pPr lvl="1">
              <a:buFont typeface="Arial" panose="020B0604020202020204" pitchFamily="34" charset="0"/>
              <a:buChar char="•"/>
            </a:pPr>
            <a:r>
              <a:rPr lang="en-US" sz="2000" b="1" dirty="0"/>
              <a:t>Noise (Outliers):</a:t>
            </a:r>
            <a:r>
              <a:rPr lang="en-US" sz="2000" dirty="0"/>
              <a:t> Points that are neither core points nor border points are classified as noise points or outliers.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It can identify clusters of arbitrary shapes and sizes, as long as they are separated by regions of lower density.</a:t>
            </a:r>
          </a:p>
          <a:p>
            <a:pPr marL="285750" indent="-285750">
              <a:buFont typeface="Arial" panose="020B0604020202020204" pitchFamily="34" charset="0"/>
              <a:buChar char="•"/>
            </a:pPr>
            <a:r>
              <a:rPr lang="en-US" sz="2000" dirty="0"/>
              <a:t>DBSCAN can effectively handle noisy data and outliers because noise points are not assigned to any cluster.</a:t>
            </a:r>
          </a:p>
        </p:txBody>
      </p:sp>
    </p:spTree>
    <p:extLst>
      <p:ext uri="{BB962C8B-B14F-4D97-AF65-F5344CB8AC3E}">
        <p14:creationId xmlns:p14="http://schemas.microsoft.com/office/powerpoint/2010/main" val="1204704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8692D0-366F-5225-3204-319E55AE74A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DBSCAN Clustering Algorithm</a:t>
            </a:r>
          </a:p>
        </p:txBody>
      </p:sp>
      <p:pic>
        <p:nvPicPr>
          <p:cNvPr id="2050" name="Picture 2" descr="DBSCAN Clustering Algorithm in Machine ...">
            <a:extLst>
              <a:ext uri="{FF2B5EF4-FFF2-40B4-BE49-F238E27FC236}">
                <a16:creationId xmlns:a16="http://schemas.microsoft.com/office/drawing/2014/main" id="{0248CFC5-4F83-3EA0-3656-0EC4908AE84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77316" y="1220449"/>
            <a:ext cx="6780700" cy="4414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18705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92D0-366F-5225-3204-319E55AE74AD}"/>
              </a:ext>
            </a:extLst>
          </p:cNvPr>
          <p:cNvSpPr>
            <a:spLocks noGrp="1"/>
          </p:cNvSpPr>
          <p:nvPr>
            <p:ph type="title"/>
          </p:nvPr>
        </p:nvSpPr>
        <p:spPr/>
        <p:txBody>
          <a:bodyPr/>
          <a:lstStyle/>
          <a:p>
            <a:r>
              <a:rPr lang="en-US" dirty="0"/>
              <a:t>DBSCAN Clustering Algorithm</a:t>
            </a:r>
          </a:p>
        </p:txBody>
      </p:sp>
      <p:sp>
        <p:nvSpPr>
          <p:cNvPr id="4" name="TextBox 3">
            <a:extLst>
              <a:ext uri="{FF2B5EF4-FFF2-40B4-BE49-F238E27FC236}">
                <a16:creationId xmlns:a16="http://schemas.microsoft.com/office/drawing/2014/main" id="{A66F5122-F4C1-2E0F-6108-D5644B8119D2}"/>
              </a:ext>
            </a:extLst>
          </p:cNvPr>
          <p:cNvSpPr txBox="1"/>
          <p:nvPr/>
        </p:nvSpPr>
        <p:spPr>
          <a:xfrm>
            <a:off x="604344" y="1653541"/>
            <a:ext cx="11130455" cy="5816977"/>
          </a:xfrm>
          <a:prstGeom prst="rect">
            <a:avLst/>
          </a:prstGeom>
          <a:noFill/>
        </p:spPr>
        <p:txBody>
          <a:bodyPr wrap="square">
            <a:spAutoFit/>
          </a:bodyPr>
          <a:lstStyle/>
          <a:p>
            <a:r>
              <a:rPr lang="en-US" sz="2400" b="1" dirty="0"/>
              <a:t>Pros</a:t>
            </a:r>
            <a:r>
              <a:rPr lang="en-US" sz="2400" dirty="0"/>
              <a: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chemeClr val="tx1"/>
                </a:solidFill>
                <a:effectLst/>
              </a:rPr>
              <a:t>Cluster Shape Flexibility</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chemeClr val="tx1"/>
                </a:solidFill>
                <a:effectLst/>
              </a:rPr>
              <a:t>Robust to Noise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chemeClr val="tx1"/>
                </a:solidFill>
                <a:effectLst/>
              </a:rPr>
              <a:t>Automatic Cluster Detection</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chemeClr val="tx1"/>
                </a:solidFill>
                <a:effectLst/>
              </a:rPr>
              <a:t>Efficient for Large Datasets</a:t>
            </a:r>
          </a:p>
          <a:p>
            <a:pPr marR="0" lvl="0" algn="l" defTabSz="914400" rtl="0" eaLnBrk="0" fontAlgn="base" latinLnBrk="0" hangingPunct="0">
              <a:lnSpc>
                <a:spcPct val="100000"/>
              </a:lnSpc>
              <a:spcBef>
                <a:spcPct val="0"/>
              </a:spcBef>
              <a:spcAft>
                <a:spcPct val="0"/>
              </a:spcAft>
              <a:buClrTx/>
              <a:buSzTx/>
              <a:tabLst/>
            </a:pPr>
            <a:endParaRPr lang="en-US" altLang="en-US" sz="2400" b="1" dirty="0"/>
          </a:p>
          <a:p>
            <a:pPr marR="0" lvl="0" algn="l" defTabSz="914400" rtl="0" eaLnBrk="0" fontAlgn="base" latinLnBrk="0" hangingPunct="0">
              <a:lnSpc>
                <a:spcPct val="100000"/>
              </a:lnSpc>
              <a:spcBef>
                <a:spcPct val="0"/>
              </a:spcBef>
              <a:spcAft>
                <a:spcPct val="0"/>
              </a:spcAft>
              <a:buClrTx/>
              <a:buSzTx/>
              <a:tabLst/>
            </a:pPr>
            <a:r>
              <a:rPr lang="en-US" altLang="en-US" sz="2400" b="1" dirty="0"/>
              <a:t>Cons: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400" dirty="0"/>
              <a:t>DBSCAN performance can be sensitive to its two main parameters</a:t>
            </a:r>
            <a:r>
              <a:rPr lang="en-US" sz="2400" b="1" dirty="0"/>
              <a:t> such as </a:t>
            </a:r>
            <a:r>
              <a:rPr lang="en-US" sz="2400" dirty="0"/>
              <a:t>Eps (</a:t>
            </a:r>
            <a:r>
              <a:rPr lang="el-GR" sz="2400" dirty="0"/>
              <a:t>ε)</a:t>
            </a:r>
            <a:r>
              <a:rPr lang="en-US" sz="2400" b="1" dirty="0"/>
              <a:t> </a:t>
            </a:r>
            <a:r>
              <a:rPr lang="en-US" sz="2400" dirty="0"/>
              <a:t>and </a:t>
            </a:r>
            <a:r>
              <a:rPr lang="en-US" sz="2400" dirty="0" err="1"/>
              <a:t>Minpts</a:t>
            </a:r>
            <a:endParaRPr lang="en-US" sz="2400" dirty="0"/>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400" dirty="0"/>
              <a:t>Difficulty with Varying Density</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400" dirty="0"/>
              <a:t>Memory Intensive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400" dirty="0"/>
              <a:t>Cluster Border Sensitivity</a:t>
            </a:r>
            <a:endParaRPr lang="en-US" altLang="en-US" sz="2400" dirty="0"/>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chemeClr val="tx1"/>
              </a:solidFill>
              <a:effectLst/>
            </a:endParaRP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3110462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92D0-366F-5225-3204-319E55AE74AD}"/>
              </a:ext>
            </a:extLst>
          </p:cNvPr>
          <p:cNvSpPr>
            <a:spLocks noGrp="1"/>
          </p:cNvSpPr>
          <p:nvPr>
            <p:ph type="title"/>
          </p:nvPr>
        </p:nvSpPr>
        <p:spPr>
          <a:xfrm>
            <a:off x="470337" y="128642"/>
            <a:ext cx="10134600" cy="691165"/>
          </a:xfrm>
        </p:spPr>
        <p:txBody>
          <a:bodyPr>
            <a:normAutofit fontScale="90000"/>
          </a:bodyPr>
          <a:lstStyle/>
          <a:p>
            <a:r>
              <a:rPr lang="en-US" dirty="0"/>
              <a:t>HDBSCAN Clustering Algorithm</a:t>
            </a:r>
          </a:p>
        </p:txBody>
      </p:sp>
      <p:sp>
        <p:nvSpPr>
          <p:cNvPr id="4" name="TextBox 3">
            <a:extLst>
              <a:ext uri="{FF2B5EF4-FFF2-40B4-BE49-F238E27FC236}">
                <a16:creationId xmlns:a16="http://schemas.microsoft.com/office/drawing/2014/main" id="{A66F5122-F4C1-2E0F-6108-D5644B8119D2}"/>
              </a:ext>
            </a:extLst>
          </p:cNvPr>
          <p:cNvSpPr txBox="1"/>
          <p:nvPr/>
        </p:nvSpPr>
        <p:spPr>
          <a:xfrm>
            <a:off x="225972" y="875776"/>
            <a:ext cx="11130455" cy="6740307"/>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800" b="1" dirty="0"/>
              <a:t>HDBSCAN (Hierarchical Density-Based Spatial Clustering of Applications with Noise)</a:t>
            </a:r>
            <a:r>
              <a:rPr lang="en-US" sz="2800" dirty="0"/>
              <a:t> is an extension of DBSCAN that provides a hierarchical clustering approach</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800" dirty="0"/>
              <a:t>It allows to identify clusters of varying densities and shapes and sizes in a dataset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i="0" u="none" strike="noStrike" cap="none" normalizeH="0" baseline="0" dirty="0">
                <a:ln>
                  <a:noFill/>
                </a:ln>
                <a:solidFill>
                  <a:schemeClr val="tx1"/>
                </a:solidFill>
                <a:effectLst/>
              </a:rPr>
              <a:t>It is used in scenarios where clusters have ir</a:t>
            </a:r>
            <a:r>
              <a:rPr lang="en-US" altLang="en-US" sz="2800" dirty="0"/>
              <a:t>regular densities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i="0" u="none" strike="noStrike" cap="none" normalizeH="0" baseline="0" dirty="0">
                <a:ln>
                  <a:noFill/>
                </a:ln>
                <a:solidFill>
                  <a:schemeClr val="tx1"/>
                </a:solidFill>
                <a:effectLst/>
              </a:rPr>
              <a:t>The algorithm works by building a hierarchy of clusters and the</a:t>
            </a:r>
            <a:r>
              <a:rPr lang="en-US" altLang="en-US" sz="2800" dirty="0"/>
              <a:t>n extracting</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i="0" u="none" strike="noStrike" cap="none" normalizeH="0" baseline="0" dirty="0">
                <a:ln>
                  <a:noFill/>
                </a:ln>
                <a:solidFill>
                  <a:schemeClr val="tx1"/>
                </a:solidFill>
                <a:effectLst/>
              </a:rPr>
              <a:t>It is effective in discovering clusters in d</a:t>
            </a:r>
            <a:r>
              <a:rPr lang="en-US" altLang="en-US" sz="2800" dirty="0"/>
              <a:t>ataset with noise and varying densities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i="0" u="none" strike="noStrike" cap="none" normalizeH="0" baseline="0" dirty="0">
                <a:ln>
                  <a:noFill/>
                </a:ln>
                <a:solidFill>
                  <a:schemeClr val="tx1"/>
                </a:solidFill>
                <a:effectLst/>
              </a:rPr>
              <a:t>Main parameters are min samples and min cluster size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800" dirty="0"/>
              <a:t>HDBSCAN extracts clusters from the MST by applying a condensed tree algorithm</a:t>
            </a:r>
            <a:endParaRPr kumimoji="0" lang="en-US" altLang="en-US" sz="2800" i="0" u="none" strike="noStrike" cap="none" normalizeH="0" baseline="0" dirty="0">
              <a:ln>
                <a:noFill/>
              </a:ln>
              <a:solidFill>
                <a:schemeClr val="tx1"/>
              </a:solidFill>
              <a:effectLst/>
            </a:endParaRP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967723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8692D0-366F-5225-3204-319E55AE74A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HDBSCAN Clustering Algorithm</a:t>
            </a:r>
          </a:p>
        </p:txBody>
      </p:sp>
      <p:pic>
        <p:nvPicPr>
          <p:cNvPr id="4098" name="Picture 2" descr="Comparing Python Clustering Algorithms ...">
            <a:extLst>
              <a:ext uri="{FF2B5EF4-FFF2-40B4-BE49-F238E27FC236}">
                <a16:creationId xmlns:a16="http://schemas.microsoft.com/office/drawing/2014/main" id="{47F0A456-29BE-2C94-7DCB-61D4CBF431D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77316" y="974969"/>
            <a:ext cx="6780700" cy="4905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93024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92D0-366F-5225-3204-319E55AE74AD}"/>
              </a:ext>
            </a:extLst>
          </p:cNvPr>
          <p:cNvSpPr>
            <a:spLocks noGrp="1"/>
          </p:cNvSpPr>
          <p:nvPr>
            <p:ph type="title"/>
          </p:nvPr>
        </p:nvSpPr>
        <p:spPr/>
        <p:txBody>
          <a:bodyPr/>
          <a:lstStyle/>
          <a:p>
            <a:r>
              <a:rPr lang="en-US" dirty="0"/>
              <a:t>HDBSCAN Clustering Algorithm</a:t>
            </a:r>
          </a:p>
        </p:txBody>
      </p:sp>
      <p:sp>
        <p:nvSpPr>
          <p:cNvPr id="4" name="TextBox 3">
            <a:extLst>
              <a:ext uri="{FF2B5EF4-FFF2-40B4-BE49-F238E27FC236}">
                <a16:creationId xmlns:a16="http://schemas.microsoft.com/office/drawing/2014/main" id="{A66F5122-F4C1-2E0F-6108-D5644B8119D2}"/>
              </a:ext>
            </a:extLst>
          </p:cNvPr>
          <p:cNvSpPr txBox="1"/>
          <p:nvPr/>
        </p:nvSpPr>
        <p:spPr>
          <a:xfrm>
            <a:off x="604344" y="1653541"/>
            <a:ext cx="11130455" cy="5447645"/>
          </a:xfrm>
          <a:prstGeom prst="rect">
            <a:avLst/>
          </a:prstGeom>
          <a:noFill/>
        </p:spPr>
        <p:txBody>
          <a:bodyPr wrap="square">
            <a:spAutoFit/>
          </a:bodyPr>
          <a:lstStyle/>
          <a:p>
            <a:r>
              <a:rPr lang="en-US" sz="2800" b="1" dirty="0"/>
              <a:t>Pros:</a:t>
            </a:r>
          </a:p>
          <a:p>
            <a:pPr marL="285750" indent="-285750">
              <a:buFont typeface="Arial" panose="020B0604020202020204" pitchFamily="34" charset="0"/>
              <a:buChar char="•"/>
            </a:pPr>
            <a:r>
              <a:rPr lang="en-US" sz="2800" dirty="0"/>
              <a:t>Automatic Cluster Detection</a:t>
            </a:r>
          </a:p>
          <a:p>
            <a:pPr marL="285750" indent="-285750">
              <a:buFont typeface="Arial" panose="020B0604020202020204" pitchFamily="34" charset="0"/>
              <a:buChar char="•"/>
            </a:pPr>
            <a:r>
              <a:rPr lang="en-US" sz="2800" dirty="0"/>
              <a:t>Handles varying densities</a:t>
            </a:r>
          </a:p>
          <a:p>
            <a:pPr marL="285750" indent="-285750">
              <a:buFont typeface="Arial" panose="020B0604020202020204" pitchFamily="34" charset="0"/>
              <a:buChar char="•"/>
            </a:pPr>
            <a:r>
              <a:rPr lang="en-US" sz="2800" dirty="0"/>
              <a:t>Robust to Noise</a:t>
            </a:r>
          </a:p>
          <a:p>
            <a:pPr marL="285750" indent="-285750">
              <a:buFont typeface="Arial" panose="020B0604020202020204" pitchFamily="34" charset="0"/>
              <a:buChar char="•"/>
            </a:pPr>
            <a:r>
              <a:rPr lang="en-US" sz="2800" dirty="0"/>
              <a:t>Hierarchical Clustering</a:t>
            </a:r>
          </a:p>
          <a:p>
            <a:endParaRPr lang="en-US" sz="2800" dirty="0"/>
          </a:p>
          <a:p>
            <a:r>
              <a:rPr lang="en-US" sz="2800" b="1" dirty="0"/>
              <a:t>Cons:</a:t>
            </a:r>
          </a:p>
          <a:p>
            <a:pPr marL="285750" indent="-285750">
              <a:buFont typeface="Arial" panose="020B0604020202020204" pitchFamily="34" charset="0"/>
              <a:buChar char="•"/>
            </a:pPr>
            <a:r>
              <a:rPr lang="en-US" sz="2800" dirty="0"/>
              <a:t>Computational Complexity</a:t>
            </a:r>
          </a:p>
          <a:p>
            <a:pPr marL="285750" indent="-285750">
              <a:buFont typeface="Arial" panose="020B0604020202020204" pitchFamily="34" charset="0"/>
              <a:buChar char="•"/>
            </a:pPr>
            <a:r>
              <a:rPr lang="en-US" sz="2800" dirty="0"/>
              <a:t>Sensitive to Parameters</a:t>
            </a:r>
          </a:p>
          <a:p>
            <a:pPr marL="285750" indent="-285750">
              <a:buFont typeface="Arial" panose="020B0604020202020204" pitchFamily="34" charset="0"/>
              <a:buChar char="•"/>
            </a:pPr>
            <a:r>
              <a:rPr lang="en-US" sz="2800" dirty="0"/>
              <a:t>Memory Requirements</a:t>
            </a:r>
          </a:p>
          <a:p>
            <a:pPr marL="285750" indent="-285750">
              <a:buFont typeface="Arial" panose="020B0604020202020204" pitchFamily="34" charset="0"/>
              <a:buChar char="•"/>
            </a:pPr>
            <a:r>
              <a:rPr lang="en-US" sz="2800" dirty="0"/>
              <a:t>Scalability</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8147515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92D0-366F-5225-3204-319E55AE74AD}"/>
              </a:ext>
            </a:extLst>
          </p:cNvPr>
          <p:cNvSpPr>
            <a:spLocks noGrp="1"/>
          </p:cNvSpPr>
          <p:nvPr>
            <p:ph type="title"/>
          </p:nvPr>
        </p:nvSpPr>
        <p:spPr/>
        <p:txBody>
          <a:bodyPr/>
          <a:lstStyle/>
          <a:p>
            <a:r>
              <a:rPr lang="en-US" dirty="0"/>
              <a:t>Birch Clustering Algorithm</a:t>
            </a:r>
          </a:p>
        </p:txBody>
      </p:sp>
      <p:sp>
        <p:nvSpPr>
          <p:cNvPr id="5" name="TextBox 4">
            <a:extLst>
              <a:ext uri="{FF2B5EF4-FFF2-40B4-BE49-F238E27FC236}">
                <a16:creationId xmlns:a16="http://schemas.microsoft.com/office/drawing/2014/main" id="{0D58760D-89D5-F12C-7366-E2E1F53D203D}"/>
              </a:ext>
            </a:extLst>
          </p:cNvPr>
          <p:cNvSpPr txBox="1"/>
          <p:nvPr/>
        </p:nvSpPr>
        <p:spPr>
          <a:xfrm>
            <a:off x="580696" y="1747796"/>
            <a:ext cx="10644352" cy="4093428"/>
          </a:xfrm>
          <a:prstGeom prst="rect">
            <a:avLst/>
          </a:prstGeom>
          <a:noFill/>
        </p:spPr>
        <p:txBody>
          <a:bodyPr wrap="square">
            <a:spAutoFit/>
          </a:bodyPr>
          <a:lstStyle/>
          <a:p>
            <a:pPr marL="285750" indent="-285750">
              <a:buFont typeface="Arial" panose="020B0604020202020204" pitchFamily="34" charset="0"/>
              <a:buChar char="•"/>
            </a:pPr>
            <a:r>
              <a:rPr lang="en-US" sz="2000" dirty="0"/>
              <a:t>The </a:t>
            </a:r>
            <a:r>
              <a:rPr lang="en-US" sz="2000" b="1" dirty="0"/>
              <a:t>BIRCH (Balanced Iterative Reducing and Clustering using Hierarchies)</a:t>
            </a:r>
            <a:r>
              <a:rPr lang="en-US" sz="2000" dirty="0"/>
              <a:t> algorithm is a hierarchical clustering method designed for handling large-scale datasets efficiently.</a:t>
            </a:r>
          </a:p>
          <a:p>
            <a:pPr marL="285750" indent="-285750">
              <a:buFont typeface="Arial" panose="020B0604020202020204" pitchFamily="34" charset="0"/>
              <a:buChar char="•"/>
            </a:pPr>
            <a:r>
              <a:rPr lang="en-US" sz="2000" dirty="0"/>
              <a:t>Birch algorithm can cluster large datasets by first generating small and compact summary of the large dataset that retains as much information as possible. This smaller summary is then clustered instead of larger dataset called Clustering feature(CF)</a:t>
            </a:r>
          </a:p>
          <a:p>
            <a:pPr marL="285750" indent="-285750">
              <a:buFont typeface="Arial" panose="020B0604020202020204" pitchFamily="34" charset="0"/>
              <a:buChar char="•"/>
            </a:pPr>
            <a:r>
              <a:rPr lang="en-US" sz="2000" dirty="0"/>
              <a:t>CF entry is defined as an ordered triple(N,LS,SS)</a:t>
            </a:r>
          </a:p>
          <a:p>
            <a:pPr marL="742950" lvl="1" indent="-285750">
              <a:buFont typeface="Arial" panose="020B0604020202020204" pitchFamily="34" charset="0"/>
              <a:buChar char="•"/>
            </a:pPr>
            <a:r>
              <a:rPr lang="en-US" sz="2000" dirty="0"/>
              <a:t>N-No of data points in a cluster</a:t>
            </a:r>
          </a:p>
          <a:p>
            <a:pPr marL="742950" lvl="1" indent="-285750">
              <a:buFont typeface="Arial" panose="020B0604020202020204" pitchFamily="34" charset="0"/>
              <a:buChar char="•"/>
            </a:pPr>
            <a:r>
              <a:rPr lang="en-US" sz="2000" dirty="0"/>
              <a:t>LS-linear sum of data points</a:t>
            </a:r>
          </a:p>
          <a:p>
            <a:pPr marL="742950" lvl="1" indent="-285750">
              <a:buFont typeface="Arial" panose="020B0604020202020204" pitchFamily="34" charset="0"/>
              <a:buChar char="•"/>
            </a:pPr>
            <a:r>
              <a:rPr lang="en-US" sz="2000" dirty="0"/>
              <a:t>SS is the sum squared of data points in the cluster.</a:t>
            </a:r>
          </a:p>
          <a:p>
            <a:r>
              <a:rPr lang="en-US" sz="2000" b="1" dirty="0"/>
              <a:t>Parameters of BIRCH algorithm:</a:t>
            </a:r>
          </a:p>
          <a:p>
            <a:pPr marL="857250" lvl="1" indent="-400050">
              <a:buFont typeface="+mj-lt"/>
              <a:buAutoNum type="romanLcPeriod"/>
            </a:pPr>
            <a:r>
              <a:rPr lang="en-US" sz="2000" dirty="0"/>
              <a:t>Threshold-max. no. of datapoints in a subcluster in the leaf node of CF Tree. </a:t>
            </a:r>
          </a:p>
          <a:p>
            <a:pPr marL="857250" lvl="1" indent="-400050">
              <a:buFont typeface="+mj-lt"/>
              <a:buAutoNum type="romanLcPeriod"/>
            </a:pPr>
            <a:r>
              <a:rPr lang="en-US" sz="2000" dirty="0"/>
              <a:t>Branching </a:t>
            </a:r>
            <a:r>
              <a:rPr lang="en-US" sz="2000" dirty="0" err="1"/>
              <a:t>factor:max</a:t>
            </a:r>
            <a:r>
              <a:rPr lang="en-US" sz="2000" dirty="0"/>
              <a:t>. no of CF sub clusters in each internal node.</a:t>
            </a:r>
          </a:p>
          <a:p>
            <a:pPr marL="857250" lvl="1" indent="-400050">
              <a:buFont typeface="+mj-lt"/>
              <a:buAutoNum type="romanLcPeriod"/>
            </a:pPr>
            <a:r>
              <a:rPr lang="en-US" sz="2000" dirty="0" err="1"/>
              <a:t>N_clusters:The</a:t>
            </a:r>
            <a:r>
              <a:rPr lang="en-US" sz="2000" dirty="0"/>
              <a:t> number of clusters till the final clustering step.</a:t>
            </a:r>
          </a:p>
        </p:txBody>
      </p:sp>
    </p:spTree>
    <p:extLst>
      <p:ext uri="{BB962C8B-B14F-4D97-AF65-F5344CB8AC3E}">
        <p14:creationId xmlns:p14="http://schemas.microsoft.com/office/powerpoint/2010/main" val="39729131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8692D0-366F-5225-3204-319E55AE74A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Birch Clustering Algorithm</a:t>
            </a:r>
          </a:p>
        </p:txBody>
      </p:sp>
      <p:pic>
        <p:nvPicPr>
          <p:cNvPr id="5122" name="Picture 2" descr="BIRCH Clustering Algorithm Example In Python | by Cory Maklin | Towards  Data Science">
            <a:extLst>
              <a:ext uri="{FF2B5EF4-FFF2-40B4-BE49-F238E27FC236}">
                <a16:creationId xmlns:a16="http://schemas.microsoft.com/office/drawing/2014/main" id="{E6AE9ED0-B9F3-338A-3CD6-1827B7E8D98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3004" y="643466"/>
            <a:ext cx="6709324"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0472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92D0-366F-5225-3204-319E55AE74AD}"/>
              </a:ext>
            </a:extLst>
          </p:cNvPr>
          <p:cNvSpPr>
            <a:spLocks noGrp="1"/>
          </p:cNvSpPr>
          <p:nvPr>
            <p:ph type="title"/>
          </p:nvPr>
        </p:nvSpPr>
        <p:spPr/>
        <p:txBody>
          <a:bodyPr/>
          <a:lstStyle/>
          <a:p>
            <a:r>
              <a:rPr lang="en-US" dirty="0"/>
              <a:t>Birch Clustering Algorithm</a:t>
            </a:r>
          </a:p>
        </p:txBody>
      </p:sp>
      <p:sp>
        <p:nvSpPr>
          <p:cNvPr id="5" name="TextBox 4">
            <a:extLst>
              <a:ext uri="{FF2B5EF4-FFF2-40B4-BE49-F238E27FC236}">
                <a16:creationId xmlns:a16="http://schemas.microsoft.com/office/drawing/2014/main" id="{0D58760D-89D5-F12C-7366-E2E1F53D203D}"/>
              </a:ext>
            </a:extLst>
          </p:cNvPr>
          <p:cNvSpPr txBox="1"/>
          <p:nvPr/>
        </p:nvSpPr>
        <p:spPr>
          <a:xfrm>
            <a:off x="580696" y="1747796"/>
            <a:ext cx="10644352" cy="3785652"/>
          </a:xfrm>
          <a:prstGeom prst="rect">
            <a:avLst/>
          </a:prstGeom>
          <a:noFill/>
        </p:spPr>
        <p:txBody>
          <a:bodyPr wrap="square">
            <a:spAutoFit/>
          </a:bodyPr>
          <a:lstStyle/>
          <a:p>
            <a:r>
              <a:rPr lang="en-US" sz="2400" b="1" dirty="0"/>
              <a:t>Pros:</a:t>
            </a:r>
          </a:p>
          <a:p>
            <a:pPr marL="285750" indent="-285750">
              <a:buFont typeface="Arial" panose="020B0604020202020204" pitchFamily="34" charset="0"/>
              <a:buChar char="•"/>
            </a:pPr>
            <a:r>
              <a:rPr lang="en-US" sz="2400" dirty="0"/>
              <a:t>Scalable and memory-efficient hierarchical clustering algorithm</a:t>
            </a:r>
          </a:p>
          <a:p>
            <a:pPr marL="285750" indent="-285750">
              <a:buFont typeface="Arial" panose="020B0604020202020204" pitchFamily="34" charset="0"/>
              <a:buChar char="•"/>
            </a:pPr>
            <a:r>
              <a:rPr lang="en-US" sz="2400" dirty="0"/>
              <a:t>Automatic cluster detection and hierarchical clustering capabilities </a:t>
            </a:r>
          </a:p>
          <a:p>
            <a:pPr marL="285750" indent="-285750">
              <a:buFont typeface="Arial" panose="020B0604020202020204" pitchFamily="34" charset="0"/>
              <a:buChar char="•"/>
            </a:pPr>
            <a:r>
              <a:rPr lang="en-US" sz="2400" dirty="0"/>
              <a:t>Handles Noise and Outliers</a:t>
            </a:r>
          </a:p>
          <a:p>
            <a:pPr marL="285750" indent="-285750">
              <a:buFont typeface="Arial" panose="020B0604020202020204" pitchFamily="34" charset="0"/>
              <a:buChar char="•"/>
            </a:pPr>
            <a:r>
              <a:rPr lang="en-US" sz="2400" dirty="0"/>
              <a:t>Produces High-Quality Clusters</a:t>
            </a:r>
          </a:p>
          <a:p>
            <a:r>
              <a:rPr lang="en-US" sz="2400" b="1" dirty="0"/>
              <a:t>Cons:</a:t>
            </a:r>
          </a:p>
          <a:p>
            <a:pPr marL="285750" indent="-285750">
              <a:buFont typeface="Arial" panose="020B0604020202020204" pitchFamily="34" charset="0"/>
              <a:buChar char="•"/>
            </a:pPr>
            <a:r>
              <a:rPr lang="en-US" sz="2400" dirty="0"/>
              <a:t>BIRCH's performance can degrade with high-dimensional data </a:t>
            </a:r>
          </a:p>
          <a:p>
            <a:pPr marL="285750" indent="-285750">
              <a:buFont typeface="Arial" panose="020B0604020202020204" pitchFamily="34" charset="0"/>
              <a:buChar char="•"/>
            </a:pPr>
            <a:r>
              <a:rPr lang="en-US" sz="2400" b="0" i="0" dirty="0">
                <a:effectLst/>
                <a:latin typeface="-apple-system"/>
              </a:rPr>
              <a:t>It has </a:t>
            </a:r>
            <a:r>
              <a:rPr lang="en-US" sz="2400" b="1" i="0" dirty="0">
                <a:effectLst/>
                <a:latin typeface="-apple-system"/>
              </a:rPr>
              <a:t>three hyper-parameters</a:t>
            </a:r>
            <a:r>
              <a:rPr lang="en-US" sz="2400" b="0" i="0" dirty="0">
                <a:effectLst/>
                <a:latin typeface="-apple-system"/>
              </a:rPr>
              <a:t> (number of clusters, threshold, and branching factor), which makes using this algorithm effectively a bit tricky</a:t>
            </a:r>
          </a:p>
          <a:p>
            <a:pPr marL="285750" indent="-285750">
              <a:buFont typeface="Arial" panose="020B0604020202020204" pitchFamily="34" charset="0"/>
              <a:buChar char="•"/>
            </a:pPr>
            <a:r>
              <a:rPr lang="en-US" sz="2400" dirty="0">
                <a:latin typeface="-apple-system"/>
              </a:rPr>
              <a:t>Implementation and availability</a:t>
            </a:r>
            <a:endParaRPr lang="en-US" sz="2400" dirty="0"/>
          </a:p>
        </p:txBody>
      </p:sp>
    </p:spTree>
    <p:extLst>
      <p:ext uri="{BB962C8B-B14F-4D97-AF65-F5344CB8AC3E}">
        <p14:creationId xmlns:p14="http://schemas.microsoft.com/office/powerpoint/2010/main" val="3157023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8A0F3-30D4-9836-3FE5-F4C1D25B6D2E}"/>
              </a:ext>
            </a:extLst>
          </p:cNvPr>
          <p:cNvSpPr>
            <a:spLocks noGrp="1"/>
          </p:cNvSpPr>
          <p:nvPr>
            <p:ph type="title"/>
          </p:nvPr>
        </p:nvSpPr>
        <p:spPr/>
        <p:txBody>
          <a:bodyPr/>
          <a:lstStyle/>
          <a:p>
            <a:r>
              <a:rPr lang="en-US" dirty="0"/>
              <a:t>Kmeans Clustering</a:t>
            </a:r>
          </a:p>
        </p:txBody>
      </p:sp>
      <p:sp>
        <p:nvSpPr>
          <p:cNvPr id="3" name="Content Placeholder 2">
            <a:extLst>
              <a:ext uri="{FF2B5EF4-FFF2-40B4-BE49-F238E27FC236}">
                <a16:creationId xmlns:a16="http://schemas.microsoft.com/office/drawing/2014/main" id="{4E0D7781-FF60-EA91-7074-D61F4296501B}"/>
              </a:ext>
            </a:extLst>
          </p:cNvPr>
          <p:cNvSpPr>
            <a:spLocks noGrp="1"/>
          </p:cNvSpPr>
          <p:nvPr>
            <p:ph idx="1"/>
          </p:nvPr>
        </p:nvSpPr>
        <p:spPr/>
        <p:txBody>
          <a:bodyPr/>
          <a:lstStyle/>
          <a:p>
            <a:r>
              <a:rPr lang="en-US" dirty="0"/>
              <a:t>K Means is a data clustering approach for unsupervised clu</a:t>
            </a:r>
            <a:r>
              <a:rPr lang="en-US" b="0" i="0" dirty="0">
                <a:solidFill>
                  <a:srgbClr val="383838"/>
                </a:solidFill>
                <a:effectLst/>
                <a:highlight>
                  <a:srgbClr val="FFFFFF"/>
                </a:highlight>
                <a:latin typeface="Inter"/>
              </a:rPr>
              <a:t>stering of data points into distinct groups. </a:t>
            </a:r>
          </a:p>
          <a:p>
            <a:r>
              <a:rPr lang="en-US" b="0" i="0" dirty="0">
                <a:solidFill>
                  <a:srgbClr val="383838"/>
                </a:solidFill>
                <a:effectLst/>
                <a:highlight>
                  <a:srgbClr val="FFFFFF"/>
                </a:highlight>
                <a:latin typeface="Inter"/>
              </a:rPr>
              <a:t>It divides data into a predefined number of clusters</a:t>
            </a:r>
          </a:p>
          <a:p>
            <a:r>
              <a:rPr lang="en-US" b="0" i="0" dirty="0">
                <a:solidFill>
                  <a:srgbClr val="1A1F24"/>
                </a:solidFill>
                <a:effectLst/>
                <a:highlight>
                  <a:srgbClr val="FFFFFF"/>
                </a:highlight>
                <a:latin typeface="-apple-system"/>
              </a:rPr>
              <a:t>The elbow method is a technique that can be used to determine the optimal number of clusters to use in K-Means clustering.</a:t>
            </a:r>
            <a:endParaRPr lang="en-US" dirty="0"/>
          </a:p>
          <a:p>
            <a:r>
              <a:rPr lang="en-US" b="0" i="0" dirty="0">
                <a:solidFill>
                  <a:srgbClr val="383838"/>
                </a:solidFill>
                <a:effectLst/>
                <a:highlight>
                  <a:srgbClr val="FFFFFF"/>
                </a:highlight>
                <a:latin typeface="Inter"/>
              </a:rPr>
              <a:t>K-means partitions a set of objects into K clusters in such a way that the sum of the squared distances between the objects and their assigned cluster mean is minimized.</a:t>
            </a:r>
          </a:p>
          <a:p>
            <a:endParaRPr lang="en-US" dirty="0"/>
          </a:p>
        </p:txBody>
      </p:sp>
    </p:spTree>
    <p:extLst>
      <p:ext uri="{BB962C8B-B14F-4D97-AF65-F5344CB8AC3E}">
        <p14:creationId xmlns:p14="http://schemas.microsoft.com/office/powerpoint/2010/main" val="901157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92D0-366F-5225-3204-319E55AE74AD}"/>
              </a:ext>
            </a:extLst>
          </p:cNvPr>
          <p:cNvSpPr>
            <a:spLocks noGrp="1"/>
          </p:cNvSpPr>
          <p:nvPr>
            <p:ph type="title"/>
          </p:nvPr>
        </p:nvSpPr>
        <p:spPr/>
        <p:txBody>
          <a:bodyPr/>
          <a:lstStyle/>
          <a:p>
            <a:r>
              <a:rPr lang="en-US" dirty="0"/>
              <a:t>OPTICS Clustering Algorithm</a:t>
            </a:r>
          </a:p>
        </p:txBody>
      </p:sp>
      <p:sp>
        <p:nvSpPr>
          <p:cNvPr id="5" name="TextBox 4">
            <a:extLst>
              <a:ext uri="{FF2B5EF4-FFF2-40B4-BE49-F238E27FC236}">
                <a16:creationId xmlns:a16="http://schemas.microsoft.com/office/drawing/2014/main" id="{0D58760D-89D5-F12C-7366-E2E1F53D203D}"/>
              </a:ext>
            </a:extLst>
          </p:cNvPr>
          <p:cNvSpPr txBox="1"/>
          <p:nvPr/>
        </p:nvSpPr>
        <p:spPr>
          <a:xfrm>
            <a:off x="607422" y="1469572"/>
            <a:ext cx="10617625" cy="4154984"/>
          </a:xfrm>
          <a:prstGeom prst="rect">
            <a:avLst/>
          </a:prstGeom>
          <a:noFill/>
        </p:spPr>
        <p:txBody>
          <a:bodyPr wrap="square">
            <a:spAutoFit/>
          </a:bodyPr>
          <a:lstStyle/>
          <a:p>
            <a:pPr algn="l" fontAlgn="base"/>
            <a:r>
              <a:rPr lang="en-US" sz="2400" b="1" dirty="0"/>
              <a:t>OPTICS (Ordering Points To Identify the Clustering Structure)</a:t>
            </a:r>
            <a:r>
              <a:rPr lang="en-US" sz="2400" dirty="0"/>
              <a:t> is another hierarchical clustering algorithm, similar to HDBSCAN, but can extract clusters of various shapes and densities in large high dimensional datasets.</a:t>
            </a:r>
          </a:p>
          <a:p>
            <a:pPr algn="l" fontAlgn="base"/>
            <a:endParaRPr lang="en-US" sz="2400" dirty="0"/>
          </a:p>
          <a:p>
            <a:pPr marL="342900" indent="-342900" algn="l" fontAlgn="base">
              <a:buFont typeface="Arial" panose="020B0604020202020204" pitchFamily="34" charset="0"/>
              <a:buChar char="•"/>
            </a:pPr>
            <a:r>
              <a:rPr lang="en-US" sz="2400" dirty="0"/>
              <a:t>OPTICS extract clustering structure of a dataset by identifying the density- connected points.</a:t>
            </a:r>
          </a:p>
          <a:p>
            <a:pPr marL="342900" indent="-342900" algn="l" fontAlgn="base">
              <a:buFont typeface="Arial" panose="020B0604020202020204" pitchFamily="34" charset="0"/>
              <a:buChar char="•"/>
            </a:pPr>
            <a:r>
              <a:rPr lang="en-US" sz="2400" dirty="0"/>
              <a:t>The algorithm builds a density-based representation of the data by creating an </a:t>
            </a:r>
            <a:r>
              <a:rPr lang="en-US" sz="2400" b="1" dirty="0"/>
              <a:t>ordered list of points called the reachability points</a:t>
            </a:r>
            <a:r>
              <a:rPr lang="en-US" sz="2400" dirty="0"/>
              <a:t>.</a:t>
            </a:r>
          </a:p>
          <a:p>
            <a:pPr marL="342900" indent="-342900" algn="l" fontAlgn="base">
              <a:buFont typeface="Arial" panose="020B0604020202020204" pitchFamily="34" charset="0"/>
              <a:buChar char="•"/>
            </a:pPr>
            <a:r>
              <a:rPr lang="en-US" sz="2400" dirty="0"/>
              <a:t>Each point in the list is associated with a reachability distance which is a measure of how easy it is to reach that point from other points in the dataset.</a:t>
            </a:r>
          </a:p>
          <a:p>
            <a:pPr marL="342900" indent="-342900" algn="l" fontAlgn="base">
              <a:buFont typeface="Arial" panose="020B0604020202020204" pitchFamily="34" charset="0"/>
              <a:buChar char="•"/>
            </a:pPr>
            <a:r>
              <a:rPr lang="en-US" sz="2400" dirty="0"/>
              <a:t>Points with similar reachability distances are likely to be in the same cluster.</a:t>
            </a:r>
          </a:p>
        </p:txBody>
      </p:sp>
    </p:spTree>
    <p:extLst>
      <p:ext uri="{BB962C8B-B14F-4D97-AF65-F5344CB8AC3E}">
        <p14:creationId xmlns:p14="http://schemas.microsoft.com/office/powerpoint/2010/main" val="32171979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6" name="Rectangle 6155">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158" name="Rectangle 6157">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0" name="Rectangle 6159">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2" name="Rectangle 6161">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64" name="Rectangle 6163">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8692D0-366F-5225-3204-319E55AE74AD}"/>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OPTICS Clustering Algorithm</a:t>
            </a:r>
          </a:p>
        </p:txBody>
      </p:sp>
      <p:pic>
        <p:nvPicPr>
          <p:cNvPr id="6146" name="Picture 2" descr="Clustering Using OPTICS. A seemingly parameter-less algorithm | by Colin  Sinclair | Towards Data Science">
            <a:extLst>
              <a:ext uri="{FF2B5EF4-FFF2-40B4-BE49-F238E27FC236}">
                <a16:creationId xmlns:a16="http://schemas.microsoft.com/office/drawing/2014/main" id="{F8F2B02F-809F-9010-FBE3-0A1EC330F8F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9714" y="2055187"/>
            <a:ext cx="5131088" cy="432407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OPTICS Clustering: Navigating Through ...">
            <a:extLst>
              <a:ext uri="{FF2B5EF4-FFF2-40B4-BE49-F238E27FC236}">
                <a16:creationId xmlns:a16="http://schemas.microsoft.com/office/drawing/2014/main" id="{02BFFF6D-67F8-F46E-6C77-F2CF3D551C9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45165" y="2400672"/>
            <a:ext cx="5131087" cy="3632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9542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92D0-366F-5225-3204-319E55AE74AD}"/>
              </a:ext>
            </a:extLst>
          </p:cNvPr>
          <p:cNvSpPr>
            <a:spLocks noGrp="1"/>
          </p:cNvSpPr>
          <p:nvPr>
            <p:ph type="title"/>
          </p:nvPr>
        </p:nvSpPr>
        <p:spPr/>
        <p:txBody>
          <a:bodyPr/>
          <a:lstStyle/>
          <a:p>
            <a:r>
              <a:rPr lang="en-US" dirty="0"/>
              <a:t>OPTICS Clustering Algorithm</a:t>
            </a:r>
          </a:p>
        </p:txBody>
      </p:sp>
      <p:sp>
        <p:nvSpPr>
          <p:cNvPr id="5" name="TextBox 4">
            <a:extLst>
              <a:ext uri="{FF2B5EF4-FFF2-40B4-BE49-F238E27FC236}">
                <a16:creationId xmlns:a16="http://schemas.microsoft.com/office/drawing/2014/main" id="{0D58760D-89D5-F12C-7366-E2E1F53D203D}"/>
              </a:ext>
            </a:extLst>
          </p:cNvPr>
          <p:cNvSpPr txBox="1"/>
          <p:nvPr/>
        </p:nvSpPr>
        <p:spPr>
          <a:xfrm>
            <a:off x="607422" y="1469572"/>
            <a:ext cx="10617625" cy="4154984"/>
          </a:xfrm>
          <a:prstGeom prst="rect">
            <a:avLst/>
          </a:prstGeom>
          <a:noFill/>
        </p:spPr>
        <p:txBody>
          <a:bodyPr wrap="square">
            <a:spAutoFit/>
          </a:bodyPr>
          <a:lstStyle/>
          <a:p>
            <a:pPr algn="l" fontAlgn="base"/>
            <a:r>
              <a:rPr lang="en-US" sz="2400" b="1" dirty="0"/>
              <a:t>Pros:</a:t>
            </a:r>
          </a:p>
          <a:p>
            <a:pPr marL="342900" indent="-342900" algn="l" fontAlgn="base">
              <a:buFont typeface="Arial" panose="020B0604020202020204" pitchFamily="34" charset="0"/>
              <a:buChar char="•"/>
            </a:pPr>
            <a:r>
              <a:rPr lang="en-US" sz="2400" dirty="0"/>
              <a:t>Flexibility in Cluster Shape</a:t>
            </a:r>
          </a:p>
          <a:p>
            <a:pPr marL="342900" indent="-342900" algn="l" fontAlgn="base">
              <a:buFont typeface="Arial" panose="020B0604020202020204" pitchFamily="34" charset="0"/>
              <a:buChar char="•"/>
            </a:pPr>
            <a:r>
              <a:rPr lang="en-US" sz="2400" dirty="0"/>
              <a:t>Hierarchical Clustering Result</a:t>
            </a:r>
          </a:p>
          <a:p>
            <a:pPr marL="342900" indent="-342900" algn="l" fontAlgn="base">
              <a:buFont typeface="Arial" panose="020B0604020202020204" pitchFamily="34" charset="0"/>
              <a:buChar char="•"/>
            </a:pPr>
            <a:r>
              <a:rPr lang="en-US" sz="2400" dirty="0"/>
              <a:t>Interpretable Visualization by reachability plot</a:t>
            </a:r>
          </a:p>
          <a:p>
            <a:pPr marL="342900" indent="-342900" algn="l" fontAlgn="base">
              <a:buFont typeface="Arial" panose="020B0604020202020204" pitchFamily="34" charset="0"/>
              <a:buChar char="•"/>
            </a:pPr>
            <a:r>
              <a:rPr lang="en-US" sz="2400" dirty="0"/>
              <a:t>Robust to Noise and Outliers</a:t>
            </a:r>
          </a:p>
          <a:p>
            <a:pPr algn="l" fontAlgn="base"/>
            <a:endParaRPr lang="en-US" sz="2400" dirty="0"/>
          </a:p>
          <a:p>
            <a:pPr algn="l" fontAlgn="base"/>
            <a:r>
              <a:rPr lang="en-US" sz="2400" b="1" dirty="0"/>
              <a:t>Cons:</a:t>
            </a:r>
          </a:p>
          <a:p>
            <a:pPr marL="342900" indent="-342900" algn="l" fontAlgn="base">
              <a:buFont typeface="Arial" panose="020B0604020202020204" pitchFamily="34" charset="0"/>
              <a:buChar char="•"/>
            </a:pPr>
            <a:r>
              <a:rPr lang="en-US" sz="2400" dirty="0"/>
              <a:t>Computational Complexity for larger datasets</a:t>
            </a:r>
          </a:p>
          <a:p>
            <a:pPr marL="342900" indent="-342900" algn="l" fontAlgn="base">
              <a:buFont typeface="Arial" panose="020B0604020202020204" pitchFamily="34" charset="0"/>
              <a:buChar char="•"/>
            </a:pPr>
            <a:r>
              <a:rPr lang="en-US" sz="2400" dirty="0"/>
              <a:t>Parameter Sensitivity to min-points and distance metric used</a:t>
            </a:r>
          </a:p>
          <a:p>
            <a:pPr marL="342900" indent="-342900" algn="l" fontAlgn="base">
              <a:buFont typeface="Arial" panose="020B0604020202020204" pitchFamily="34" charset="0"/>
              <a:buChar char="•"/>
            </a:pPr>
            <a:r>
              <a:rPr lang="en-US" sz="2400" dirty="0"/>
              <a:t>Interpreting and extracting clusters from hierarchical structures can be challenging</a:t>
            </a:r>
          </a:p>
        </p:txBody>
      </p:sp>
    </p:spTree>
    <p:extLst>
      <p:ext uri="{BB962C8B-B14F-4D97-AF65-F5344CB8AC3E}">
        <p14:creationId xmlns:p14="http://schemas.microsoft.com/office/powerpoint/2010/main" val="109266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08A0F3-30D4-9836-3FE5-F4C1D25B6D2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Kmeans Clustering</a:t>
            </a:r>
          </a:p>
        </p:txBody>
      </p:sp>
      <p:pic>
        <p:nvPicPr>
          <p:cNvPr id="1026" name="Picture 2" descr="K-means Clustering with Python ...">
            <a:extLst>
              <a:ext uri="{FF2B5EF4-FFF2-40B4-BE49-F238E27FC236}">
                <a16:creationId xmlns:a16="http://schemas.microsoft.com/office/drawing/2014/main" id="{7EE6F3D5-7695-AA5B-7714-C9785E796CF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05718" y="3148885"/>
            <a:ext cx="5351172" cy="302594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K-means is an unsupervised clustering ...">
            <a:extLst>
              <a:ext uri="{FF2B5EF4-FFF2-40B4-BE49-F238E27FC236}">
                <a16:creationId xmlns:a16="http://schemas.microsoft.com/office/drawing/2014/main" id="{33D95113-0719-456C-7686-0CC5390686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7690" y="489397"/>
            <a:ext cx="4424161" cy="202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3812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81AAE-79B7-CBD4-5C4B-852159D244F2}"/>
              </a:ext>
            </a:extLst>
          </p:cNvPr>
          <p:cNvSpPr>
            <a:spLocks noGrp="1"/>
          </p:cNvSpPr>
          <p:nvPr>
            <p:ph type="title"/>
          </p:nvPr>
        </p:nvSpPr>
        <p:spPr/>
        <p:txBody>
          <a:bodyPr/>
          <a:lstStyle/>
          <a:p>
            <a:r>
              <a:rPr lang="en-US" dirty="0"/>
              <a:t>Kmeans Algorithm Pros and Cons</a:t>
            </a:r>
          </a:p>
        </p:txBody>
      </p:sp>
      <p:sp>
        <p:nvSpPr>
          <p:cNvPr id="3" name="Content Placeholder 2">
            <a:extLst>
              <a:ext uri="{FF2B5EF4-FFF2-40B4-BE49-F238E27FC236}">
                <a16:creationId xmlns:a16="http://schemas.microsoft.com/office/drawing/2014/main" id="{AD205E46-0196-554D-E27B-9396380B70ED}"/>
              </a:ext>
            </a:extLst>
          </p:cNvPr>
          <p:cNvSpPr>
            <a:spLocks noGrp="1"/>
          </p:cNvSpPr>
          <p:nvPr>
            <p:ph idx="1"/>
          </p:nvPr>
        </p:nvSpPr>
        <p:spPr/>
        <p:txBody>
          <a:bodyPr>
            <a:normAutofit/>
          </a:bodyPr>
          <a:lstStyle/>
          <a:p>
            <a:r>
              <a:rPr lang="en-US" b="1" dirty="0"/>
              <a:t>Pros:</a:t>
            </a:r>
          </a:p>
          <a:p>
            <a:pPr algn="l"/>
            <a:r>
              <a:rPr lang="en-US" i="0" dirty="0">
                <a:solidFill>
                  <a:srgbClr val="202124"/>
                </a:solidFill>
                <a:effectLst/>
                <a:highlight>
                  <a:srgbClr val="FFFFFF"/>
                </a:highlight>
              </a:rPr>
              <a:t>Relatively simple to implement.</a:t>
            </a:r>
          </a:p>
          <a:p>
            <a:pPr algn="l"/>
            <a:r>
              <a:rPr lang="en-US" b="0" i="0" dirty="0">
                <a:solidFill>
                  <a:srgbClr val="1A1F24"/>
                </a:solidFill>
                <a:effectLst/>
                <a:highlight>
                  <a:srgbClr val="FFFFFF"/>
                </a:highlight>
                <a:latin typeface="-apple-system"/>
              </a:rPr>
              <a:t>Less computationally expensive for large datasets</a:t>
            </a:r>
          </a:p>
          <a:p>
            <a:pPr algn="l"/>
            <a:r>
              <a:rPr lang="en-US" b="0" i="0" dirty="0">
                <a:solidFill>
                  <a:srgbClr val="1A1F24"/>
                </a:solidFill>
                <a:effectLst/>
                <a:highlight>
                  <a:srgbClr val="FFFFFF"/>
                </a:highlight>
                <a:latin typeface="-apple-system"/>
              </a:rPr>
              <a:t>Requires prior knowledge of the number of clusters</a:t>
            </a:r>
          </a:p>
          <a:p>
            <a:pPr marL="0" indent="0" algn="l">
              <a:buNone/>
            </a:pPr>
            <a:endParaRPr lang="en-US" i="0" dirty="0">
              <a:solidFill>
                <a:srgbClr val="202124"/>
              </a:solidFill>
              <a:effectLst/>
              <a:highlight>
                <a:srgbClr val="FFFFFF"/>
              </a:highlight>
            </a:endParaRPr>
          </a:p>
          <a:p>
            <a:r>
              <a:rPr lang="en-US" b="1" dirty="0"/>
              <a:t>Cons:</a:t>
            </a:r>
          </a:p>
          <a:p>
            <a:r>
              <a:rPr lang="en-US" b="0" i="0" dirty="0">
                <a:solidFill>
                  <a:srgbClr val="1A1F24"/>
                </a:solidFill>
                <a:effectLst/>
                <a:highlight>
                  <a:srgbClr val="FFFFFF"/>
                </a:highlight>
                <a:latin typeface="-apple-system"/>
              </a:rPr>
              <a:t>Limited to clusters of similar shapes and sizes.</a:t>
            </a:r>
          </a:p>
          <a:p>
            <a:r>
              <a:rPr lang="en-US" b="0" i="0" dirty="0">
                <a:solidFill>
                  <a:srgbClr val="1A1F24"/>
                </a:solidFill>
                <a:effectLst/>
                <a:highlight>
                  <a:srgbClr val="FFFFFF"/>
                </a:highlight>
                <a:latin typeface="-apple-system"/>
              </a:rPr>
              <a:t>Cannot handle noise and outliers well</a:t>
            </a:r>
            <a:endParaRPr lang="en-US" dirty="0"/>
          </a:p>
        </p:txBody>
      </p:sp>
    </p:spTree>
    <p:extLst>
      <p:ext uri="{BB962C8B-B14F-4D97-AF65-F5344CB8AC3E}">
        <p14:creationId xmlns:p14="http://schemas.microsoft.com/office/powerpoint/2010/main" val="2574752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F7872-A860-458A-55A9-6246D2271C0B}"/>
              </a:ext>
            </a:extLst>
          </p:cNvPr>
          <p:cNvSpPr>
            <a:spLocks noGrp="1"/>
          </p:cNvSpPr>
          <p:nvPr>
            <p:ph type="title"/>
          </p:nvPr>
        </p:nvSpPr>
        <p:spPr/>
        <p:txBody>
          <a:bodyPr/>
          <a:lstStyle/>
          <a:p>
            <a:r>
              <a:rPr lang="en-US" dirty="0"/>
              <a:t>Agglomerative Clustering</a:t>
            </a:r>
          </a:p>
        </p:txBody>
      </p:sp>
      <p:sp>
        <p:nvSpPr>
          <p:cNvPr id="3" name="Content Placeholder 2">
            <a:extLst>
              <a:ext uri="{FF2B5EF4-FFF2-40B4-BE49-F238E27FC236}">
                <a16:creationId xmlns:a16="http://schemas.microsoft.com/office/drawing/2014/main" id="{70DE6C59-8F07-3408-3588-00138140FDBB}"/>
              </a:ext>
            </a:extLst>
          </p:cNvPr>
          <p:cNvSpPr>
            <a:spLocks noGrp="1"/>
          </p:cNvSpPr>
          <p:nvPr>
            <p:ph idx="1"/>
          </p:nvPr>
        </p:nvSpPr>
        <p:spPr/>
        <p:txBody>
          <a:bodyPr/>
          <a:lstStyle/>
          <a:p>
            <a:r>
              <a:rPr lang="en-US" i="0" dirty="0">
                <a:effectLst/>
                <a:highlight>
                  <a:srgbClr val="FFFFFF"/>
                </a:highlight>
              </a:rPr>
              <a:t>Agglomerative clustering works in a “bottom-up” manner</a:t>
            </a:r>
          </a:p>
          <a:p>
            <a:r>
              <a:rPr lang="en-US" dirty="0">
                <a:highlight>
                  <a:srgbClr val="FFFFFF"/>
                </a:highlight>
              </a:rPr>
              <a:t>E</a:t>
            </a:r>
            <a:r>
              <a:rPr lang="en-US" i="0" dirty="0">
                <a:effectLst/>
                <a:highlight>
                  <a:srgbClr val="FFFFFF"/>
                </a:highlight>
              </a:rPr>
              <a:t>ach object is initially considered as a single-element cluster (leaf). </a:t>
            </a:r>
          </a:p>
          <a:p>
            <a:r>
              <a:rPr lang="en-US" i="0" dirty="0">
                <a:effectLst/>
                <a:highlight>
                  <a:srgbClr val="FFFFFF"/>
                </a:highlight>
              </a:rPr>
              <a:t>At each step of the algorithm, the two clusters that are the most similar are combined into a new bigger cluster (nodes).</a:t>
            </a:r>
          </a:p>
          <a:p>
            <a:r>
              <a:rPr lang="en-US" i="0" dirty="0">
                <a:effectLst/>
                <a:highlight>
                  <a:srgbClr val="FFFFFF"/>
                </a:highlight>
              </a:rPr>
              <a:t> This procedure is iterated until all points are member of just one single big cluster (root)</a:t>
            </a:r>
          </a:p>
          <a:p>
            <a:r>
              <a:rPr lang="en-US" dirty="0">
                <a:highlight>
                  <a:srgbClr val="FFFFFF"/>
                </a:highlight>
              </a:rPr>
              <a:t>C</a:t>
            </a:r>
            <a:r>
              <a:rPr lang="en-US" b="0" i="0" dirty="0">
                <a:effectLst/>
                <a:highlight>
                  <a:srgbClr val="FFFFFF"/>
                </a:highlight>
              </a:rPr>
              <a:t>alculating dissimilarities between objects</a:t>
            </a:r>
            <a:r>
              <a:rPr lang="en-US" b="0" dirty="0">
                <a:highlight>
                  <a:srgbClr val="FFFFFF"/>
                </a:highlight>
              </a:rPr>
              <a:t> </a:t>
            </a:r>
            <a:r>
              <a:rPr lang="en-US" dirty="0">
                <a:highlight>
                  <a:srgbClr val="FFFFFF"/>
                </a:highlight>
              </a:rPr>
              <a:t>is done by</a:t>
            </a:r>
            <a:r>
              <a:rPr lang="en-US" b="0" dirty="0">
                <a:highlight>
                  <a:srgbClr val="FFFFFF"/>
                </a:highlight>
              </a:rPr>
              <a:t> linkage and ward methods</a:t>
            </a:r>
            <a:r>
              <a:rPr lang="en-US" i="0" dirty="0">
                <a:effectLst/>
                <a:highlight>
                  <a:srgbClr val="FFFFFF"/>
                </a:highlight>
              </a:rPr>
              <a:t> </a:t>
            </a:r>
            <a:endParaRPr lang="en-US" dirty="0"/>
          </a:p>
        </p:txBody>
      </p:sp>
    </p:spTree>
    <p:extLst>
      <p:ext uri="{BB962C8B-B14F-4D97-AF65-F5344CB8AC3E}">
        <p14:creationId xmlns:p14="http://schemas.microsoft.com/office/powerpoint/2010/main" val="4239002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9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7F7872-A860-458A-55A9-6246D2271C0B}"/>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a:solidFill>
                  <a:srgbClr val="FFFFFF"/>
                </a:solidFill>
                <a:latin typeface="+mj-lt"/>
                <a:ea typeface="+mj-ea"/>
                <a:cs typeface="+mj-cs"/>
              </a:rPr>
              <a:t>Agglomerative Clustering</a:t>
            </a:r>
          </a:p>
        </p:txBody>
      </p:sp>
      <p:pic>
        <p:nvPicPr>
          <p:cNvPr id="3076" name="Picture 4" descr="What is hierarchical clustering? - mTab">
            <a:extLst>
              <a:ext uri="{FF2B5EF4-FFF2-40B4-BE49-F238E27FC236}">
                <a16:creationId xmlns:a16="http://schemas.microsoft.com/office/drawing/2014/main" id="{22BCA3FD-96B8-5867-B5C9-F4D63661CDC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83296" y="643466"/>
            <a:ext cx="5568739"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236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F7872-A860-458A-55A9-6246D2271C0B}"/>
              </a:ext>
            </a:extLst>
          </p:cNvPr>
          <p:cNvSpPr>
            <a:spLocks noGrp="1"/>
          </p:cNvSpPr>
          <p:nvPr>
            <p:ph type="title"/>
          </p:nvPr>
        </p:nvSpPr>
        <p:spPr/>
        <p:txBody>
          <a:bodyPr/>
          <a:lstStyle/>
          <a:p>
            <a:r>
              <a:rPr lang="en-US" dirty="0"/>
              <a:t>Agglomerative Clustering</a:t>
            </a:r>
          </a:p>
        </p:txBody>
      </p:sp>
      <p:sp>
        <p:nvSpPr>
          <p:cNvPr id="3" name="Content Placeholder 2">
            <a:extLst>
              <a:ext uri="{FF2B5EF4-FFF2-40B4-BE49-F238E27FC236}">
                <a16:creationId xmlns:a16="http://schemas.microsoft.com/office/drawing/2014/main" id="{70DE6C59-8F07-3408-3588-00138140FDBB}"/>
              </a:ext>
            </a:extLst>
          </p:cNvPr>
          <p:cNvSpPr>
            <a:spLocks noGrp="1"/>
          </p:cNvSpPr>
          <p:nvPr>
            <p:ph idx="1"/>
          </p:nvPr>
        </p:nvSpPr>
        <p:spPr/>
        <p:txBody>
          <a:bodyPr/>
          <a:lstStyle/>
          <a:p>
            <a:pPr marL="0" indent="0">
              <a:buNone/>
            </a:pPr>
            <a:r>
              <a:rPr lang="en-US" b="1" dirty="0"/>
              <a:t>Pros</a:t>
            </a:r>
            <a:r>
              <a:rPr lang="en-US" dirty="0"/>
              <a:t>:</a:t>
            </a:r>
          </a:p>
          <a:p>
            <a:pPr algn="l"/>
            <a:r>
              <a:rPr lang="en-US" i="0" dirty="0">
                <a:effectLst/>
                <a:highlight>
                  <a:srgbClr val="FFFFFF"/>
                </a:highlight>
              </a:rPr>
              <a:t>No need for information about how many numbers of clusters are required.</a:t>
            </a:r>
          </a:p>
          <a:p>
            <a:pPr algn="l"/>
            <a:r>
              <a:rPr lang="en-US" i="0" dirty="0">
                <a:effectLst/>
                <a:highlight>
                  <a:srgbClr val="FFFFFF"/>
                </a:highlight>
              </a:rPr>
              <a:t>Easy to use and implement</a:t>
            </a:r>
          </a:p>
          <a:p>
            <a:pPr marL="0" indent="0" algn="l">
              <a:buNone/>
            </a:pPr>
            <a:r>
              <a:rPr lang="en-US" b="1" dirty="0">
                <a:highlight>
                  <a:srgbClr val="FFFFFF"/>
                </a:highlight>
              </a:rPr>
              <a:t>Cons:</a:t>
            </a:r>
          </a:p>
          <a:p>
            <a:pPr algn="l"/>
            <a:r>
              <a:rPr lang="en-US" dirty="0">
                <a:highlight>
                  <a:srgbClr val="FFFFFF"/>
                </a:highlight>
              </a:rPr>
              <a:t>L</a:t>
            </a:r>
            <a:r>
              <a:rPr lang="en-US" i="0" dirty="0">
                <a:effectLst/>
                <a:highlight>
                  <a:srgbClr val="FFFFFF"/>
                </a:highlight>
              </a:rPr>
              <a:t>arge storage requirements</a:t>
            </a:r>
          </a:p>
          <a:p>
            <a:pPr algn="l"/>
            <a:r>
              <a:rPr lang="en-US" dirty="0">
                <a:highlight>
                  <a:srgbClr val="FFFFFF"/>
                </a:highlight>
              </a:rPr>
              <a:t>C</a:t>
            </a:r>
            <a:r>
              <a:rPr lang="en-US" i="0" dirty="0">
                <a:effectLst/>
                <a:highlight>
                  <a:srgbClr val="FFFFFF"/>
                </a:highlight>
              </a:rPr>
              <a:t>omputationally intensive</a:t>
            </a:r>
          </a:p>
          <a:p>
            <a:pPr algn="l"/>
            <a:r>
              <a:rPr lang="en-US" dirty="0">
                <a:highlight>
                  <a:srgbClr val="FFFFFF"/>
                </a:highlight>
              </a:rPr>
              <a:t>M</a:t>
            </a:r>
            <a:r>
              <a:rPr lang="en-US" b="0" i="0" dirty="0">
                <a:effectLst/>
                <a:highlight>
                  <a:srgbClr val="FFFFFF"/>
                </a:highlight>
              </a:rPr>
              <a:t>erging can’t be reversed</a:t>
            </a:r>
            <a:endParaRPr lang="en-US" dirty="0">
              <a:highlight>
                <a:srgbClr val="FFFFFF"/>
              </a:highlight>
            </a:endParaRPr>
          </a:p>
          <a:p>
            <a:pPr algn="l"/>
            <a:endParaRPr lang="en-US" b="0" i="0" dirty="0">
              <a:effectLst/>
              <a:highlight>
                <a:srgbClr val="FFFFFF"/>
              </a:highlight>
            </a:endParaRPr>
          </a:p>
          <a:p>
            <a:endParaRPr lang="en-US" dirty="0"/>
          </a:p>
          <a:p>
            <a:endParaRPr lang="en-US" dirty="0"/>
          </a:p>
        </p:txBody>
      </p:sp>
    </p:spTree>
    <p:extLst>
      <p:ext uri="{BB962C8B-B14F-4D97-AF65-F5344CB8AC3E}">
        <p14:creationId xmlns:p14="http://schemas.microsoft.com/office/powerpoint/2010/main" val="1870927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59B0A-A5C9-CF2E-958A-9D26E201EFFA}"/>
              </a:ext>
            </a:extLst>
          </p:cNvPr>
          <p:cNvSpPr>
            <a:spLocks noGrp="1"/>
          </p:cNvSpPr>
          <p:nvPr>
            <p:ph type="title"/>
          </p:nvPr>
        </p:nvSpPr>
        <p:spPr/>
        <p:txBody>
          <a:bodyPr/>
          <a:lstStyle/>
          <a:p>
            <a:r>
              <a:rPr lang="en-US" dirty="0"/>
              <a:t>Bisecting Kmeans Algorithm</a:t>
            </a:r>
            <a:br>
              <a:rPr lang="en-US" dirty="0"/>
            </a:br>
            <a:endParaRPr lang="en-US" dirty="0"/>
          </a:p>
        </p:txBody>
      </p:sp>
      <p:sp>
        <p:nvSpPr>
          <p:cNvPr id="3" name="Content Placeholder 2">
            <a:extLst>
              <a:ext uri="{FF2B5EF4-FFF2-40B4-BE49-F238E27FC236}">
                <a16:creationId xmlns:a16="http://schemas.microsoft.com/office/drawing/2014/main" id="{FB3F3879-9740-B126-2AC3-10F4715D3A69}"/>
              </a:ext>
            </a:extLst>
          </p:cNvPr>
          <p:cNvSpPr>
            <a:spLocks noGrp="1"/>
          </p:cNvSpPr>
          <p:nvPr>
            <p:ph idx="1"/>
          </p:nvPr>
        </p:nvSpPr>
        <p:spPr>
          <a:xfrm>
            <a:off x="927538" y="5609349"/>
            <a:ext cx="8368862" cy="4351338"/>
          </a:xfrm>
        </p:spPr>
        <p:txBody>
          <a:bodyPr/>
          <a:lstStyle/>
          <a:p>
            <a:endParaRPr lang="en-US" dirty="0">
              <a:solidFill>
                <a:srgbClr val="FFFFFF"/>
              </a:solidFill>
              <a:highlight>
                <a:srgbClr val="131417"/>
              </a:highlight>
              <a:latin typeface="Nunito" pitchFamily="2" charset="0"/>
            </a:endParaRPr>
          </a:p>
          <a:p>
            <a:pPr marL="0" indent="0">
              <a:buNone/>
            </a:pPr>
            <a:endParaRPr lang="en-US" b="0" i="0" dirty="0">
              <a:solidFill>
                <a:srgbClr val="FFFFFF"/>
              </a:solidFill>
              <a:effectLst/>
              <a:highlight>
                <a:srgbClr val="131417"/>
              </a:highlight>
              <a:latin typeface="Nunito" pitchFamily="2" charset="0"/>
            </a:endParaRPr>
          </a:p>
          <a:p>
            <a:endParaRPr lang="en-US" b="0" i="0" dirty="0">
              <a:solidFill>
                <a:srgbClr val="FFFFFF"/>
              </a:solidFill>
              <a:effectLst/>
              <a:highlight>
                <a:srgbClr val="131417"/>
              </a:highlight>
              <a:latin typeface="Nunito" pitchFamily="2" charset="0"/>
            </a:endParaRPr>
          </a:p>
        </p:txBody>
      </p:sp>
      <p:sp>
        <p:nvSpPr>
          <p:cNvPr id="4" name="TextBox 3">
            <a:extLst>
              <a:ext uri="{FF2B5EF4-FFF2-40B4-BE49-F238E27FC236}">
                <a16:creationId xmlns:a16="http://schemas.microsoft.com/office/drawing/2014/main" id="{B5FCB3CC-0369-78CB-7D76-B45E60DAFE96}"/>
              </a:ext>
            </a:extLst>
          </p:cNvPr>
          <p:cNvSpPr txBox="1"/>
          <p:nvPr/>
        </p:nvSpPr>
        <p:spPr>
          <a:xfrm>
            <a:off x="459828" y="1156574"/>
            <a:ext cx="10893972" cy="2215991"/>
          </a:xfrm>
          <a:prstGeom prst="rect">
            <a:avLst/>
          </a:prstGeom>
          <a:noFill/>
        </p:spPr>
        <p:txBody>
          <a:bodyPr wrap="square" rtlCol="0">
            <a:spAutoFit/>
          </a:bodyPr>
          <a:lstStyle/>
          <a:p>
            <a:pPr marL="342900" indent="-342900">
              <a:buFont typeface="Arial" panose="020B0604020202020204" pitchFamily="34" charset="0"/>
              <a:buChar char="•"/>
            </a:pPr>
            <a:r>
              <a:rPr lang="en-US" sz="2400" dirty="0"/>
              <a:t>Bisecting K-Means Algorithm is a modification of K-Means Algorithm</a:t>
            </a:r>
          </a:p>
          <a:p>
            <a:pPr marL="342900" indent="-342900">
              <a:buFont typeface="Arial" panose="020B0604020202020204" pitchFamily="34" charset="0"/>
              <a:buChar char="•"/>
            </a:pPr>
            <a:r>
              <a:rPr lang="en-US" sz="2400" dirty="0"/>
              <a:t>It is a hybrid approach between a partitional and  hierarchical clustering</a:t>
            </a:r>
          </a:p>
          <a:p>
            <a:pPr marL="342900" indent="-342900">
              <a:buFont typeface="Arial" panose="020B0604020202020204" pitchFamily="34" charset="0"/>
              <a:buChar char="•"/>
            </a:pPr>
            <a:r>
              <a:rPr lang="en-US" sz="2400" dirty="0">
                <a:solidFill>
                  <a:srgbClr val="242424"/>
                </a:solidFill>
                <a:highlight>
                  <a:srgbClr val="FFFFFF"/>
                </a:highlight>
              </a:rPr>
              <a:t>B</a:t>
            </a:r>
            <a:r>
              <a:rPr lang="en-US" sz="2400" b="0" i="0" dirty="0">
                <a:solidFill>
                  <a:srgbClr val="242424"/>
                </a:solidFill>
                <a:effectLst/>
                <a:highlight>
                  <a:srgbClr val="FFFFFF"/>
                </a:highlight>
              </a:rPr>
              <a:t>isecting k-means algorithm splits one cluster into two sub clusters at each bisecting step (by using k-means) , further bisects the cluster that has high SSE until k clusters are obtained.</a:t>
            </a:r>
            <a:r>
              <a:rPr lang="en-US" sz="2400" dirty="0"/>
              <a:t> </a:t>
            </a:r>
          </a:p>
          <a:p>
            <a:r>
              <a:rPr lang="en-US" dirty="0"/>
              <a:t> </a:t>
            </a:r>
          </a:p>
        </p:txBody>
      </p:sp>
      <p:pic>
        <p:nvPicPr>
          <p:cNvPr id="5122" name="Picture 2">
            <a:extLst>
              <a:ext uri="{FF2B5EF4-FFF2-40B4-BE49-F238E27FC236}">
                <a16:creationId xmlns:a16="http://schemas.microsoft.com/office/drawing/2014/main" id="{14E7FD3D-8657-64A7-B790-7C65A860CA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7872" y="3372565"/>
            <a:ext cx="5972175"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25576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1794</TotalTime>
  <Words>1507</Words>
  <Application>Microsoft Office PowerPoint</Application>
  <PresentationFormat>Widescreen</PresentationFormat>
  <Paragraphs>204</Paragraphs>
  <Slides>32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-apple-system</vt:lpstr>
      <vt:lpstr>Aptos</vt:lpstr>
      <vt:lpstr>Aptos Display</vt:lpstr>
      <vt:lpstr>Arial</vt:lpstr>
      <vt:lpstr>Inter</vt:lpstr>
      <vt:lpstr>Nunito</vt:lpstr>
      <vt:lpstr>Office Theme</vt:lpstr>
      <vt:lpstr>Machine Learning Clustering Algorithms</vt:lpstr>
      <vt:lpstr>Clustering Algorithm types</vt:lpstr>
      <vt:lpstr>Kmeans Clustering</vt:lpstr>
      <vt:lpstr>Kmeans Clustering</vt:lpstr>
      <vt:lpstr>Kmeans Algorithm Pros and Cons</vt:lpstr>
      <vt:lpstr>Agglomerative Clustering</vt:lpstr>
      <vt:lpstr>Agglomerative Clustering</vt:lpstr>
      <vt:lpstr>Agglomerative Clustering</vt:lpstr>
      <vt:lpstr>Bisecting Kmeans Algorithm </vt:lpstr>
      <vt:lpstr>Bisecting Kmeans Algorithm </vt:lpstr>
      <vt:lpstr>Bisecting Kmeans Algorithm</vt:lpstr>
      <vt:lpstr>Affinity Propagation Algorithm</vt:lpstr>
      <vt:lpstr>Affinity Propagation Algorithm</vt:lpstr>
      <vt:lpstr>Affinity Propagation Algorithm</vt:lpstr>
      <vt:lpstr>Mean Shift Clustering Algorithm</vt:lpstr>
      <vt:lpstr>Mean Shift Clustering Algorithm</vt:lpstr>
      <vt:lpstr>Mean Shift Clustering Algorithm</vt:lpstr>
      <vt:lpstr>Spectral Clustering Algorithm</vt:lpstr>
      <vt:lpstr>Spectral Clustering Algorithm</vt:lpstr>
      <vt:lpstr>Spectral Clustering Algorithm</vt:lpstr>
      <vt:lpstr>DBSCAN Clustering Algorithm</vt:lpstr>
      <vt:lpstr>DBSCAN Clustering Algorithm</vt:lpstr>
      <vt:lpstr>DBSCAN Clustering Algorithm</vt:lpstr>
      <vt:lpstr>HDBSCAN Clustering Algorithm</vt:lpstr>
      <vt:lpstr>HDBSCAN Clustering Algorithm</vt:lpstr>
      <vt:lpstr>HDBSCAN Clustering Algorithm</vt:lpstr>
      <vt:lpstr>Birch Clustering Algorithm</vt:lpstr>
      <vt:lpstr>Birch Clustering Algorithm</vt:lpstr>
      <vt:lpstr>Birch Clustering Algorithm</vt:lpstr>
      <vt:lpstr>OPTICS Clustering Algorithm</vt:lpstr>
      <vt:lpstr>OPTICS Clustering Algorithm</vt:lpstr>
      <vt:lpstr>OPTICS Clustering Algorithm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Office</dc:creator>
  <cp:lastModifiedBy>Office</cp:lastModifiedBy>
  <cp:revision>9</cp:revision>
  <dcterms:created xsi:type="dcterms:W3CDTF">2024-06-21T19:21:23Z</dcterms:created>
  <dcterms:modified xsi:type="dcterms:W3CDTF">2024-06-24T03:12:29Z</dcterms:modified>
</cp:coreProperties>
</file>