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2FDDA-080E-437F-ABA9-6FD8D2414D59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D4DA1-1235-41AC-803C-0ADD23080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D4DA1-1235-41AC-803C-0ADD23080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D4DA1-1235-41AC-803C-0ADD23080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9442-752F-415A-B10B-5AA0BB313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9C5A7-6307-73FE-35FF-09C244D19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3C2C-4C3B-96DF-106E-F70C376F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8DE1-8133-E3A4-99C3-BA60D809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D842-F939-E508-1209-A938E01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7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10CA-25F3-0A3A-991A-5A6578D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A125-0A46-1900-E7FE-37B42BCE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4FE1-CEE7-3741-80B9-60F4D914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08CE-8ABD-C16C-5964-085D2D45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BBD4-AA6D-C86F-9948-C29AF5B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722BE-B581-1054-BDDB-D2A6329B6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D89F-2268-D059-52E8-7FA5F466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CF29-2B29-B5A2-3067-45A29A53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4C40-B045-4ED4-95CF-28FEBEA0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0412-9972-3387-8A90-CC5CAED8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D50E-FAEB-36DB-C2C9-76D5F9B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B053-B9BC-554A-EE2D-FE5046FC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AD5A-2A1D-7E05-0E5C-362F8CAB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7C9D-1A94-599A-47D1-1B6084C3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8A70-292C-6628-0944-E4BD017A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B619-2EC9-A064-769E-FB36334A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C7D02-35E9-D9C7-C45B-C461BAF4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55D4-C8C7-BB85-951A-BC164B54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3521-6532-9708-5503-6D281802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2AC8-EF3B-F2FF-14AD-DCA71D1B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5830-312C-5182-4DBF-76AE644F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69C3-B8A1-3C2F-538A-96B9AF54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D8B83-8670-DD82-AE0B-B8EF67EE0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19C41-6878-6AC2-09A3-DB5863DD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F3AB-5D09-C89C-3FAF-51B0DA68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CF53-9605-030D-53CE-EFC175E9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1BB6-9338-500B-916E-719DA2AD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3341-7204-2814-2889-AE83D284F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E4F0-BA46-C049-E027-4B6B2A3A2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31709-0342-C094-1A15-13F7D3034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74B1F-DFD2-1EDE-C85D-6D8C3AA43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CC17A-9BDE-7B1D-C49E-6F0B9286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0A1FC-20F6-36D4-C30A-F0CAE028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44063-3398-4682-582D-43BC6F75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9B39-7FBB-A67B-D6C8-C9F3D682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FFB2E-B1A0-55D1-836E-2B8350B0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0B1ED-7D49-8654-C9FF-A8532A47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0EEFB-BFED-3935-06E2-A762491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1F5BA-558D-1665-8056-7CC0F709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42471-E08B-F6BF-CAEB-2B61425A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17B1-C0D6-B3AB-D9B0-DAE313A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9859-F828-7FA9-AED9-ADE327FF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E538-8D69-DDD4-6595-2FDB625B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74DB-613A-02C7-13BD-9C06D4F6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7361B-231D-871C-A9C8-5F1B7C79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804A-B03C-C4E9-E5CD-3B6F126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87AD-5DFE-77A6-6634-D7527E61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1EA9-3152-3CF7-2C51-B5E12B78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7734-90DE-EBD1-347A-CA67AA020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68B06-8FDB-4AB7-E521-4D051AD3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01355-5394-A515-F837-2B74880D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460D-C8D9-C5FF-D231-512254C1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11177-E59E-AAE3-1383-B81B8222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0E43D-E230-2050-26AF-C87ABBEB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5439-DA60-D652-46E6-F71BDD7B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5948-3786-EC3B-733F-6BC0576F8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A40D8-BE83-4851-8AAA-59CD1341FC4D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D9D5-C244-0340-79C6-3E3FA21AB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007E-E24A-D253-0FD7-4BDE3BE66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51E54-6A68-4E29-9CBF-8E2E831C7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8E1A-380D-0EC0-4AA4-32C09DE8E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Boosting Algorithms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AdaBoost</a:t>
            </a:r>
            <a:br>
              <a:rPr lang="en-US" sz="2700" dirty="0">
                <a:latin typeface="Abadi" panose="020B0604020104020204" pitchFamily="34" charset="0"/>
              </a:rPr>
            </a:br>
            <a:r>
              <a:rPr lang="en-US" sz="2700" dirty="0" err="1">
                <a:latin typeface="Abadi" panose="020B0604020104020204" pitchFamily="34" charset="0"/>
              </a:rPr>
              <a:t>XgBoost</a:t>
            </a:r>
            <a:br>
              <a:rPr lang="en-US" sz="2700" dirty="0">
                <a:latin typeface="Abadi" panose="020B0604020104020204" pitchFamily="34" charset="0"/>
              </a:rPr>
            </a:br>
            <a:r>
              <a:rPr lang="en-US" sz="2700" dirty="0" err="1">
                <a:latin typeface="Abadi" panose="020B0604020104020204" pitchFamily="34" charset="0"/>
              </a:rPr>
              <a:t>LightGradientBoost</a:t>
            </a:r>
            <a:endParaRPr lang="en-US" sz="2700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D1359-24AD-4A43-4EE0-8A1985D60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6730" y="4535214"/>
            <a:ext cx="3321269" cy="722586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Deepa D </a:t>
            </a:r>
          </a:p>
        </p:txBody>
      </p:sp>
    </p:spTree>
    <p:extLst>
      <p:ext uri="{BB962C8B-B14F-4D97-AF65-F5344CB8AC3E}">
        <p14:creationId xmlns:p14="http://schemas.microsoft.com/office/powerpoint/2010/main" val="41549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5F6-4E90-AB89-4472-2FF8F15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77" y="1421193"/>
            <a:ext cx="3031901" cy="1882238"/>
          </a:xfrm>
        </p:spPr>
        <p:txBody>
          <a:bodyPr>
            <a:normAutofit fontScale="90000"/>
          </a:bodyPr>
          <a:lstStyle/>
          <a:p>
            <a:r>
              <a:rPr lang="en-US" dirty="0"/>
              <a:t>XG(Extreme Gradient)</a:t>
            </a:r>
            <a:br>
              <a:rPr lang="en-US" dirty="0"/>
            </a:br>
            <a:r>
              <a:rPr lang="en-US" dirty="0"/>
              <a:t>Boost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9D73D-896C-2210-C8DB-F5079408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788" y="0"/>
            <a:ext cx="862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4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5F6-4E90-AB89-4472-2FF8F15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Advantages: XG(Extreme Gradient)Boost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063B-7467-F434-11C5-BE4E3BFA0AA8}"/>
              </a:ext>
            </a:extLst>
          </p:cNvPr>
          <p:cNvSpPr txBox="1"/>
          <p:nvPr/>
        </p:nvSpPr>
        <p:spPr>
          <a:xfrm>
            <a:off x="714704" y="1835608"/>
            <a:ext cx="9753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High Performance</a:t>
            </a:r>
            <a:endParaRPr lang="en-US" sz="3200" kern="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Scalability</a:t>
            </a:r>
            <a:endParaRPr lang="en-US" sz="3200" kern="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Ensemble Learning</a:t>
            </a:r>
            <a:endParaRPr lang="en-US" sz="3200" kern="0" dirty="0"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Cross-Validation. </a:t>
            </a:r>
            <a:endParaRPr lang="en-US" sz="3200" kern="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 Adoption and Support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18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5F6-4E90-AB89-4472-2FF8F15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Disadvantages: XG(Extreme Gradient)Boost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063B-7467-F434-11C5-BE4E3BFA0AA8}"/>
              </a:ext>
            </a:extLst>
          </p:cNvPr>
          <p:cNvSpPr txBox="1"/>
          <p:nvPr/>
        </p:nvSpPr>
        <p:spPr>
          <a:xfrm>
            <a:off x="714704" y="1835608"/>
            <a:ext cx="9753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badi" panose="020B0604020104020204" pitchFamily="34" charset="0"/>
                <a:cs typeface="Times New Roman" panose="02020603050405020304" pitchFamily="18" charset="0"/>
              </a:rPr>
              <a:t>Overfitting on smaller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 err="1">
                <a:latin typeface="Abadi" panose="020B0604020104020204" pitchFamily="34" charset="0"/>
                <a:cs typeface="Times New Roman" panose="02020603050405020304" pitchFamily="18" charset="0"/>
              </a:rPr>
              <a:t>Hypertuning</a:t>
            </a:r>
            <a:r>
              <a:rPr lang="en-US" sz="2800" kern="0" dirty="0">
                <a:latin typeface="Abadi" panose="020B0604020104020204" pitchFamily="34" charset="0"/>
                <a:cs typeface="Times New Roman" panose="02020603050405020304" pitchFamily="18" charset="0"/>
              </a:rPr>
              <a:t> parameter adjustment is difficult to optimize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badi" panose="020B0604020104020204" pitchFamily="34" charset="0"/>
                <a:cs typeface="Times New Roman" panose="02020603050405020304" pitchFamily="18" charset="0"/>
              </a:rPr>
              <a:t>Memory requirements are high when working with larger datasets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422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5F6-4E90-AB89-4472-2FF8F15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Applications: XG(Extreme Gradient)Boost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063B-7467-F434-11C5-BE4E3BFA0AA8}"/>
              </a:ext>
            </a:extLst>
          </p:cNvPr>
          <p:cNvSpPr txBox="1"/>
          <p:nvPr/>
        </p:nvSpPr>
        <p:spPr>
          <a:xfrm>
            <a:off x="714704" y="1835608"/>
            <a:ext cx="9753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badi" panose="020B0604020104020204" pitchFamily="34" charset="0"/>
              </a:rPr>
              <a:t>Regression</a:t>
            </a:r>
            <a:endParaRPr lang="en-US" sz="2800" kern="0" dirty="0">
              <a:effectLst/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badi" panose="020B0604020104020204" pitchFamily="34" charset="0"/>
              </a:rPr>
              <a:t>Ranking</a:t>
            </a:r>
            <a:endParaRPr lang="en-US" sz="2800" kern="0" dirty="0">
              <a:effectLst/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Time Series Forecasting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Customer Segmentation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Image Analysis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8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C6F-C34B-3C50-4A85-4128A502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Light 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49D5-E7D6-9150-452B-B56FE82F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LightBGM</a:t>
            </a:r>
            <a:r>
              <a:rPr lang="en-US" dirty="0">
                <a:latin typeface="Abadi" panose="020B0604020104020204" pitchFamily="34" charset="0"/>
              </a:rPr>
              <a:t> is a decision tree structure representing leaf node splits containing predictions.</a:t>
            </a:r>
          </a:p>
          <a:p>
            <a:r>
              <a:rPr lang="en-US" dirty="0">
                <a:latin typeface="Abadi" panose="020B0604020104020204" pitchFamily="34" charset="0"/>
              </a:rPr>
              <a:t>Light BGM trees are constructed recursively in a leaf-wise manner, focusing on maximizing the reduction in loss at each step during training.</a:t>
            </a:r>
          </a:p>
          <a:p>
            <a:r>
              <a:rPr lang="en-US" dirty="0">
                <a:latin typeface="Abadi" panose="020B0604020104020204" pitchFamily="34" charset="0"/>
              </a:rPr>
              <a:t>In each split it tries to optimize a specific objective function</a:t>
            </a:r>
          </a:p>
          <a:p>
            <a:r>
              <a:rPr lang="en-US" dirty="0">
                <a:latin typeface="Abadi" panose="020B0604020104020204" pitchFamily="34" charset="0"/>
              </a:rPr>
              <a:t>Predictions are made by aggregating the outputs of individual trees, resulting in accurate and efficient machine learning models.</a:t>
            </a:r>
          </a:p>
          <a:p>
            <a:r>
              <a:rPr lang="en-US" dirty="0">
                <a:latin typeface="Abadi" panose="020B0604020104020204" pitchFamily="34" charset="0"/>
              </a:rPr>
              <a:t>It tends to perform well in large scale data sets.</a:t>
            </a:r>
          </a:p>
        </p:txBody>
      </p:sp>
    </p:spTree>
    <p:extLst>
      <p:ext uri="{BB962C8B-B14F-4D97-AF65-F5344CB8AC3E}">
        <p14:creationId xmlns:p14="http://schemas.microsoft.com/office/powerpoint/2010/main" val="261156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C6F-C34B-3C50-4A85-4128A502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Light GBM</a:t>
            </a:r>
          </a:p>
        </p:txBody>
      </p:sp>
      <p:pic>
        <p:nvPicPr>
          <p:cNvPr id="2050" name="Picture 2" descr="Light GBM vs XGBOOST: Which algorithm takes the crown">
            <a:extLst>
              <a:ext uri="{FF2B5EF4-FFF2-40B4-BE49-F238E27FC236}">
                <a16:creationId xmlns:a16="http://schemas.microsoft.com/office/drawing/2014/main" id="{5F82A926-D8DC-857A-CABD-7EA6F0CC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8" y="1690689"/>
            <a:ext cx="8718331" cy="40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1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C6F-C34B-3C50-4A85-4128A502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Advantages of Light GBM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A265A-1366-7BB1-07E3-FD587ABF63FE}"/>
              </a:ext>
            </a:extLst>
          </p:cNvPr>
          <p:cNvSpPr txBox="1"/>
          <p:nvPr/>
        </p:nvSpPr>
        <p:spPr>
          <a:xfrm>
            <a:off x="583325" y="1807808"/>
            <a:ext cx="104262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High Performance</a:t>
            </a:r>
            <a:endParaRPr lang="en-US" sz="2800" kern="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Lightweight and Memory Efficient</a:t>
            </a:r>
            <a:endParaRPr lang="en-US" sz="2800" kern="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Handling Categorical Variables</a:t>
            </a:r>
            <a:endParaRPr lang="en-US" sz="2800" kern="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Parallel and GPU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Regularization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Handling Missing Values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26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C6F-C34B-3C50-4A85-4128A502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Disadvantages of Light GBM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A265A-1366-7BB1-07E3-FD587ABF63FE}"/>
              </a:ext>
            </a:extLst>
          </p:cNvPr>
          <p:cNvSpPr txBox="1"/>
          <p:nvPr/>
        </p:nvSpPr>
        <p:spPr>
          <a:xfrm>
            <a:off x="583325" y="1807808"/>
            <a:ext cx="104262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Sensitivity to Hyperparameters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badi" panose="020B0604020104020204" pitchFamily="34" charset="0"/>
              </a:rPr>
              <a:t>Complex Model</a:t>
            </a:r>
            <a:endParaRPr lang="en-US" sz="2800" kern="0" dirty="0">
              <a:effectLst/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Data Size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Imbalanced Data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Limited Documentation and Support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94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C6F-C34B-3C50-4A85-4128A502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Applications of Light GBM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A265A-1366-7BB1-07E3-FD587ABF63FE}"/>
              </a:ext>
            </a:extLst>
          </p:cNvPr>
          <p:cNvSpPr txBox="1"/>
          <p:nvPr/>
        </p:nvSpPr>
        <p:spPr>
          <a:xfrm>
            <a:off x="583325" y="1807808"/>
            <a:ext cx="1042626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Recommendation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Financial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Healthcare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latin typeface="Abadi" panose="020B0604020104020204" pitchFamily="34" charset="0"/>
              </a:rPr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Image Recognition and Computer Vision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6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9E2F-01B6-67D6-0F2E-834FFD4C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F0502020204030204" pitchFamily="34" charset="0"/>
              </a:rPr>
              <a:t>Ada 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D5F1-4E86-AAD4-627D-08B2BD8D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The principle behind boosting algorithms is that we first build a model on the training dataset and then build a second model to rectify the errors present in the first model. </a:t>
            </a:r>
          </a:p>
          <a:p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This procedure is continued until and unless the errors are minimized, and the dataset is predicted correctly.</a:t>
            </a:r>
          </a:p>
          <a:p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Boosting algorithms work in a similar way, it combines multiple models (weak learners) to reach the final output (strong learners).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0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daboos learning">
            <a:extLst>
              <a:ext uri="{FF2B5EF4-FFF2-40B4-BE49-F238E27FC236}">
                <a16:creationId xmlns:a16="http://schemas.microsoft.com/office/drawing/2014/main" id="{2EDE6AEC-C944-FA2C-33E7-879C0054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4" y="1606528"/>
            <a:ext cx="9221273" cy="403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15093C-E1B7-3AF6-EF4D-B9A12550D68B}"/>
              </a:ext>
            </a:extLst>
          </p:cNvPr>
          <p:cNvSpPr txBox="1"/>
          <p:nvPr/>
        </p:nvSpPr>
        <p:spPr>
          <a:xfrm>
            <a:off x="162910" y="362606"/>
            <a:ext cx="12349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badi" panose="020B0604020104020204" pitchFamily="34" charset="0"/>
              </a:rPr>
              <a:t>Combining weak learners, assigning weights to incorrect values and creating  strong model</a:t>
            </a:r>
          </a:p>
        </p:txBody>
      </p:sp>
    </p:spTree>
    <p:extLst>
      <p:ext uri="{BB962C8B-B14F-4D97-AF65-F5344CB8AC3E}">
        <p14:creationId xmlns:p14="http://schemas.microsoft.com/office/powerpoint/2010/main" val="397497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79E7-B8F3-46D5-3EC4-13F5803E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59" y="365126"/>
            <a:ext cx="10639023" cy="1149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AdaBoost, short for Adaptive Boosting, is an ensemble learning method that combines multiple weak learners to form a stronger, more accurate model.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028" name="Picture 4" descr="ensemble model | AdaBoost Algorithm">
            <a:extLst>
              <a:ext uri="{FF2B5EF4-FFF2-40B4-BE49-F238E27FC236}">
                <a16:creationId xmlns:a16="http://schemas.microsoft.com/office/drawing/2014/main" id="{698FA54F-141D-635C-0F16-5115E3B1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6" y="1850487"/>
            <a:ext cx="8716850" cy="453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3881-066D-9E37-4737-63954E1A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Advantages of </a:t>
            </a:r>
            <a:r>
              <a:rPr lang="en-US" dirty="0" err="1">
                <a:latin typeface="Abadi" panose="020B0604020104020204" pitchFamily="34" charset="0"/>
              </a:rPr>
              <a:t>adaboost</a:t>
            </a:r>
            <a:r>
              <a:rPr lang="en-US" dirty="0">
                <a:latin typeface="Abadi" panose="020B0604020104020204" pitchFamily="34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B681-AEE6-DA03-7FC7-F49D6C74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dirty="0">
              <a:effectLst/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dirty="0"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  <a:endParaRPr lang="en-US" dirty="0">
              <a:effectLst/>
              <a:latin typeface="Abadi" panose="020B0604020104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Fewer Parameters to Tune</a:t>
            </a:r>
          </a:p>
          <a:p>
            <a:r>
              <a:rPr lang="en-US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Can Be Parallelized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2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3881-066D-9E37-4737-63954E1A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Disdvantages</a:t>
            </a:r>
            <a:r>
              <a:rPr lang="en-US" dirty="0">
                <a:latin typeface="Abadi" panose="020B0604020104020204" pitchFamily="34" charset="0"/>
              </a:rPr>
              <a:t> of </a:t>
            </a:r>
            <a:r>
              <a:rPr lang="en-US" dirty="0" err="1">
                <a:latin typeface="Abadi" panose="020B0604020104020204" pitchFamily="34" charset="0"/>
              </a:rPr>
              <a:t>adaboost</a:t>
            </a:r>
            <a:r>
              <a:rPr lang="en-US" dirty="0">
                <a:latin typeface="Abadi" panose="020B0604020104020204" pitchFamily="34" charset="0"/>
              </a:rPr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B681-AEE6-DA03-7FC7-F49D6C74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Requires Sufficient Training Data </a:t>
            </a: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Computationally Intensive</a:t>
            </a: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Not Suitable for Regression Tasks</a:t>
            </a: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Vulnerable to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255E-9BEC-FF25-0C75-1C8F64E2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Applications of AdaBoost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3D50-1788-195B-F5A2-A0383407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Face Detection</a:t>
            </a:r>
          </a:p>
          <a:p>
            <a:r>
              <a:rPr lang="en-US" kern="0" dirty="0">
                <a:latin typeface="Abadi" panose="020B0604020104020204" pitchFamily="34" charset="0"/>
              </a:rPr>
              <a:t>Object Detection</a:t>
            </a: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Text Categorization</a:t>
            </a: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Medical Diagnosis</a:t>
            </a:r>
            <a:endParaRPr lang="en-US" kern="0" dirty="0">
              <a:latin typeface="Abadi" panose="020B0604020104020204" pitchFamily="34" charset="0"/>
              <a:ea typeface="Times New Roman" panose="02020603050405020304" pitchFamily="18" charset="0"/>
            </a:endParaRP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Financial Fraud Detection</a:t>
            </a:r>
          </a:p>
          <a:p>
            <a:r>
              <a:rPr lang="en-US" kern="0" dirty="0">
                <a:effectLst/>
                <a:latin typeface="Abadi" panose="020B0604020104020204" pitchFamily="34" charset="0"/>
                <a:ea typeface="Times New Roman" panose="02020603050405020304" pitchFamily="18" charset="0"/>
              </a:rPr>
              <a:t>Anomaly Detection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4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5F6-4E90-AB89-4472-2FF8F154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XG(Extreme Gradient)Boost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0E97-907A-47BA-4F4E-DFDA4733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Extreme Gradient Boosting Algorithm is an advanced version of gradient boosting algorithm.</a:t>
            </a:r>
          </a:p>
          <a:p>
            <a:r>
              <a:rPr lang="en-US" dirty="0">
                <a:latin typeface="Abadi" panose="020B0604020104020204" pitchFamily="34" charset="0"/>
              </a:rPr>
              <a:t>Implements gradient boost decision trees.</a:t>
            </a:r>
          </a:p>
          <a:p>
            <a:r>
              <a:rPr lang="en-US" dirty="0">
                <a:latin typeface="Abadi" panose="020B0604020104020204" pitchFamily="34" charset="0"/>
              </a:rPr>
              <a:t>Used by data scientist and researchers worldwide to optimize their machine learning models.</a:t>
            </a:r>
          </a:p>
          <a:p>
            <a:r>
              <a:rPr lang="en-US" dirty="0">
                <a:latin typeface="Abadi" panose="020B0604020104020204" pitchFamily="34" charset="0"/>
              </a:rPr>
              <a:t>Trains and test on large amount of data’s.</a:t>
            </a:r>
          </a:p>
          <a:p>
            <a:r>
              <a:rPr lang="en-US" dirty="0" err="1">
                <a:latin typeface="Abadi" panose="020B0604020104020204" pitchFamily="34" charset="0"/>
              </a:rPr>
              <a:t>XGBoost</a:t>
            </a:r>
            <a:r>
              <a:rPr lang="en-US" dirty="0">
                <a:latin typeface="Abadi" panose="020B0604020104020204" pitchFamily="34" charset="0"/>
              </a:rPr>
              <a:t> is a versatile and powerful algorithm that excels in both regression and classification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55F6-4E90-AB89-4472-2FF8F154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77" y="1421193"/>
            <a:ext cx="3031901" cy="1882238"/>
          </a:xfrm>
        </p:spPr>
        <p:txBody>
          <a:bodyPr>
            <a:normAutofit fontScale="90000"/>
          </a:bodyPr>
          <a:lstStyle/>
          <a:p>
            <a:r>
              <a:rPr lang="en-US" dirty="0"/>
              <a:t>XG(Extreme Gradient)</a:t>
            </a:r>
            <a:br>
              <a:rPr lang="en-US" dirty="0"/>
            </a:br>
            <a:r>
              <a:rPr lang="en-US" dirty="0"/>
              <a:t>Boost Algorithm</a:t>
            </a:r>
          </a:p>
        </p:txBody>
      </p:sp>
      <p:pic>
        <p:nvPicPr>
          <p:cNvPr id="1030" name="Picture 6" descr="Materials | Free Full-Text | Optimized XGBoost Model with Small Dataset for  Predicting Relative Density of Ti-6Al-4V Parts Manufactured by Selective  Laser Melting">
            <a:extLst>
              <a:ext uri="{FF2B5EF4-FFF2-40B4-BE49-F238E27FC236}">
                <a16:creationId xmlns:a16="http://schemas.microsoft.com/office/drawing/2014/main" id="{A5C37E69-5AA1-51E8-C00F-F9CFF37B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42" y="0"/>
            <a:ext cx="9474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483</Words>
  <Application>Microsoft Office PowerPoint</Application>
  <PresentationFormat>Widescreen</PresentationFormat>
  <Paragraphs>82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Abadi</vt:lpstr>
      <vt:lpstr>Aptos</vt:lpstr>
      <vt:lpstr>Aptos Display</vt:lpstr>
      <vt:lpstr>Arial</vt:lpstr>
      <vt:lpstr>Office Theme</vt:lpstr>
      <vt:lpstr>Boosting Algorithms AdaBoost XgBoost LightGradientBoost</vt:lpstr>
      <vt:lpstr>Ada Boost Algorithm</vt:lpstr>
      <vt:lpstr>PowerPoint Presentation</vt:lpstr>
      <vt:lpstr>PowerPoint Presentation</vt:lpstr>
      <vt:lpstr>Advantages of adaboost algorithm</vt:lpstr>
      <vt:lpstr>Disdvantages of adaboost algorithm</vt:lpstr>
      <vt:lpstr>Applications of AdaBoost algorithm</vt:lpstr>
      <vt:lpstr>XG(Extreme Gradient)Boost Algorithm</vt:lpstr>
      <vt:lpstr>XG(Extreme Gradient) Boost Algorithm</vt:lpstr>
      <vt:lpstr>XG(Extreme Gradient) Boost Algorithm</vt:lpstr>
      <vt:lpstr>Advantages: XG(Extreme Gradient)Boost Algorithm</vt:lpstr>
      <vt:lpstr>Disadvantages: XG(Extreme Gradient)Boost Algorithm</vt:lpstr>
      <vt:lpstr>Applications: XG(Extreme Gradient)Boost Algorithm</vt:lpstr>
      <vt:lpstr>Light GBM</vt:lpstr>
      <vt:lpstr>Light GBM</vt:lpstr>
      <vt:lpstr>Advantages of Light GBM</vt:lpstr>
      <vt:lpstr>Disadvantages of Light GBM</vt:lpstr>
      <vt:lpstr>Applications of Light GBM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8</cp:revision>
  <dcterms:created xsi:type="dcterms:W3CDTF">2024-06-03T19:46:37Z</dcterms:created>
  <dcterms:modified xsi:type="dcterms:W3CDTF">2024-06-06T18:24:22Z</dcterms:modified>
</cp:coreProperties>
</file>