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88" r:id="rId1"/>
  </p:sldMasterIdLst>
  <p:notesMasterIdLst>
    <p:notesMasterId r:id="rId17"/>
  </p:notesMasterIdLst>
  <p:sldIdLst>
    <p:sldId id="256" r:id="rId2"/>
    <p:sldId id="257" r:id="rId3"/>
    <p:sldId id="258" r:id="rId4"/>
    <p:sldId id="259" r:id="rId5"/>
    <p:sldId id="260" r:id="rId6"/>
    <p:sldId id="270" r:id="rId7"/>
    <p:sldId id="261" r:id="rId8"/>
    <p:sldId id="262" r:id="rId9"/>
    <p:sldId id="269" r:id="rId10"/>
    <p:sldId id="263" r:id="rId11"/>
    <p:sldId id="264" r:id="rId12"/>
    <p:sldId id="271" r:id="rId13"/>
    <p:sldId id="265" r:id="rId14"/>
    <p:sldId id="268" r:id="rId15"/>
    <p:sldId id="272" r:id="rId16"/>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468"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95701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48114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42835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160464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0695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558909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21573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9690489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611084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560532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839066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810891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52970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754780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281171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08227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Tree>
    <p:extLst>
      <p:ext uri="{BB962C8B-B14F-4D97-AF65-F5344CB8AC3E}">
        <p14:creationId xmlns:p14="http://schemas.microsoft.com/office/powerpoint/2010/main" val="400230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99869908"/>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xmlns="" id="{D55ADE35-C35B-07C1-F5AA-C33B3DDB802E}"/>
              </a:ext>
            </a:extLst>
          </p:cNvPr>
          <p:cNvSpPr txBox="1"/>
          <p:nvPr/>
        </p:nvSpPr>
        <p:spPr>
          <a:xfrm>
            <a:off x="1295400" y="2556335"/>
            <a:ext cx="8610600"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a:t>
            </a:r>
            <a:r>
              <a:rPr lang="en-US" sz="2400" dirty="0" smtClean="0">
                <a:latin typeface="Times New Roman" panose="02020603050405020304" pitchFamily="18" charset="0"/>
                <a:cs typeface="Times New Roman" panose="02020603050405020304" pitchFamily="18" charset="0"/>
              </a:rPr>
              <a:t>: M.SANJAY</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 </a:t>
            </a:r>
            <a:r>
              <a:rPr lang="en-US" sz="2400" dirty="0" smtClean="0">
                <a:latin typeface="Times New Roman" panose="02020603050405020304" pitchFamily="18" charset="0"/>
                <a:cs typeface="Times New Roman" panose="02020603050405020304" pitchFamily="18" charset="0"/>
              </a:rPr>
              <a:t>NO:312218471</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 B.COM (GENERAL).</a:t>
            </a:r>
          </a:p>
          <a:p>
            <a:r>
              <a:rPr lang="en-US" sz="2400" dirty="0">
                <a:latin typeface="Times New Roman" panose="02020603050405020304" pitchFamily="18" charset="0"/>
                <a:cs typeface="Times New Roman" panose="02020603050405020304" pitchFamily="18" charset="0"/>
              </a:rPr>
              <a:t>COLLEGE : GOVERNMENT ARTS AND SCIENCE COLLEGE PERUMBAKKAM CHENNAI 600131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133600" y="2159873"/>
            <a:ext cx="8534018" cy="1384995"/>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Performance level</a:t>
            </a:r>
            <a:endParaRPr lang="en-US" sz="2800" b="1" dirty="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IFS (Z8-5”VERY HIGH”28-4,”HIGH”,28&gt;3,”MED”,TRUE,”LOW”)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4" y="291147"/>
            <a:ext cx="41370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xmlns="" id="{8C9B943D-20E5-4E7B-9508-2BEDE0944F20}"/>
              </a:ext>
            </a:extLst>
          </p:cNvPr>
          <p:cNvSpPr txBox="1"/>
          <p:nvPr/>
        </p:nvSpPr>
        <p:spPr>
          <a:xfrm>
            <a:off x="304800" y="1219200"/>
            <a:ext cx="10668000" cy="261610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Use PivotTables for Advanced Analysis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PivotTables can dynamically summarize and analyze your data:</a:t>
            </a:r>
          </a:p>
          <a:p>
            <a:r>
              <a:rPr lang="en-US" b="1" dirty="0">
                <a:latin typeface="Times New Roman" panose="02020603050405020304" pitchFamily="18" charset="0"/>
                <a:cs typeface="Times New Roman" panose="02020603050405020304" pitchFamily="18" charset="0"/>
              </a:rPr>
              <a:t>     Select Your Data Range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Go to Insert</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PivotTable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Configure PivotTable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Rows</a:t>
            </a:r>
            <a:r>
              <a:rPr lang="en-US" dirty="0">
                <a:latin typeface="Times New Roman" panose="02020603050405020304" pitchFamily="18" charset="0"/>
                <a:cs typeface="Times New Roman" panose="02020603050405020304" pitchFamily="18" charset="0"/>
              </a:rPr>
              <a:t>: Project Name or Department.</a:t>
            </a:r>
          </a:p>
          <a:p>
            <a:r>
              <a:rPr lang="en-US" b="1" dirty="0">
                <a:latin typeface="Times New Roman" panose="02020603050405020304" pitchFamily="18" charset="0"/>
                <a:cs typeface="Times New Roman" panose="02020603050405020304" pitchFamily="18" charset="0"/>
              </a:rPr>
              <a:t>     Columns</a:t>
            </a:r>
            <a:r>
              <a:rPr lang="en-US" dirty="0">
                <a:latin typeface="Times New Roman" panose="02020603050405020304" pitchFamily="18" charset="0"/>
                <a:cs typeface="Times New Roman" panose="02020603050405020304" pitchFamily="18" charset="0"/>
              </a:rPr>
              <a:t>: Performance Metrics.</a:t>
            </a:r>
          </a:p>
          <a:p>
            <a:r>
              <a:rPr lang="en-US" b="1" dirty="0">
                <a:latin typeface="Times New Roman" panose="02020603050405020304" pitchFamily="18" charset="0"/>
                <a:cs typeface="Times New Roman" panose="02020603050405020304" pitchFamily="18" charset="0"/>
              </a:rPr>
              <a:t>     Values</a:t>
            </a:r>
            <a:r>
              <a:rPr lang="en-US" dirty="0">
                <a:latin typeface="Times New Roman" panose="02020603050405020304" pitchFamily="18" charset="0"/>
                <a:cs typeface="Times New Roman" panose="02020603050405020304" pitchFamily="18" charset="0"/>
              </a:rPr>
              <a:t>: Average or Count of Performance Metrics.</a:t>
            </a:r>
          </a:p>
          <a:p>
            <a:r>
              <a:rPr lang="en-US" dirty="0">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a16="http://schemas.microsoft.com/office/drawing/2014/main" xmlns="" id="{3442F182-5EDB-487B-9ECB-65F1FF46F39F}"/>
              </a:ext>
            </a:extLst>
          </p:cNvPr>
          <p:cNvSpPr txBox="1"/>
          <p:nvPr/>
        </p:nvSpPr>
        <p:spPr>
          <a:xfrm>
            <a:off x="304800" y="3835301"/>
            <a:ext cx="8305800" cy="150810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Incorporate Conditional Formatting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Highlight key performance metrics:</a:t>
            </a:r>
          </a:p>
          <a:p>
            <a:r>
              <a:rPr lang="en-US" b="1" dirty="0">
                <a:latin typeface="Times New Roman" panose="02020603050405020304" pitchFamily="18" charset="0"/>
                <a:cs typeface="Times New Roman" panose="02020603050405020304" pitchFamily="18" charset="0"/>
              </a:rPr>
              <a:t>     Select Cells</a:t>
            </a:r>
            <a:r>
              <a:rPr lang="en-US" dirty="0">
                <a:latin typeface="Times New Roman" panose="02020603050405020304" pitchFamily="18" charset="0"/>
                <a:cs typeface="Times New Roman" panose="02020603050405020304" pitchFamily="18" charset="0"/>
              </a:rPr>
              <a:t>: Highlight the range of performance data.</a:t>
            </a:r>
          </a:p>
          <a:p>
            <a:r>
              <a:rPr lang="en-US" b="1" dirty="0">
                <a:latin typeface="Times New Roman" panose="02020603050405020304" pitchFamily="18" charset="0"/>
                <a:cs typeface="Times New Roman" panose="02020603050405020304" pitchFamily="18" charset="0"/>
              </a:rPr>
              <a:t>     Conditional Formatting</a:t>
            </a:r>
            <a:r>
              <a:rPr lang="en-US" dirty="0">
                <a:latin typeface="Times New Roman" panose="02020603050405020304" pitchFamily="18" charset="0"/>
                <a:cs typeface="Times New Roman" panose="02020603050405020304" pitchFamily="18" charset="0"/>
              </a:rPr>
              <a:t>: Go to </a:t>
            </a:r>
            <a:r>
              <a:rPr lang="en-US" b="1" dirty="0">
                <a:latin typeface="Times New Roman" panose="02020603050405020304" pitchFamily="18" charset="0"/>
                <a:cs typeface="Times New Roman" panose="02020603050405020304" pitchFamily="18" charset="0"/>
              </a:rPr>
              <a:t>Home</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Conditional Formatting</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Color            </a:t>
            </a:r>
          </a:p>
          <a:p>
            <a:r>
              <a:rPr lang="en-US" b="1" dirty="0">
                <a:latin typeface="Times New Roman" panose="02020603050405020304" pitchFamily="18" charset="0"/>
                <a:cs typeface="Times New Roman" panose="02020603050405020304" pitchFamily="18" charset="0"/>
              </a:rPr>
              <a:t>     Scales</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Data Bars</a:t>
            </a:r>
            <a:r>
              <a:rPr lang="en-US" dirty="0">
                <a:latin typeface="Times New Roman" panose="02020603050405020304" pitchFamily="18" charset="0"/>
                <a:cs typeface="Times New Roman" panose="02020603050405020304" pitchFamily="18" charset="0"/>
              </a:rPr>
              <a:t> to apply formatting based on performance values.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E22709-6AB6-4B50-B5F7-F1A3A9C048A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MODELLING</a:t>
            </a:r>
          </a:p>
        </p:txBody>
      </p:sp>
      <p:sp>
        <p:nvSpPr>
          <p:cNvPr id="3" name="Text Placeholder 2">
            <a:extLst>
              <a:ext uri="{FF2B5EF4-FFF2-40B4-BE49-F238E27FC236}">
                <a16:creationId xmlns:a16="http://schemas.microsoft.com/office/drawing/2014/main" xmlns="" id="{F829F150-8A90-4748-8779-6030C7EA2E6B}"/>
              </a:ext>
            </a:extLst>
          </p:cNvPr>
          <p:cNvSpPr>
            <a:spLocks noGrp="1"/>
          </p:cNvSpPr>
          <p:nvPr>
            <p:ph idx="1"/>
          </p:nvPr>
        </p:nvSpPr>
        <p:spPr>
          <a:xfrm>
            <a:off x="609600" y="1295400"/>
            <a:ext cx="8229600" cy="4800600"/>
          </a:xfrm>
        </p:spPr>
        <p:txBody>
          <a:bodyPr>
            <a:normAutofit fontScale="92500" lnSpcReduction="10000"/>
          </a:bodyPr>
          <a:lstStyle/>
          <a:p>
            <a:pPr marL="0" indent="0">
              <a:buNone/>
            </a:pPr>
            <a:r>
              <a:rPr lang="en-US" sz="2000" b="1" dirty="0">
                <a:latin typeface="Times New Roman" panose="02020603050405020304" pitchFamily="18" charset="0"/>
                <a:cs typeface="Times New Roman" panose="02020603050405020304" pitchFamily="18" charset="0"/>
              </a:rPr>
              <a:t>Performance by Project</a:t>
            </a:r>
          </a:p>
          <a:p>
            <a:pPr marL="0" indent="0">
              <a:buNone/>
            </a:pPr>
            <a:r>
              <a:rPr lang="en-US" b="1" dirty="0">
                <a:latin typeface="Times New Roman" panose="02020603050405020304" pitchFamily="18" charset="0"/>
                <a:cs typeface="Times New Roman" panose="02020603050405020304" pitchFamily="18" charset="0"/>
              </a:rPr>
              <a:t>Select Data</a:t>
            </a:r>
            <a:r>
              <a:rPr lang="en-US" dirty="0">
                <a:latin typeface="Times New Roman" panose="02020603050405020304" pitchFamily="18" charset="0"/>
                <a:cs typeface="Times New Roman" panose="02020603050405020304" pitchFamily="18" charset="0"/>
              </a:rPr>
              <a:t>: Highlight the summary table by project.</a:t>
            </a:r>
          </a:p>
          <a:p>
            <a:pPr marL="0" indent="0">
              <a:buNone/>
            </a:pPr>
            <a:r>
              <a:rPr lang="en-US" b="1" dirty="0">
                <a:latin typeface="Times New Roman" panose="02020603050405020304" pitchFamily="18" charset="0"/>
                <a:cs typeface="Times New Roman" panose="02020603050405020304" pitchFamily="18" charset="0"/>
              </a:rPr>
              <a:t>Insert Chart</a:t>
            </a:r>
            <a:r>
              <a:rPr lang="en-US" dirty="0">
                <a:latin typeface="Times New Roman" panose="02020603050405020304" pitchFamily="18" charset="0"/>
                <a:cs typeface="Times New Roman" panose="02020603050405020304" pitchFamily="18" charset="0"/>
              </a:rPr>
              <a:t>: Go to </a:t>
            </a:r>
            <a:r>
              <a:rPr lang="en-US" b="1" dirty="0">
                <a:latin typeface="Times New Roman" panose="02020603050405020304" pitchFamily="18" charset="0"/>
                <a:cs typeface="Times New Roman" panose="02020603050405020304" pitchFamily="18" charset="0"/>
              </a:rPr>
              <a:t>Insert</a:t>
            </a:r>
            <a:r>
              <a:rPr lang="en-US" dirty="0">
                <a:latin typeface="Times New Roman" panose="02020603050405020304" pitchFamily="18" charset="0"/>
                <a:cs typeface="Times New Roman" panose="02020603050405020304" pitchFamily="18" charset="0"/>
              </a:rPr>
              <a:t> &gt; </a:t>
            </a:r>
            <a:r>
              <a:rPr lang="en-US" b="1" dirty="0">
                <a:latin typeface="Times New Roman" panose="02020603050405020304" pitchFamily="18" charset="0"/>
                <a:cs typeface="Times New Roman" panose="02020603050405020304" pitchFamily="18" charset="0"/>
              </a:rPr>
              <a:t>Column or Bar Chart</a:t>
            </a:r>
            <a:r>
              <a:rPr lang="en-US" dirty="0">
                <a:latin typeface="Times New Roman" panose="02020603050405020304" pitchFamily="18" charset="0"/>
                <a:cs typeface="Times New Roman" panose="02020603050405020304" pitchFamily="18" charset="0"/>
              </a:rPr>
              <a:t> to create a visual comparison of metrics across projects.</a:t>
            </a: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Conditional Formatting</a:t>
            </a:r>
            <a:r>
              <a:rPr lang="en-US" altLang="en-US" dirty="0">
                <a:solidFill>
                  <a:schemeClr val="tx1"/>
                </a:solidFill>
                <a:latin typeface="Times New Roman" panose="02020603050405020304" pitchFamily="18" charset="0"/>
                <a:cs typeface="Times New Roman" panose="02020603050405020304" pitchFamily="18" charset="0"/>
              </a:rPr>
              <a:t>: Apply conditional formatting to highlight key performance metrics and trends, making it easier to spot areas that need attention.</a:t>
            </a:r>
          </a:p>
          <a:p>
            <a:pPr marL="0" lvl="0" indent="0" defTabSz="914400" eaLnBrk="0" fontAlgn="base" hangingPunct="0">
              <a:spcBef>
                <a:spcPct val="0"/>
              </a:spcBef>
              <a:spcAft>
                <a:spcPct val="0"/>
              </a:spcAft>
              <a:buClrTx/>
              <a:buSzTx/>
              <a:buFontTx/>
              <a:buChar char="•"/>
            </a:pPr>
            <a:endParaRPr lang="en-US" altLang="en-US" b="1"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Interactive Elements</a:t>
            </a:r>
            <a:r>
              <a:rPr lang="en-US" altLang="en-US" dirty="0">
                <a:solidFill>
                  <a:schemeClr val="tx1"/>
                </a:solidFill>
                <a:latin typeface="Times New Roman" panose="02020603050405020304" pitchFamily="18" charset="0"/>
                <a:cs typeface="Times New Roman" panose="02020603050405020304" pitchFamily="18" charset="0"/>
              </a:rPr>
              <a:t>: Incorporate slicers and other interactive elements to make your analysis more dynamic and user-friendly. This enables viewers to filter data based on different criteria and get customized insights.</a:t>
            </a:r>
          </a:p>
          <a:p>
            <a:pPr marL="0" lvl="0" indent="0" defTabSz="914400" eaLnBrk="0" fontAlgn="base" hangingPunct="0">
              <a:spcBef>
                <a:spcPct val="0"/>
              </a:spcBef>
              <a:spcAft>
                <a:spcPct val="0"/>
              </a:spcAft>
              <a:buClrTx/>
              <a:buSzTx/>
              <a:buFontTx/>
              <a:buChar char="•"/>
            </a:pPr>
            <a:endParaRPr lang="en-US" altLang="en-US" b="1"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Dashboard Creation</a:t>
            </a:r>
            <a:r>
              <a:rPr lang="en-US" altLang="en-US" dirty="0">
                <a:solidFill>
                  <a:schemeClr val="tx1"/>
                </a:solidFill>
                <a:latin typeface="Times New Roman" panose="02020603050405020304" pitchFamily="18" charset="0"/>
                <a:cs typeface="Times New Roman" panose="02020603050405020304" pitchFamily="18" charset="0"/>
              </a:rPr>
              <a:t>: Compile your data, summaries, and visualizations into a cohesive dashboard. This dashboard should provide a comprehensive view of employee performance, helping stakeholders make informed decisions.</a:t>
            </a:r>
          </a:p>
          <a:p>
            <a:pPr marL="0" lvl="0" indent="0" defTabSz="914400" eaLnBrk="0" fontAlgn="base" hangingPunct="0">
              <a:spcBef>
                <a:spcPct val="0"/>
              </a:spcBef>
              <a:spcAft>
                <a:spcPct val="0"/>
              </a:spcAft>
              <a:buClrTx/>
              <a:buSzTx/>
              <a:buFontTx/>
              <a:buChar char="•"/>
            </a:pPr>
            <a:endParaRPr lang="en-US" altLang="en-US" b="1"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FontTx/>
              <a:buChar char="•"/>
            </a:pPr>
            <a:r>
              <a:rPr lang="en-US" altLang="en-US" sz="2000" b="1" dirty="0">
                <a:solidFill>
                  <a:schemeClr val="tx1"/>
                </a:solidFill>
                <a:latin typeface="Times New Roman" panose="02020603050405020304" pitchFamily="18" charset="0"/>
                <a:cs typeface="Times New Roman" panose="02020603050405020304" pitchFamily="18" charset="0"/>
              </a:rPr>
              <a:t>PivotTables</a:t>
            </a:r>
            <a:r>
              <a:rPr lang="en-US" altLang="en-US" dirty="0">
                <a:solidFill>
                  <a:schemeClr val="tx1"/>
                </a:solidFill>
                <a:latin typeface="Times New Roman" panose="02020603050405020304" pitchFamily="18" charset="0"/>
                <a:cs typeface="Times New Roman" panose="02020603050405020304" pitchFamily="18" charset="0"/>
              </a:rPr>
              <a:t>: Leverage PivotTabl</a:t>
            </a:r>
            <a:r>
              <a:rPr lang="en-US" altLang="en-US" dirty="0">
                <a:solidFill>
                  <a:schemeClr val="tx1"/>
                </a:solidFill>
                <a:latin typeface="Arial" panose="020B0604020202020204" pitchFamily="34" charset="0"/>
              </a:rPr>
              <a:t>es for dynamic analysis, allowing you to easily slice and dice the data to reveal deeper insights and trends.</a:t>
            </a:r>
          </a:p>
          <a:p>
            <a:endParaRPr lang="en-US" dirty="0"/>
          </a:p>
        </p:txBody>
      </p:sp>
    </p:spTree>
    <p:extLst>
      <p:ext uri="{BB962C8B-B14F-4D97-AF65-F5344CB8AC3E}">
        <p14:creationId xmlns:p14="http://schemas.microsoft.com/office/powerpoint/2010/main" val="1760026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67463"/>
          </a:xfrm>
          <a:prstGeom prst="rect">
            <a:avLst/>
          </a:prstGeom>
        </p:spPr>
        <p:txBody>
          <a:bodyPr vert="horz" wrap="square" lIns="0" tIns="13335" rIns="0" bIns="0" rtlCol="0">
            <a:spAutoFit/>
          </a:bodyPr>
          <a:lstStyle/>
          <a:p>
            <a:pPr marL="12700">
              <a:lnSpc>
                <a:spcPct val="100000"/>
              </a:lnSpc>
              <a:spcBef>
                <a:spcPts val="105"/>
              </a:spcBef>
            </a:pPr>
            <a:r>
              <a:rPr b="1" dirty="0">
                <a:latin typeface="Times New Roman" panose="02020603050405020304" pitchFamily="18" charset="0"/>
                <a:cs typeface="Times New Roman" panose="02020603050405020304" pitchFamily="18" charset="0"/>
              </a:rPr>
              <a:t>R</a:t>
            </a:r>
            <a:r>
              <a:rPr b="1" spc="-40" dirty="0">
                <a:latin typeface="Times New Roman" panose="02020603050405020304" pitchFamily="18" charset="0"/>
                <a:cs typeface="Times New Roman" panose="02020603050405020304" pitchFamily="18" charset="0"/>
              </a:rPr>
              <a:t>E</a:t>
            </a:r>
            <a:r>
              <a:rPr b="1" spc="15" dirty="0">
                <a:latin typeface="Times New Roman" panose="02020603050405020304" pitchFamily="18" charset="0"/>
                <a:cs typeface="Times New Roman" panose="02020603050405020304" pitchFamily="18" charset="0"/>
              </a:rPr>
              <a:t>S</a:t>
            </a:r>
            <a:r>
              <a:rPr b="1" spc="-30" dirty="0">
                <a:latin typeface="Times New Roman" panose="02020603050405020304" pitchFamily="18" charset="0"/>
                <a:cs typeface="Times New Roman" panose="02020603050405020304" pitchFamily="18" charset="0"/>
              </a:rPr>
              <a:t>U</a:t>
            </a:r>
            <a:r>
              <a:rPr b="1" spc="-405" dirty="0">
                <a:latin typeface="Times New Roman" panose="02020603050405020304" pitchFamily="18" charset="0"/>
                <a:cs typeface="Times New Roman" panose="02020603050405020304" pitchFamily="18" charset="0"/>
              </a:rPr>
              <a:t>L</a:t>
            </a:r>
            <a:r>
              <a:rPr b="1"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577975"/>
            <a:ext cx="6584950" cy="424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753B3ADA-86A7-4750-BB36-30E8CF75E1E5}"/>
              </a:ext>
            </a:extLst>
          </p:cNvPr>
          <p:cNvSpPr txBox="1"/>
          <p:nvPr/>
        </p:nvSpPr>
        <p:spPr>
          <a:xfrm>
            <a:off x="609600" y="1676400"/>
            <a:ext cx="9525000" cy="403187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summary, creating an effective employee performance analysis model in Excel involves several key steps to ensure you can track, analyze, and visualize data efficiently:</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Organization</a:t>
            </a:r>
            <a:r>
              <a:rPr lang="en-US" dirty="0">
                <a:latin typeface="Times New Roman" panose="02020603050405020304" pitchFamily="18" charset="0"/>
                <a:cs typeface="Times New Roman" panose="02020603050405020304" pitchFamily="18" charset="0"/>
              </a:rPr>
              <a:t>: Start by structuring your data in a well-organized table, including essential fields such as Employee ID, Name, Gender, Department, Project ID, Performance Metrics, and Ratings.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Summary Tables</a:t>
            </a:r>
            <a:r>
              <a:rPr lang="en-US" sz="2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Develop summary tables to aggregate data by projects and departments. This helps in understanding overall performance trends and making comparisons.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Visualization</a:t>
            </a:r>
            <a:r>
              <a:rPr lang="en-US" dirty="0">
                <a:latin typeface="Times New Roman" panose="02020603050405020304" pitchFamily="18" charset="0"/>
                <a:cs typeface="Times New Roman" panose="02020603050405020304" pitchFamily="18" charset="0"/>
              </a:rPr>
              <a:t>: Utilize charts and graphs to visually represent performance data. Bar charts, pie charts, and line graphs can provide clear insights into how employees are performing across different projects and departments.</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D2D60F-8767-4369-B695-78FD4B491A6B}"/>
              </a:ext>
            </a:extLst>
          </p:cNvPr>
          <p:cNvSpPr>
            <a:spLocks noGrp="1"/>
          </p:cNvSpPr>
          <p:nvPr>
            <p:ph type="title"/>
          </p:nvPr>
        </p:nvSpPr>
        <p:spPr/>
        <p:txBody>
          <a:bodyPr/>
          <a:lstStyle/>
          <a:p>
            <a:r>
              <a:rPr lang="en-US" b="1" dirty="0"/>
              <a:t>Conclusion</a:t>
            </a:r>
          </a:p>
        </p:txBody>
      </p:sp>
      <p:sp>
        <p:nvSpPr>
          <p:cNvPr id="16" name="Rectangle 4">
            <a:extLst>
              <a:ext uri="{FF2B5EF4-FFF2-40B4-BE49-F238E27FC236}">
                <a16:creationId xmlns:a16="http://schemas.microsoft.com/office/drawing/2014/main" xmlns="" id="{D1CEB0A7-BC9D-4FD4-A284-96020F7B91B0}"/>
              </a:ext>
            </a:extLst>
          </p:cNvPr>
          <p:cNvSpPr>
            <a:spLocks noChangeArrowheads="1"/>
          </p:cNvSpPr>
          <p:nvPr/>
        </p:nvSpPr>
        <p:spPr bwMode="auto">
          <a:xfrm>
            <a:off x="304801" y="1520786"/>
            <a:ext cx="9525000"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Conditional Formatting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Apply conditional formatting to highlight key performance metrics and trends, making it easier to spot areas that need attention.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Interactive Elements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Incorporate slicers and other interactive elements to make your analysis more dynamic and user-friendly. This enables viewers to filter data based on different criteria and get customized insights.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Dashboard Creation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Compile your data, summaries, and visualizations into a cohesive dashboard. This dashboard should provide a comprehensive view of employee performance, helping stakeholders make informed decisions.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PivotTables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Leverage PivotTabl</a:t>
            </a:r>
            <a:r>
              <a:rPr kumimoji="0" lang="en-US" altLang="en-US" sz="1800" b="0" i="0" u="none" strike="noStrike" cap="none" normalizeH="0" baseline="0" dirty="0">
                <a:ln>
                  <a:noFill/>
                </a:ln>
                <a:solidFill>
                  <a:schemeClr val="tx1"/>
                </a:solidFill>
                <a:effectLst/>
                <a:latin typeface="Arial" panose="020B0604020202020204" pitchFamily="34" charset="0"/>
              </a:rPr>
              <a:t>es for dynamic analysis, allowing you to easily slice and dice the data to reveal deeper insights and trends.</a:t>
            </a:r>
          </a:p>
        </p:txBody>
      </p:sp>
    </p:spTree>
    <p:extLst>
      <p:ext uri="{BB962C8B-B14F-4D97-AF65-F5344CB8AC3E}">
        <p14:creationId xmlns:p14="http://schemas.microsoft.com/office/powerpoint/2010/main" val="3961822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756151"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a:t>
            </a:r>
            <a:r>
              <a:rPr lang="en-US" sz="4250" spc="5" dirty="0">
                <a:latin typeface="Times New Roman" panose="02020603050405020304" pitchFamily="18" charset="0"/>
                <a:cs typeface="Times New Roman" panose="02020603050405020304" pitchFamily="18" charset="0"/>
              </a:rPr>
              <a:t>T </a:t>
            </a:r>
            <a:r>
              <a:rPr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28579"/>
            <a:ext cx="1097125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009899"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157403"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US" sz="4250" spc="20" dirty="0">
                <a:latin typeface="Times New Roman" panose="02020603050405020304" pitchFamily="18" charset="0"/>
                <a:cs typeface="Times New Roman" panose="02020603050405020304" pitchFamily="18" charset="0"/>
              </a:rPr>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xmlns="" id="{A4E70F51-935B-4821-9B43-85798BAA0D8B}"/>
              </a:ext>
            </a:extLst>
          </p:cNvPr>
          <p:cNvSpPr txBox="1"/>
          <p:nvPr/>
        </p:nvSpPr>
        <p:spPr>
          <a:xfrm>
            <a:off x="689170" y="2190750"/>
            <a:ext cx="7458075"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Analyzing employee performance using Excel helps organizations make data-driven decisions to enhance productivity, address skill gaps, and recognize achievements, ultimately leading to improved overall performance and employee satisfaction.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a:t>
            </a:r>
            <a:r>
              <a:rPr sz="4250" spc="5" dirty="0"/>
              <a: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xmlns="" id="{F050B57B-77CA-84FA-9910-3F41C17BBB48}"/>
              </a:ext>
            </a:extLst>
          </p:cNvPr>
          <p:cNvSpPr txBox="1"/>
          <p:nvPr/>
        </p:nvSpPr>
        <p:spPr>
          <a:xfrm>
            <a:off x="737430" y="2117796"/>
            <a:ext cx="7924800" cy="3785652"/>
          </a:xfrm>
          <a:prstGeom prst="rect">
            <a:avLst/>
          </a:prstGeom>
          <a:noFill/>
        </p:spPr>
        <p:txBody>
          <a:bodyPr wrap="square" rtlCol="0">
            <a:sp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project aims to use Excel for a comprehensive analysis of employee performance within an organization.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By leveraging Excel's data manipulation and analytical capabilities, we will evaluate employee performance against key performance indicators (KPIs), identify trends, and generate insights to support management decisions.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analysis will help in pinpointing strengths, areas for improvement, and overall effectiveness of employees, facilitating more informed and strategic human resource management</a:t>
            </a:r>
            <a:r>
              <a:rPr lang="en-US" sz="2400" dirty="0"/>
              <a: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xmlns="" id="{511F0AB8-268A-498D-84C2-CFB3F1389490}"/>
              </a:ext>
            </a:extLst>
          </p:cNvPr>
          <p:cNvGrpSpPr/>
          <p:nvPr/>
        </p:nvGrpSpPr>
        <p:grpSpPr>
          <a:xfrm>
            <a:off x="8458200" y="2667000"/>
            <a:ext cx="3533775" cy="3810000"/>
            <a:chOff x="8658225" y="2647950"/>
            <a:chExt cx="3533775" cy="3810000"/>
          </a:xfrm>
        </p:grpSpPr>
        <p:sp>
          <p:nvSpPr>
            <p:cNvPr id="3" name="object 3">
              <a:extLst>
                <a:ext uri="{FF2B5EF4-FFF2-40B4-BE49-F238E27FC236}">
                  <a16:creationId xmlns:a16="http://schemas.microsoft.com/office/drawing/2014/main" xmlns="" id="{B5B7B358-7E38-4030-81C6-8AA8B0BE421E}"/>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xmlns="" id="{F77BFEF1-553C-47E8-950D-A5EEA9B87D47}"/>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a:extLst>
                <a:ext uri="{FF2B5EF4-FFF2-40B4-BE49-F238E27FC236}">
                  <a16:creationId xmlns:a16="http://schemas.microsoft.com/office/drawing/2014/main" xmlns="" id="{3B19165D-EAFF-4D03-8555-A901BD81C48E}"/>
                </a:ext>
              </a:extLst>
            </p:cNvPr>
            <p:cNvPicPr/>
            <p:nvPr/>
          </p:nvPicPr>
          <p:blipFill>
            <a:blip r:embed="rId2" cstate="print"/>
            <a:stretch>
              <a:fillRect/>
            </a:stretch>
          </p:blipFill>
          <p:spPr>
            <a:xfrm>
              <a:off x="8658225" y="2647950"/>
              <a:ext cx="3533775" cy="3810000"/>
            </a:xfrm>
            <a:prstGeom prst="rect">
              <a:avLst/>
            </a:prstGeom>
          </p:spPr>
        </p:pic>
      </p:grpSp>
      <p:sp>
        <p:nvSpPr>
          <p:cNvPr id="22" name="Rectangle 21">
            <a:extLst>
              <a:ext uri="{FF2B5EF4-FFF2-40B4-BE49-F238E27FC236}">
                <a16:creationId xmlns:a16="http://schemas.microsoft.com/office/drawing/2014/main" xmlns="" id="{516418C2-CB7D-40B2-8A87-9A3584DCA6DD}"/>
              </a:ext>
            </a:extLst>
          </p:cNvPr>
          <p:cNvSpPr/>
          <p:nvPr/>
        </p:nvSpPr>
        <p:spPr>
          <a:xfrm>
            <a:off x="1088906" y="824041"/>
            <a:ext cx="5503623" cy="746358"/>
          </a:xfrm>
          <a:prstGeom prst="rect">
            <a:avLst/>
          </a:prstGeom>
        </p:spPr>
        <p:txBody>
          <a:bodyPr wrap="none">
            <a:spAutoFit/>
          </a:bodyPr>
          <a:lstStyle/>
          <a:p>
            <a:r>
              <a:rPr lang="en-US" sz="4250" b="1" spc="5" dirty="0">
                <a:latin typeface="Times New Roman" panose="02020603050405020304" pitchFamily="18" charset="0"/>
                <a:cs typeface="Times New Roman" panose="02020603050405020304" pitchFamily="18" charset="0"/>
              </a:rPr>
              <a:t>PROJECT</a:t>
            </a:r>
            <a:r>
              <a:rPr lang="en-US" sz="4250" spc="5" dirty="0">
                <a:latin typeface="Trebuchet MS" panose="020B0603020202020204" pitchFamily="34" charset="0"/>
              </a:rPr>
              <a:t> </a:t>
            </a:r>
            <a:r>
              <a:rPr lang="en-US" sz="4250" b="1" spc="-20" dirty="0">
                <a:latin typeface="Trebuchet MS" panose="020B0603020202020204" pitchFamily="34" charset="0"/>
              </a:rPr>
              <a:t>OVERVIEW</a:t>
            </a:r>
            <a:endParaRPr lang="en-US" sz="4250" b="1" dirty="0">
              <a:latin typeface="Trebuchet MS" panose="020B0603020202020204" pitchFamily="34" charset="0"/>
            </a:endParaRPr>
          </a:p>
        </p:txBody>
      </p:sp>
      <p:sp>
        <p:nvSpPr>
          <p:cNvPr id="30" name="Rectangle 4">
            <a:extLst>
              <a:ext uri="{FF2B5EF4-FFF2-40B4-BE49-F238E27FC236}">
                <a16:creationId xmlns:a16="http://schemas.microsoft.com/office/drawing/2014/main" xmlns="" id="{8E3F5EE2-900C-446B-8538-188C5C464330}"/>
              </a:ext>
            </a:extLst>
          </p:cNvPr>
          <p:cNvSpPr>
            <a:spLocks noChangeArrowheads="1"/>
          </p:cNvSpPr>
          <p:nvPr/>
        </p:nvSpPr>
        <p:spPr bwMode="auto">
          <a:xfrm>
            <a:off x="557212" y="2078795"/>
            <a:ext cx="8824913"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involves creating an Excel-based performance analysis system to assess and enhance employee effectiveness. Using Excel, we will collect and analyze performance data, identify patterns, and generate reports that highlight both individual and team performance. The goal is to provide actionable insights that can lead to better decision-making, targeted training, and improved organizational outcomes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6595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xmlns="" id="{0CCB3052-D188-4C69-BEA8-B133454A17C3}"/>
              </a:ext>
            </a:extLst>
          </p:cNvPr>
          <p:cNvSpPr txBox="1"/>
          <p:nvPr/>
        </p:nvSpPr>
        <p:spPr>
          <a:xfrm>
            <a:off x="838200" y="2114550"/>
            <a:ext cx="6324600" cy="184665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a:t>
            </a:r>
          </a:p>
          <a:p>
            <a:pPr marL="285750" indent="-285750">
              <a:buFont typeface="Arial" panose="020B0604020202020204" pitchFamily="34" charset="0"/>
              <a:buChar char="•"/>
            </a:pPr>
            <a:r>
              <a:rPr lang="en-US" sz="2400" dirty="0">
                <a:latin typeface="Trebuchet MS" panose="020B0603020202020204" pitchFamily="34" charset="0"/>
              </a:rPr>
              <a:t>Employer</a:t>
            </a:r>
          </a:p>
          <a:p>
            <a:pPr marL="285750" indent="-285750">
              <a:buFont typeface="Arial" panose="020B0604020202020204" pitchFamily="34" charset="0"/>
              <a:buChar char="•"/>
            </a:pPr>
            <a:r>
              <a:rPr lang="en-US" sz="2400" dirty="0">
                <a:latin typeface="Trebuchet MS" panose="020B0603020202020204" pitchFamily="34" charset="0"/>
              </a:rPr>
              <a:t>Organization</a:t>
            </a:r>
          </a:p>
          <a:p>
            <a:pPr marL="285750" indent="-285750">
              <a:buFont typeface="Arial" panose="020B0604020202020204" pitchFamily="34" charset="0"/>
              <a:buChar char="•"/>
            </a:pPr>
            <a:r>
              <a:rPr lang="en-US" sz="2400" dirty="0">
                <a:latin typeface="Trebuchet MS" panose="020B0603020202020204" pitchFamily="34" charset="0"/>
              </a:rPr>
              <a:t>Firm</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xmlns="" id="{EF713AF7-BE25-424C-BEEC-DD0F01B35FC7}"/>
              </a:ext>
            </a:extLst>
          </p:cNvPr>
          <p:cNvSpPr txBox="1"/>
          <p:nvPr/>
        </p:nvSpPr>
        <p:spPr>
          <a:xfrm>
            <a:off x="3029643" y="2084724"/>
            <a:ext cx="7332863" cy="3631763"/>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Filtering</a:t>
            </a:r>
            <a:r>
              <a:rPr lang="en-US" sz="2000" dirty="0">
                <a:latin typeface="Times New Roman" panose="02020603050405020304" pitchFamily="18" charset="0"/>
                <a:cs typeface="Times New Roman" panose="02020603050405020304" pitchFamily="18" charset="0"/>
              </a:rPr>
              <a:t> in Excel allows you to selectively display and analyze specific subsets of data based on criteria, enabling focused insights and streamlined data management.</a:t>
            </a:r>
          </a:p>
          <a:p>
            <a:pPr marL="285750" indent="-285750">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Groups</a:t>
            </a:r>
            <a:r>
              <a:rPr lang="en-US" altLang="en-US" sz="2000" dirty="0">
                <a:latin typeface="Times New Roman" panose="02020603050405020304" pitchFamily="18" charset="0"/>
                <a:cs typeface="Times New Roman" panose="02020603050405020304" pitchFamily="18" charset="0"/>
              </a:rPr>
              <a:t> in Excel help organize and manage data by allowing users to collapse or expand sections of related rows or columns, facilitating better data navigation and analysis.</a:t>
            </a:r>
          </a:p>
          <a:p>
            <a:pPr marL="285750" indent="-285750">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 </a:t>
            </a:r>
            <a:r>
              <a:rPr lang="en-US" altLang="en-US" sz="2400" b="1" dirty="0">
                <a:latin typeface="Times New Roman" panose="02020603050405020304" pitchFamily="18" charset="0"/>
                <a:cs typeface="Times New Roman" panose="02020603050405020304" pitchFamily="18" charset="0"/>
              </a:rPr>
              <a:t>Pivot Table </a:t>
            </a:r>
            <a:r>
              <a:rPr lang="en-US" altLang="en-US" sz="2000" dirty="0">
                <a:latin typeface="Times New Roman" panose="02020603050405020304" pitchFamily="18" charset="0"/>
                <a:cs typeface="Times New Roman" panose="02020603050405020304" pitchFamily="18" charset="0"/>
              </a:rPr>
              <a:t>in Excel is a powerful tool that summarizes, analyzes, and presents large datasets by organizing data into rows, columns, and values for dynamic and interactive reporting</a:t>
            </a:r>
            <a:r>
              <a:rPr lang="en-US" altLang="en-US" sz="2000" dirty="0"/>
              <a:t>.</a:t>
            </a:r>
          </a:p>
          <a:p>
            <a:pPr marL="285750" indent="-285750">
              <a:buFont typeface="Arial" panose="020B0604020202020204" pitchFamily="34" charset="0"/>
              <a:buChar cha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829994" y="385444"/>
            <a:ext cx="10606673" cy="758190"/>
          </a:xfrm>
        </p:spPr>
        <p:txBody>
          <a:bodyPr/>
          <a:lstStyle/>
          <a:p>
            <a:r>
              <a:rPr lang="en-IN" dirty="0">
                <a:latin typeface="Times New Roman" panose="02020603050405020304" pitchFamily="18" charset="0"/>
                <a:cs typeface="Times New Roman" panose="02020603050405020304" pitchFamily="18" charset="0"/>
              </a:rPr>
              <a:t>Dataset</a:t>
            </a:r>
            <a:r>
              <a:rPr lang="en-IN" dirty="0"/>
              <a:t> Description</a:t>
            </a:r>
          </a:p>
        </p:txBody>
      </p:sp>
      <p:sp>
        <p:nvSpPr>
          <p:cNvPr id="3" name="TextBox 2">
            <a:extLst>
              <a:ext uri="{FF2B5EF4-FFF2-40B4-BE49-F238E27FC236}">
                <a16:creationId xmlns:a16="http://schemas.microsoft.com/office/drawing/2014/main" xmlns="" id="{4E4BA3CF-0C9C-4915-BDE8-520DEE6D5583}"/>
              </a:ext>
            </a:extLst>
          </p:cNvPr>
          <p:cNvSpPr txBox="1"/>
          <p:nvPr/>
        </p:nvSpPr>
        <p:spPr>
          <a:xfrm>
            <a:off x="533400" y="1295400"/>
            <a:ext cx="10210800" cy="421653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There is 5 features in employee dataset.</a:t>
            </a:r>
          </a:p>
          <a:p>
            <a:endParaRPr lang="en-US" sz="2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Business unit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Business Unit</a:t>
            </a:r>
            <a:r>
              <a:rPr lang="en-US" sz="2000" dirty="0">
                <a:latin typeface="Times New Roman" panose="02020603050405020304" pitchFamily="18" charset="0"/>
                <a:cs typeface="Times New Roman" panose="02020603050405020304" pitchFamily="18" charset="0"/>
              </a:rPr>
              <a:t>," "Revenue," "Expenses," "Profit," and "Market Share" to clearly present and compare metrics for each unit.</a:t>
            </a:r>
          </a:p>
          <a:p>
            <a:pPr marL="285750" indent="-285750">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Performance score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Conditional Formatting</a:t>
            </a:r>
            <a:r>
              <a:rPr lang="en-US" sz="2000" dirty="0">
                <a:latin typeface="Times New Roman" panose="02020603050405020304" pitchFamily="18" charset="0"/>
                <a:cs typeface="Times New Roman" panose="02020603050405020304" pitchFamily="18" charset="0"/>
              </a:rPr>
              <a:t> Apply conditional formatting to highlight high or low performance scores for better visualization.</a:t>
            </a:r>
          </a:p>
          <a:p>
            <a:pPr marL="285750" indent="-285750">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Current employee rating </a:t>
            </a:r>
            <a:r>
              <a:rPr 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Number Format</a:t>
            </a:r>
            <a:r>
              <a:rPr lang="en-US" altLang="en-US" sz="2000" dirty="0">
                <a:latin typeface="Times New Roman" panose="02020603050405020304" pitchFamily="18" charset="0"/>
                <a:cs typeface="Times New Roman" panose="02020603050405020304" pitchFamily="18" charset="0"/>
              </a:rPr>
              <a:t> Ensure that the Rating column is formatted to show numbers or a rating scale if applicable.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performance level gender </a:t>
            </a:r>
            <a:r>
              <a:rPr lang="en-US" sz="2000" dirty="0">
                <a:latin typeface="Times New Roman" panose="02020603050405020304" pitchFamily="18" charset="0"/>
                <a:cs typeface="Times New Roman" panose="02020603050405020304" pitchFamily="18" charset="0"/>
              </a:rPr>
              <a:t>:Create a summary table to analyze </a:t>
            </a:r>
            <a:r>
              <a:rPr lang="en-US" sz="2000" b="1" dirty="0">
                <a:latin typeface="Times New Roman" panose="02020603050405020304" pitchFamily="18" charset="0"/>
                <a:cs typeface="Times New Roman" panose="02020603050405020304" pitchFamily="18" charset="0"/>
              </a:rPr>
              <a:t>performance levels by gender</a:t>
            </a:r>
            <a:r>
              <a:rPr lang="en-US" sz="2000" dirty="0">
                <a:latin typeface="Times New Roman" panose="02020603050405020304" pitchFamily="18" charset="0"/>
                <a:cs typeface="Times New Roman" panose="02020603050405020304" pitchFamily="18" charset="0"/>
              </a:rPr>
              <a:t>. This table will help you visualize the data more </a:t>
            </a:r>
            <a:r>
              <a:rPr lang="en-US" sz="2000" dirty="0"/>
              <a:t>effectively.</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390</TotalTime>
  <Words>981</Words>
  <Application>Microsoft Office PowerPoint</Application>
  <PresentationFormat>Custom</PresentationFormat>
  <Paragraphs>105</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Facet</vt:lpstr>
      <vt:lpstr>Employee Data Analysis using Excel  </vt:lpstr>
      <vt:lpstr>PROJECT TITLE</vt:lpstr>
      <vt:lpstr>AGENDA</vt:lpstr>
      <vt:lpstr>PROBLEM STATEMENT</vt:lpstr>
      <vt:lpstr>PROJECT OVERVIEW</vt:lpstr>
      <vt:lpstr>PowerPoint Presentation</vt:lpstr>
      <vt:lpstr>WHO ARE THE END USERS?</vt:lpstr>
      <vt:lpstr>OUR SOLUTION AND ITS VALUE PROPOSITION</vt:lpstr>
      <vt:lpstr>Dataset Description</vt:lpstr>
      <vt:lpstr>THE "WOW" IN OUR SOLUTION</vt:lpstr>
      <vt:lpstr>PowerPoint Presentation</vt:lpstr>
      <vt:lpstr>MODELLING</vt:lpstr>
      <vt:lpstr>RESULTS</vt:lpstr>
      <vt:lpstr>conclusion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34</cp:revision>
  <dcterms:created xsi:type="dcterms:W3CDTF">2024-03-29T15:07:22Z</dcterms:created>
  <dcterms:modified xsi:type="dcterms:W3CDTF">2024-09-05T06:17:50Z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