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2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78" r:id="rId15"/>
    <p:sldId id="279" r:id="rId16"/>
    <p:sldId id="277" r:id="rId17"/>
    <p:sldId id="280" r:id="rId18"/>
    <p:sldId id="269" r:id="rId19"/>
    <p:sldId id="270" r:id="rId20"/>
    <p:sldId id="271" r:id="rId21"/>
    <p:sldId id="273" r:id="rId22"/>
    <p:sldId id="272" r:id="rId23"/>
    <p:sldId id="313" r:id="rId24"/>
    <p:sldId id="292" r:id="rId25"/>
    <p:sldId id="285" r:id="rId26"/>
    <p:sldId id="281" r:id="rId27"/>
    <p:sldId id="282" r:id="rId28"/>
    <p:sldId id="283" r:id="rId29"/>
    <p:sldId id="284" r:id="rId30"/>
    <p:sldId id="296" r:id="rId31"/>
    <p:sldId id="297" r:id="rId32"/>
    <p:sldId id="300" r:id="rId33"/>
    <p:sldId id="299" r:id="rId34"/>
    <p:sldId id="298" r:id="rId35"/>
    <p:sldId id="291" r:id="rId36"/>
    <p:sldId id="293" r:id="rId37"/>
    <p:sldId id="295" r:id="rId38"/>
    <p:sldId id="294" r:id="rId39"/>
    <p:sldId id="302" r:id="rId40"/>
    <p:sldId id="307" r:id="rId41"/>
    <p:sldId id="309" r:id="rId42"/>
    <p:sldId id="308" r:id="rId43"/>
    <p:sldId id="303" r:id="rId44"/>
    <p:sldId id="304" r:id="rId45"/>
    <p:sldId id="305" r:id="rId46"/>
    <p:sldId id="290" r:id="rId47"/>
    <p:sldId id="286" r:id="rId48"/>
    <p:sldId id="287" r:id="rId49"/>
    <p:sldId id="288" r:id="rId50"/>
    <p:sldId id="289" r:id="rId51"/>
    <p:sldId id="311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-1" fmla="*/ 1132890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6858000 h 6858000"/>
              <a:gd name="connsiteX3-7" fmla="*/ 5318308 w 12192000"/>
              <a:gd name="connsiteY3-8" fmla="*/ 6858000 h 6858000"/>
              <a:gd name="connsiteX4-9" fmla="*/ 11328897 w 12192000"/>
              <a:gd name="connsiteY4-10" fmla="*/ 4 h 6858000"/>
              <a:gd name="connsiteX5-11" fmla="*/ 11328898 w 12192000"/>
              <a:gd name="connsiteY5-12" fmla="*/ 2 h 6858000"/>
              <a:gd name="connsiteX6-13" fmla="*/ 11328900 w 12192000"/>
              <a:gd name="connsiteY6-14" fmla="*/ 0 h 6858000"/>
              <a:gd name="connsiteX7-15" fmla="*/ 0 w 12192000"/>
              <a:gd name="connsiteY7-16" fmla="*/ 6858000 h 6858000"/>
              <a:gd name="connsiteX8-17" fmla="*/ 6700 w 12192000"/>
              <a:gd name="connsiteY8-18" fmla="*/ 0 h 6858000"/>
              <a:gd name="connsiteX9-19" fmla="*/ 6700 w 12192000"/>
              <a:gd name="connsiteY9-20" fmla="*/ 6858000 h 6858000"/>
              <a:gd name="connsiteX10" fmla="*/ 0 w 12192000"/>
              <a:gd name="connsiteY10" fmla="*/ 6858000 h 6858000"/>
              <a:gd name="connsiteX0-21" fmla="*/ 11322200 w 12185300"/>
              <a:gd name="connsiteY0-22" fmla="*/ 0 h 6858000"/>
              <a:gd name="connsiteX1-23" fmla="*/ 12185300 w 12185300"/>
              <a:gd name="connsiteY1-24" fmla="*/ 0 h 6858000"/>
              <a:gd name="connsiteX2-25" fmla="*/ 12185300 w 12185300"/>
              <a:gd name="connsiteY2-26" fmla="*/ 6858000 h 6858000"/>
              <a:gd name="connsiteX3-27" fmla="*/ 5311608 w 12185300"/>
              <a:gd name="connsiteY3-28" fmla="*/ 6858000 h 6858000"/>
              <a:gd name="connsiteX4-29" fmla="*/ 11322197 w 12185300"/>
              <a:gd name="connsiteY4-30" fmla="*/ 4 h 6858000"/>
              <a:gd name="connsiteX5-31" fmla="*/ 11322198 w 12185300"/>
              <a:gd name="connsiteY5-32" fmla="*/ 2 h 6858000"/>
              <a:gd name="connsiteX6-33" fmla="*/ 11322200 w 12185300"/>
              <a:gd name="connsiteY6-34" fmla="*/ 0 h 6858000"/>
              <a:gd name="connsiteX7-35" fmla="*/ 0 w 12185300"/>
              <a:gd name="connsiteY7-36" fmla="*/ 6858000 h 6858000"/>
              <a:gd name="connsiteX8-37" fmla="*/ 0 w 12185300"/>
              <a:gd name="connsiteY8-38" fmla="*/ 0 h 6858000"/>
              <a:gd name="connsiteX9-39" fmla="*/ 0 w 12185300"/>
              <a:gd name="connsiteY9-40" fmla="*/ 6858000 h 6858000"/>
              <a:gd name="connsiteX0-41" fmla="*/ 6010592 w 6873692"/>
              <a:gd name="connsiteY0-42" fmla="*/ 0 h 6858000"/>
              <a:gd name="connsiteX1-43" fmla="*/ 6873692 w 6873692"/>
              <a:gd name="connsiteY1-44" fmla="*/ 0 h 6858000"/>
              <a:gd name="connsiteX2-45" fmla="*/ 6873692 w 6873692"/>
              <a:gd name="connsiteY2-46" fmla="*/ 6858000 h 6858000"/>
              <a:gd name="connsiteX3-47" fmla="*/ 0 w 6873692"/>
              <a:gd name="connsiteY3-48" fmla="*/ 6858000 h 6858000"/>
              <a:gd name="connsiteX4-49" fmla="*/ 6010589 w 6873692"/>
              <a:gd name="connsiteY4-50" fmla="*/ 4 h 6858000"/>
              <a:gd name="connsiteX5-51" fmla="*/ 6010590 w 6873692"/>
              <a:gd name="connsiteY5-52" fmla="*/ 2 h 6858000"/>
              <a:gd name="connsiteX6-53" fmla="*/ 6010592 w 6873692"/>
              <a:gd name="connsiteY6-54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Arial" panose="020B0604020202020204" pitchFamily="34" charset="0"/>
              </a:rPr>
              <a:t>Stock Market data Analysis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142509"/>
            <a:ext cx="3934734" cy="1657341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2800" dirty="0"/>
              <a:t>Group No :5</a:t>
            </a: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IN" altLang="en-US" sz="2000" dirty="0"/>
              <a:t>Deepa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Mentor:-</a:t>
            </a:r>
            <a:r>
              <a:rPr lang="en-IN" dirty="0"/>
              <a:t> KARTHIK MUSKULA </a:t>
            </a:r>
            <a:r>
              <a:rPr lang="en-US" sz="2000" dirty="0"/>
              <a:t>	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8" name="Picture 7" descr="A close up of a keyboar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17571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2803" b="-1"/>
          <a:stretch>
            <a:fillRect/>
          </a:stretch>
        </p:blipFill>
        <p:spPr>
          <a:xfrm>
            <a:off x="335280" y="701231"/>
            <a:ext cx="11521439" cy="4120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3250" y="5008522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max close price recorded is just above 2000 during 2014.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lowest close price recorded is during  2005.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75" y="680449"/>
            <a:ext cx="11766904" cy="4282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3723" y="5161888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Highest Close price was about  170rs in the year 2018.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lowest close price was observed during the early 2008 and 2013.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25" y="680449"/>
            <a:ext cx="11780349" cy="443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6995" y="5161888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highest close price was close to 10K in the year2018.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lowest close price was observed during the initial 2005 year.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Year Wise Boxplot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60" y="805219"/>
            <a:ext cx="5857840" cy="4271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13"/>
          <a:stretch>
            <a:fillRect/>
          </a:stretch>
        </p:blipFill>
        <p:spPr>
          <a:xfrm>
            <a:off x="6173338" y="805218"/>
            <a:ext cx="5857840" cy="42717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6205" y="5227091"/>
            <a:ext cx="1090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case of the above 2 we observe that the close price has dropped drastically  after 2014.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2014 the variance of closing price is very low which indicate lesser risk in investing.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close price has dropped down after 2014.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Year Wise Boxplot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91" y="825401"/>
            <a:ext cx="6267357" cy="3746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0" y="825402"/>
            <a:ext cx="5520379" cy="374659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7091" y="4748843"/>
            <a:ext cx="11896917" cy="1156836"/>
          </a:xfrm>
        </p:spPr>
        <p:txBody>
          <a:bodyPr/>
          <a:lstStyle/>
          <a:p>
            <a:r>
              <a:rPr lang="en-IN" dirty="0"/>
              <a:t>There is an overall increasing trend in case of Maruti  stock. whereas we observe a  minor multiplicative seasonality observed in the case of Ashok Leyland stock.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Month Wise Boxplot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50836"/>
          <a:stretch>
            <a:fillRect/>
          </a:stretch>
        </p:blipFill>
        <p:spPr>
          <a:xfrm>
            <a:off x="6096000" y="805219"/>
            <a:ext cx="5750256" cy="4162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7692"/>
          <a:stretch>
            <a:fillRect/>
          </a:stretch>
        </p:blipFill>
        <p:spPr>
          <a:xfrm>
            <a:off x="163774" y="805219"/>
            <a:ext cx="5595582" cy="416256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35791" y="5117911"/>
            <a:ext cx="8120417" cy="519137"/>
          </a:xfrm>
        </p:spPr>
        <p:txBody>
          <a:bodyPr/>
          <a:lstStyle/>
          <a:p>
            <a:r>
              <a:rPr lang="en-IN" dirty="0"/>
              <a:t>This plot gives us idea about the variance of closing price with month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874" y="135956"/>
            <a:ext cx="9905999" cy="519137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Month Wise Boxplot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60" y="771652"/>
            <a:ext cx="5089372" cy="389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5" y="749167"/>
            <a:ext cx="5527343" cy="389588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5791" y="5117911"/>
            <a:ext cx="8120417" cy="519137"/>
          </a:xfrm>
        </p:spPr>
        <p:txBody>
          <a:bodyPr/>
          <a:lstStyle/>
          <a:p>
            <a:r>
              <a:rPr lang="en-IN" dirty="0"/>
              <a:t>This plot gives us idea about the variance of closing price with month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6020"/>
            <a:ext cx="9905999" cy="49587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Re-Sampling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04634"/>
            <a:ext cx="9905999" cy="1465360"/>
          </a:xfrm>
        </p:spPr>
        <p:txBody>
          <a:bodyPr/>
          <a:lstStyle/>
          <a:p>
            <a:r>
              <a:rPr lang="en-IN" dirty="0"/>
              <a:t>We have  to down sample the data for Weekly  predictions.</a:t>
            </a:r>
            <a:endParaRPr lang="en-IN" dirty="0"/>
          </a:p>
          <a:p>
            <a:r>
              <a:rPr lang="en-IN" dirty="0"/>
              <a:t>Down Sampling using average method</a:t>
            </a:r>
            <a:endParaRPr lang="en-IN" dirty="0"/>
          </a:p>
          <a:p>
            <a:r>
              <a:rPr lang="en-IN" dirty="0"/>
              <a:t>Data points has reduced to 929 rows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066" y="3038764"/>
            <a:ext cx="2642203" cy="2143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5761" y="2522139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SBI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5320" y="2522139"/>
            <a:ext cx="14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Axis Bank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7187" y="2522139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Maruti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3275" y="2522139"/>
            <a:ext cx="180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Ashok Leyland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65" y="3038764"/>
            <a:ext cx="2543948" cy="2143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45" y="3029237"/>
            <a:ext cx="2543948" cy="2162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89" y="3029237"/>
            <a:ext cx="2801680" cy="21529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686" y="958856"/>
            <a:ext cx="11506627" cy="3956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4218" y="5056910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127"/>
          <a:stretch>
            <a:fillRect/>
          </a:stretch>
        </p:blipFill>
        <p:spPr>
          <a:xfrm>
            <a:off x="897857" y="958856"/>
            <a:ext cx="9728579" cy="4058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1818" y="5140037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Business Problem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3" y="3061953"/>
            <a:ext cx="9137073" cy="217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badi" panose="020B0604020202020204" pitchFamily="34" charset="0"/>
              </a:rPr>
              <a:t>The objective of the analysis is to identify purchasing and selling patterns by carefully analyzing the data to help the investors</a:t>
            </a:r>
            <a:endParaRPr lang="en-I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130"/>
          <a:stretch>
            <a:fillRect/>
          </a:stretch>
        </p:blipFill>
        <p:spPr>
          <a:xfrm>
            <a:off x="1273377" y="1061837"/>
            <a:ext cx="9645245" cy="3880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5782" y="5045090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5956"/>
            <a:ext cx="2460010" cy="822900"/>
          </a:xfrm>
        </p:spPr>
        <p:txBody>
          <a:bodyPr>
            <a:normAutofit fontScale="90000"/>
          </a:bodyPr>
          <a:lstStyle/>
          <a:p>
            <a:r>
              <a:rPr lang="en-IN" dirty="0"/>
              <a:t>Smoothing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1400" dirty="0"/>
              <a:t>-</a:t>
            </a:r>
            <a:r>
              <a:rPr lang="en-IN" sz="1200" dirty="0"/>
              <a:t>Simple moving average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963"/>
          <a:stretch>
            <a:fillRect/>
          </a:stretch>
        </p:blipFill>
        <p:spPr>
          <a:xfrm>
            <a:off x="1317345" y="1035055"/>
            <a:ext cx="9601564" cy="3869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7382" y="5098474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red line show the close price on weekly basis 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blue line show the 5 rolling average of close price.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noise /irregularities are removed to an extend.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Splitting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51925"/>
            <a:ext cx="9905999" cy="3567118"/>
          </a:xfrm>
        </p:spPr>
        <p:txBody>
          <a:bodyPr/>
          <a:lstStyle/>
          <a:p>
            <a:r>
              <a:rPr lang="en-IN" sz="2400" b="1" dirty="0">
                <a:latin typeface="Arial Black" panose="020B0A04020102020204" pitchFamily="34" charset="0"/>
              </a:rPr>
              <a:t>Data Partition Details’</a:t>
            </a:r>
            <a:endParaRPr lang="en-IN" sz="24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- 70% of the data was used for training </a:t>
            </a:r>
            <a:endParaRPr lang="en-IN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- 30%of the data was used for testing</a:t>
            </a:r>
            <a:endParaRPr lang="en-IN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Model’s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332026"/>
            <a:ext cx="4301836" cy="3567118"/>
          </a:xfrm>
        </p:spPr>
        <p:txBody>
          <a:bodyPr/>
          <a:lstStyle/>
          <a:p>
            <a:r>
              <a:rPr lang="en-IN" dirty="0"/>
              <a:t>Linear model</a:t>
            </a:r>
            <a:endParaRPr lang="en-IN" dirty="0"/>
          </a:p>
          <a:p>
            <a:r>
              <a:rPr lang="en-IN" dirty="0"/>
              <a:t>Exponential model</a:t>
            </a:r>
            <a:endParaRPr lang="en-IN" dirty="0"/>
          </a:p>
          <a:p>
            <a:r>
              <a:rPr lang="en-IN" dirty="0"/>
              <a:t>Quadratic model</a:t>
            </a:r>
            <a:endParaRPr lang="en-IN" dirty="0"/>
          </a:p>
          <a:p>
            <a:r>
              <a:rPr lang="en-IN" dirty="0"/>
              <a:t>Additive seasonality</a:t>
            </a:r>
            <a:endParaRPr lang="en-IN" dirty="0"/>
          </a:p>
          <a:p>
            <a:r>
              <a:rPr lang="en-IN" dirty="0"/>
              <a:t>Additive seasonality quadratic</a:t>
            </a:r>
            <a:endParaRPr lang="en-IN" dirty="0"/>
          </a:p>
          <a:p>
            <a:r>
              <a:rPr lang="en-IN" dirty="0"/>
              <a:t>Multiplicative seasonality</a:t>
            </a:r>
            <a:endParaRPr lang="en-IN" dirty="0"/>
          </a:p>
          <a:p>
            <a:r>
              <a:rPr lang="en-IN" dirty="0"/>
              <a:t>Simple exponential smoothing	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283037" y="2378052"/>
            <a:ext cx="4301836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6643255" y="2332026"/>
            <a:ext cx="4301836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Holt method</a:t>
            </a:r>
            <a:endParaRPr lang="en-IN" dirty="0"/>
          </a:p>
          <a:p>
            <a:r>
              <a:rPr lang="en-IN" dirty="0"/>
              <a:t>Holt winter method’s</a:t>
            </a:r>
            <a:endParaRPr lang="en-IN" dirty="0"/>
          </a:p>
          <a:p>
            <a:r>
              <a:rPr lang="en-IN" dirty="0"/>
              <a:t>ARIMA</a:t>
            </a:r>
            <a:endParaRPr lang="en-IN" dirty="0"/>
          </a:p>
          <a:p>
            <a:r>
              <a:rPr lang="en-IN" dirty="0"/>
              <a:t>FB prophet</a:t>
            </a:r>
            <a:endParaRPr lang="en-IN" dirty="0"/>
          </a:p>
          <a:p>
            <a:r>
              <a:rPr lang="en-IN" dirty="0"/>
              <a:t>LSTM	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9" y="2438499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Model Evaluations </a:t>
            </a:r>
            <a:endParaRPr lang="en-IN" sz="4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SBI :Model Wise RMSE Score</a:t>
            </a:r>
            <a:endParaRPr lang="en-IN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411018" y="1316182"/>
          <a:ext cx="11115964" cy="46986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/>
                <a:gridCol w="3546764"/>
              </a:tblGrid>
              <a:tr h="61945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297.63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375.09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952.43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2510.06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375.09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Simple Exponential smoothing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123.89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407.21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321.21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101.25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218.25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401.49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AXIS Bank: Model Wise RMSE Score</a:t>
            </a:r>
            <a:endParaRPr lang="en-IN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411018" y="1316182"/>
          <a:ext cx="11115964" cy="453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/>
                <a:gridCol w="3546764"/>
              </a:tblGrid>
              <a:tr h="2869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209.31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677.44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163.17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1069.24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677.44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Simple Exponential smoothing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155.58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1054.66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619.18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90.37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199.83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684.89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Maruti: Model Wise RMSE Score</a:t>
            </a:r>
            <a:endParaRPr lang="en-IN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411018" y="1316182"/>
          <a:ext cx="11115964" cy="453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/>
                <a:gridCol w="3546764"/>
              </a:tblGrid>
              <a:tr h="2869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750.97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7185.65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4569.43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5228.72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7185.65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Simple Exponential smoothing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970.86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3227.28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7129.71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136.45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1421.00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7477.55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Ashok Leyland :Model Wise RMSE Score</a:t>
            </a:r>
            <a:endParaRPr lang="en-IN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411018" y="1316182"/>
          <a:ext cx="11115964" cy="453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9200"/>
                <a:gridCol w="3546764"/>
              </a:tblGrid>
              <a:tr h="2869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RMSE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28.34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Exponential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102.97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57.90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Additive Seasonality Quadratic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68.93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Multiplicative Seasonality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102.97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Simple Exponential smoothing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35.53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56.14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Holt winter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56.14</a:t>
                      </a:r>
                      <a:endParaRPr lang="en-IN" dirty="0">
                        <a:latin typeface="Abadi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ARIMA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3.06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FB prophet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40.53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117.22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Abadi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1510145"/>
            <a:ext cx="9905999" cy="38654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/>
              <a:t>Top 3 Models</a:t>
            </a:r>
            <a:br>
              <a:rPr lang="en-IN" sz="5400" dirty="0"/>
            </a:br>
            <a:br>
              <a:rPr lang="en-IN" dirty="0"/>
            </a:br>
            <a:r>
              <a:rPr lang="en-IN" sz="2400" dirty="0"/>
              <a:t>Based on RMSE: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1. ARIMA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2. Simple Exponential smoothing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3. FB Prophet</a:t>
            </a:r>
            <a:br>
              <a:rPr lang="en-IN" sz="2400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710" y="152498"/>
            <a:ext cx="5742709" cy="249283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Flow Chart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2473" y="692727"/>
            <a:ext cx="5860471" cy="54171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/>
          <a:lstStyle/>
          <a:p>
            <a:pPr algn="ctr"/>
            <a:r>
              <a:rPr lang="en-IN" dirty="0"/>
              <a:t>Simple exponential smoothing : SBI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4749231"/>
            <a:ext cx="9905999" cy="1562863"/>
          </a:xfrm>
        </p:spPr>
        <p:txBody>
          <a:bodyPr>
            <a:normAutofit fontScale="62500" lnSpcReduction="20000"/>
          </a:bodyPr>
          <a:lstStyle/>
          <a:p>
            <a:pPr marL="285750" indent="-285750" algn="ctr"/>
            <a:r>
              <a:rPr lang="en-IN" sz="2600" dirty="0"/>
              <a:t>RMSE: 123.89</a:t>
            </a:r>
            <a:endParaRPr lang="en-IN" sz="2600" dirty="0"/>
          </a:p>
          <a:p>
            <a:pPr marL="285750" indent="-285750" algn="ctr"/>
            <a:r>
              <a:rPr lang="en-IN" sz="2600" dirty="0"/>
              <a:t>The blue region is the training set ,The orange region is the testing set</a:t>
            </a:r>
            <a:endParaRPr lang="en-IN" sz="2600" dirty="0"/>
          </a:p>
          <a:p>
            <a:pPr marL="285750" indent="-285750" algn="ctr"/>
            <a:r>
              <a:rPr lang="en-IN" sz="2600" dirty="0"/>
              <a:t>The green line is the predicted region-Its is having a constant value /trend </a:t>
            </a:r>
            <a:endParaRPr lang="en-IN" sz="2600" dirty="0"/>
          </a:p>
          <a:p>
            <a:pPr marL="285750" indent="-285750" algn="ctr"/>
            <a:r>
              <a:rPr lang="en-IN" sz="2600" dirty="0"/>
              <a:t>So this model is inefficient for forecasting</a:t>
            </a:r>
            <a:endParaRPr lang="en-IN" sz="2600" dirty="0"/>
          </a:p>
          <a:p>
            <a:pPr algn="ctr"/>
            <a:endParaRPr lang="en-IN" dirty="0"/>
          </a:p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544" y="1029366"/>
            <a:ext cx="2181529" cy="36104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9" y="1029366"/>
            <a:ext cx="8818155" cy="361047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/>
          <a:lstStyle/>
          <a:p>
            <a:pPr algn="ctr"/>
            <a:r>
              <a:rPr lang="en-IN" dirty="0"/>
              <a:t>Simple exponential smoothing : Axis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8" y="4711235"/>
            <a:ext cx="9905999" cy="1551020"/>
          </a:xfrm>
        </p:spPr>
        <p:txBody>
          <a:bodyPr>
            <a:normAutofit fontScale="40000" lnSpcReduction="20000"/>
          </a:bodyPr>
          <a:lstStyle/>
          <a:p>
            <a:pPr marL="285750" indent="-285750" algn="ctr"/>
            <a:r>
              <a:rPr lang="en-IN" sz="4000" dirty="0"/>
              <a:t>RMSE: 155.58</a:t>
            </a:r>
            <a:endParaRPr lang="en-IN" sz="4000" dirty="0"/>
          </a:p>
          <a:p>
            <a:pPr marL="285750" indent="-285750" algn="ctr"/>
            <a:r>
              <a:rPr lang="en-IN" sz="4000" dirty="0"/>
              <a:t>The blue region is the training set ,The orange region is the testing set</a:t>
            </a:r>
            <a:endParaRPr lang="en-IN" sz="4000" dirty="0"/>
          </a:p>
          <a:p>
            <a:pPr marL="285750" indent="-285750" algn="ctr"/>
            <a:r>
              <a:rPr lang="en-IN" sz="4000" dirty="0"/>
              <a:t>The green line is the predicted region-Its is having a constant value /trend </a:t>
            </a:r>
            <a:endParaRPr lang="en-IN" sz="4000" dirty="0"/>
          </a:p>
          <a:p>
            <a:pPr marL="285750" indent="-285750" algn="ctr"/>
            <a:r>
              <a:rPr lang="en-IN" sz="4000" dirty="0"/>
              <a:t>So this model is inefficient for forecasting</a:t>
            </a:r>
            <a:endParaRPr lang="en-IN" sz="4000" dirty="0"/>
          </a:p>
          <a:p>
            <a:pPr algn="ctr"/>
            <a:endParaRPr lang="en-IN" dirty="0"/>
          </a:p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2797" y="1024546"/>
            <a:ext cx="2162477" cy="3686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2" y="1024546"/>
            <a:ext cx="8640381" cy="368668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/>
          <a:lstStyle/>
          <a:p>
            <a:pPr algn="ctr"/>
            <a:r>
              <a:rPr lang="en-IN" dirty="0"/>
              <a:t>Simple exponential smoothing : Maruti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668982"/>
            <a:ext cx="9905999" cy="1939636"/>
          </a:xfrm>
        </p:spPr>
        <p:txBody>
          <a:bodyPr>
            <a:normAutofit fontScale="70000" lnSpcReduction="20000"/>
          </a:bodyPr>
          <a:lstStyle/>
          <a:p>
            <a:pPr marL="285750" indent="-285750" algn="ctr"/>
            <a:r>
              <a:rPr lang="en-IN" sz="2300" dirty="0"/>
              <a:t>RMSE: 970.46</a:t>
            </a:r>
            <a:endParaRPr lang="en-IN" sz="2300" dirty="0"/>
          </a:p>
          <a:p>
            <a:pPr marL="285750" indent="-285750" algn="ctr"/>
            <a:r>
              <a:rPr lang="en-IN" sz="2300" dirty="0"/>
              <a:t>The blue region is the training set ,The orange region is the testing set</a:t>
            </a:r>
            <a:endParaRPr lang="en-IN" sz="2300" dirty="0"/>
          </a:p>
          <a:p>
            <a:pPr marL="285750" indent="-285750" algn="ctr"/>
            <a:r>
              <a:rPr lang="en-IN" sz="2300" dirty="0"/>
              <a:t>The green line is the predicted region-Its is having a constant value /trend </a:t>
            </a:r>
            <a:endParaRPr lang="en-IN" sz="2300" dirty="0"/>
          </a:p>
          <a:p>
            <a:pPr marL="285750" indent="-285750" algn="ctr"/>
            <a:r>
              <a:rPr lang="en-IN" sz="2300" dirty="0"/>
              <a:t>So this model is inefficient for forecasting</a:t>
            </a:r>
            <a:endParaRPr lang="en-IN" sz="2300" dirty="0"/>
          </a:p>
          <a:p>
            <a:pPr marL="0" indent="0" algn="ctr">
              <a:buNone/>
            </a:pPr>
            <a:r>
              <a:rPr lang="en-IN" dirty="0"/>
              <a:t> 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91" y="1122218"/>
            <a:ext cx="8657099" cy="34220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805" y="1122218"/>
            <a:ext cx="2172003" cy="342207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38546"/>
            <a:ext cx="9905999" cy="7065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Simple exponential smoothing : Ashok </a:t>
            </a:r>
            <a:r>
              <a:rPr lang="en-IN" dirty="0" err="1"/>
              <a:t>leyland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4658841"/>
            <a:ext cx="9905999" cy="151014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dirty="0"/>
              <a:t>RMSE: 35.53</a:t>
            </a:r>
            <a:endParaRPr lang="en-IN" dirty="0"/>
          </a:p>
          <a:p>
            <a:pPr algn="ctr"/>
            <a:r>
              <a:rPr lang="en-IN" dirty="0"/>
              <a:t>The blue region is the training set ,The orange region is the testing set</a:t>
            </a:r>
            <a:endParaRPr lang="en-IN" dirty="0"/>
          </a:p>
          <a:p>
            <a:pPr algn="ctr"/>
            <a:r>
              <a:rPr lang="en-IN" dirty="0"/>
              <a:t>The green line is the predicted region-Its is having a constant value /trend </a:t>
            </a:r>
            <a:endParaRPr lang="en-IN" dirty="0"/>
          </a:p>
          <a:p>
            <a:pPr algn="ctr"/>
            <a:r>
              <a:rPr lang="en-IN" dirty="0"/>
              <a:t>So this model is inefficient for forecasting</a:t>
            </a:r>
            <a:endParaRPr lang="en-IN" dirty="0"/>
          </a:p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1956" y="1076941"/>
            <a:ext cx="2057687" cy="3581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87" y="1097723"/>
            <a:ext cx="8364117" cy="356111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SBI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RMSE: 234.73</a:t>
            </a:r>
            <a:endParaRPr lang="en-IN" dirty="0"/>
          </a:p>
          <a:p>
            <a:pPr algn="ctr"/>
            <a:r>
              <a:rPr lang="en-IN" dirty="0"/>
              <a:t>The black dot are the actual value, and the blue line are the predicted values</a:t>
            </a:r>
            <a:endParaRPr lang="en-IN" dirty="0"/>
          </a:p>
          <a:p>
            <a:pPr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432" y="958856"/>
            <a:ext cx="7978967" cy="3793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4" y="958855"/>
            <a:ext cx="2927814" cy="379325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AXIS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RMSE: 196.83</a:t>
            </a:r>
            <a:endParaRPr lang="en-IN" dirty="0"/>
          </a:p>
          <a:p>
            <a:pPr algn="ctr"/>
            <a:r>
              <a:rPr lang="en-IN" dirty="0"/>
              <a:t>The black dot are the actual value, and the blue line are the predicted values</a:t>
            </a:r>
            <a:endParaRPr lang="en-IN" dirty="0"/>
          </a:p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825" y="902230"/>
            <a:ext cx="8466920" cy="3543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313" y="881448"/>
            <a:ext cx="2029861" cy="356457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Maruti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 : 1472</a:t>
            </a:r>
            <a:endParaRPr lang="en-IN" dirty="0"/>
          </a:p>
          <a:p>
            <a:pPr algn="ctr"/>
            <a:r>
              <a:rPr lang="en-IN" dirty="0"/>
              <a:t>The black dot are the actual value, and the blue line are the predicted values</a:t>
            </a:r>
            <a:endParaRPr lang="en-IN" dirty="0"/>
          </a:p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11" y="849751"/>
            <a:ext cx="8380771" cy="366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154" y="817418"/>
            <a:ext cx="2188035" cy="36999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FB Prophet model	: Ashok Leyland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4" y="4946073"/>
            <a:ext cx="9331035" cy="953071"/>
          </a:xfrm>
        </p:spPr>
        <p:txBody>
          <a:bodyPr/>
          <a:lstStyle/>
          <a:p>
            <a:pPr algn="ctr"/>
            <a:r>
              <a:rPr lang="en-IN" dirty="0"/>
              <a:t>RMSE : 41.28</a:t>
            </a:r>
            <a:endParaRPr lang="en-IN" dirty="0"/>
          </a:p>
          <a:p>
            <a:pPr algn="ctr"/>
            <a:r>
              <a:rPr lang="en-IN" dirty="0"/>
              <a:t>The black dot are the actual value, and the blue line are the predicted values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687" y="847875"/>
            <a:ext cx="8704168" cy="3627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51" y="868793"/>
            <a:ext cx="1848394" cy="3606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SBI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482" y="4838128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orange line is the actual close price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blue line is the predicted value and 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grey region is the 95% confidence interval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RMSE :101.25</a:t>
            </a:r>
            <a:endParaRPr lang="en-IN" sz="1400" dirty="0">
              <a:latin typeface="Abadi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507" y="879763"/>
            <a:ext cx="2382675" cy="37756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96" y="879763"/>
            <a:ext cx="6441432" cy="377560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AXIS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891" y="960257"/>
            <a:ext cx="6670964" cy="3542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819"/>
          <a:stretch>
            <a:fillRect/>
          </a:stretch>
        </p:blipFill>
        <p:spPr>
          <a:xfrm>
            <a:off x="8373194" y="960257"/>
            <a:ext cx="2612333" cy="354247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30482" y="4810419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orange line is the actual close price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blue line is the predicted value and 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grey region is the 95% confidence interval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RMSE :90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endParaRPr lang="en-IN" sz="1400" dirty="0">
              <a:latin typeface="Abadi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u="none" strike="noStrike" dirty="0">
                <a:effectLst/>
                <a:latin typeface="Heebo ExtraBold" panose="020B0604020202020204" pitchFamily="2" charset="-79"/>
              </a:rPr>
              <a:t>Exploratory Data Analysis</a:t>
            </a:r>
            <a:endParaRPr lang="en-IN" sz="7200" b="1" dirty="0">
              <a:latin typeface="Heebo ExtraBold" panose="020B0604020202020204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extracted historical data's of 4 different companies using </a:t>
            </a:r>
            <a:r>
              <a:rPr lang="en-IN" dirty="0" err="1"/>
              <a:t>nsepy</a:t>
            </a:r>
            <a:r>
              <a:rPr lang="en-IN" dirty="0"/>
              <a:t> library</a:t>
            </a:r>
            <a:endParaRPr lang="en-IN" dirty="0"/>
          </a:p>
          <a:p>
            <a:r>
              <a:rPr lang="en-IN" dirty="0"/>
              <a:t>2 Stock’s from banking sector :-</a:t>
            </a:r>
            <a:endParaRPr lang="en-IN" dirty="0"/>
          </a:p>
          <a:p>
            <a:pPr lvl="1"/>
            <a:r>
              <a:rPr lang="en-IN" dirty="0"/>
              <a:t>	-State Bank Of India</a:t>
            </a:r>
            <a:endParaRPr lang="en-IN" dirty="0"/>
          </a:p>
          <a:p>
            <a:pPr lvl="1"/>
            <a:r>
              <a:rPr lang="en-IN" dirty="0"/>
              <a:t>	-Axis Bank</a:t>
            </a:r>
            <a:endParaRPr lang="en-IN" dirty="0"/>
          </a:p>
          <a:p>
            <a:r>
              <a:rPr lang="en-IN" dirty="0"/>
              <a:t>2 Stock’s from automobile sector:-</a:t>
            </a:r>
            <a:endParaRPr lang="en-IN" dirty="0"/>
          </a:p>
          <a:p>
            <a:pPr lvl="1"/>
            <a:r>
              <a:rPr lang="en-IN" dirty="0"/>
              <a:t>	-Maruti Suzuki India Ltd</a:t>
            </a:r>
            <a:endParaRPr lang="en-IN" dirty="0"/>
          </a:p>
          <a:p>
            <a:pPr lvl="1"/>
            <a:r>
              <a:rPr lang="en-IN" dirty="0"/>
              <a:t>	-Ashok Leyland Ltd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Maruti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24252"/>
          <a:stretch>
            <a:fillRect/>
          </a:stretch>
        </p:blipFill>
        <p:spPr>
          <a:xfrm>
            <a:off x="8820427" y="817417"/>
            <a:ext cx="2309692" cy="3941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4" y="817418"/>
            <a:ext cx="7712062" cy="394187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4918364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orange line is the actual close price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blue line is the predicted value and 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grey region is the 95% confidence interval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RMSE :136</a:t>
            </a:r>
            <a:endParaRPr lang="en-IN" sz="1400" dirty="0">
              <a:latin typeface="Abadi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1673"/>
            <a:ext cx="8832273" cy="5957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ARIMA: Ashok Leyland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753" y="1170103"/>
            <a:ext cx="6519265" cy="3526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007" y="1170103"/>
            <a:ext cx="3191482" cy="352658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19646" y="4869617"/>
            <a:ext cx="9331035" cy="1299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orange line is the actual close price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blue line is the predicted value and 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The grey region is the 95% confidence interval</a:t>
            </a:r>
            <a:endParaRPr lang="en-IN" sz="1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dirty="0">
                <a:latin typeface="Abadi" panose="020B0604020202020204" pitchFamily="34" charset="0"/>
              </a:rPr>
              <a:t>RMSE : 3.06</a:t>
            </a:r>
            <a:endParaRPr lang="en-IN" sz="1400" dirty="0">
              <a:latin typeface="Abadi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72165"/>
            <a:ext cx="9905999" cy="814526"/>
          </a:xfrm>
        </p:spPr>
        <p:txBody>
          <a:bodyPr/>
          <a:lstStyle/>
          <a:p>
            <a:pPr algn="ctr"/>
            <a:r>
              <a:rPr lang="en-IN" b="0" i="0" dirty="0">
                <a:effectLst/>
                <a:latin typeface="Arial" panose="020B0604020202020204" pitchFamily="34" charset="0"/>
              </a:rPr>
              <a:t>Augmented Dickey-Fuller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126681"/>
            <a:ext cx="9905999" cy="965356"/>
          </a:xfrm>
        </p:spPr>
        <p:txBody>
          <a:bodyPr/>
          <a:lstStyle/>
          <a:p>
            <a:r>
              <a:rPr lang="en-IN" dirty="0"/>
              <a:t>To check whether the data is stationary or not</a:t>
            </a:r>
            <a:endParaRPr lang="en-IN" dirty="0"/>
          </a:p>
          <a:p>
            <a:r>
              <a:rPr lang="en-IN" dirty="0"/>
              <a:t>If not to find the difference or d-value for ARIMA model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52" y="2092037"/>
            <a:ext cx="6005946" cy="2022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8" y="4114800"/>
            <a:ext cx="5820247" cy="1995055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490498" y="4375805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Maruti data set became stationary after differencing of  1 </a:t>
            </a:r>
            <a:endParaRPr lang="en-IN" dirty="0"/>
          </a:p>
          <a:p>
            <a:r>
              <a:rPr lang="en-IN" dirty="0"/>
              <a:t>d value=1</a:t>
            </a:r>
            <a:endParaRPr lang="en-IN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684818" y="2318171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Leyland data set became stationary after differencing of  1 shift</a:t>
            </a:r>
            <a:endParaRPr lang="en-IN" dirty="0"/>
          </a:p>
          <a:p>
            <a:r>
              <a:rPr lang="en-IN" dirty="0"/>
              <a:t>d value=1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72165"/>
            <a:ext cx="9905999" cy="814526"/>
          </a:xfrm>
        </p:spPr>
        <p:txBody>
          <a:bodyPr/>
          <a:lstStyle/>
          <a:p>
            <a:pPr algn="ctr"/>
            <a:r>
              <a:rPr lang="en-IN" b="0" i="0" dirty="0">
                <a:effectLst/>
                <a:latin typeface="Arial" panose="020B0604020202020204" pitchFamily="34" charset="0"/>
              </a:rPr>
              <a:t>Augmented Dickey-Fuller</a:t>
            </a:r>
            <a:endParaRPr lang="en-IN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7675420" y="1258533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Maruti data set was stationary without differencing</a:t>
            </a:r>
            <a:endParaRPr lang="en-IN" dirty="0"/>
          </a:p>
          <a:p>
            <a:r>
              <a:rPr lang="en-IN" dirty="0"/>
              <a:t>d value=0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709" y="1058048"/>
            <a:ext cx="6982799" cy="1333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82" y="3039076"/>
            <a:ext cx="6801799" cy="2915057"/>
          </a:xfrm>
          <a:prstGeom prst="rect">
            <a:avLst/>
          </a:prstGeom>
        </p:spPr>
      </p:pic>
      <p:sp>
        <p:nvSpPr>
          <p:cNvPr id="14" name="Content Placeholder 2"/>
          <p:cNvSpPr txBox="1"/>
          <p:nvPr/>
        </p:nvSpPr>
        <p:spPr>
          <a:xfrm>
            <a:off x="138547" y="3627660"/>
            <a:ext cx="4516580" cy="140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SBI stock became stationary after differencing it by 1 shift</a:t>
            </a:r>
            <a:endParaRPr lang="en-IN" dirty="0"/>
          </a:p>
          <a:p>
            <a:r>
              <a:rPr lang="en-IN" dirty="0"/>
              <a:t>d value=1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959215"/>
          </a:xfrm>
        </p:spPr>
        <p:txBody>
          <a:bodyPr/>
          <a:lstStyle/>
          <a:p>
            <a:pPr algn="ctr"/>
            <a:r>
              <a:rPr lang="en-IN" dirty="0"/>
              <a:t>ACF and PACF Plots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927" y="5602538"/>
            <a:ext cx="2805545" cy="440453"/>
          </a:xfrm>
        </p:spPr>
        <p:txBody>
          <a:bodyPr/>
          <a:lstStyle/>
          <a:p>
            <a:pPr algn="ctr"/>
            <a:r>
              <a:rPr lang="en-IN" dirty="0"/>
              <a:t>Ashok Leyland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95" y="815008"/>
            <a:ext cx="2630409" cy="4374494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159326" y="5564057"/>
            <a:ext cx="2805545" cy="4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SBI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47" y="815008"/>
            <a:ext cx="2630409" cy="4374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03" y="815008"/>
            <a:ext cx="2630410" cy="4374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496" y="815008"/>
            <a:ext cx="2630409" cy="4374494"/>
          </a:xfrm>
          <a:prstGeom prst="rect">
            <a:avLst/>
          </a:prstGeom>
        </p:spPr>
      </p:pic>
      <p:sp>
        <p:nvSpPr>
          <p:cNvPr id="13" name="Content Placeholder 2"/>
          <p:cNvSpPr txBox="1"/>
          <p:nvPr/>
        </p:nvSpPr>
        <p:spPr>
          <a:xfrm>
            <a:off x="3052978" y="5602538"/>
            <a:ext cx="2805545" cy="4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AXIS</a:t>
            </a:r>
            <a:endParaRPr lang="en-IN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5905068" y="5612558"/>
            <a:ext cx="2805545" cy="440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Maruti Suzuki India Ltd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597298" y="6232880"/>
            <a:ext cx="788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ACF &amp; PACF plot helps to find the P-value and Q-value 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ARIMA Model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9" y="2417947"/>
            <a:ext cx="9905999" cy="3567118"/>
          </a:xfrm>
        </p:spPr>
        <p:txBody>
          <a:bodyPr/>
          <a:lstStyle/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latin typeface="Arial Black" panose="020B0A04020102020204" pitchFamily="34" charset="0"/>
              </a:rPr>
              <a:t>ARIMA Order  (p, d, q)</a:t>
            </a:r>
            <a:endParaRPr lang="en-IN" sz="2000" b="1" i="0" dirty="0">
              <a:latin typeface="Arial Black" panose="020B0A04020102020204" pitchFamily="34" charset="0"/>
            </a:endParaRPr>
          </a:p>
          <a:p>
            <a:pPr lvl="1"/>
            <a:endParaRPr lang="en-IN" sz="2000" b="1" i="0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-SBI  : </a:t>
            </a:r>
            <a:r>
              <a:rPr lang="en-IN" i="0" dirty="0">
                <a:latin typeface="Arial Black" panose="020B0A04020102020204" pitchFamily="34" charset="0"/>
              </a:rPr>
              <a:t>(1,1,1)</a:t>
            </a:r>
            <a:endParaRPr lang="en-IN" i="0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-AXIS Bank : (1,0,0)</a:t>
            </a:r>
            <a:endParaRPr lang="en-IN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-Maruti : (0,1,1)</a:t>
            </a:r>
            <a:endParaRPr lang="en-IN" dirty="0">
              <a:latin typeface="Arial Black" panose="020B0A04020102020204" pitchFamily="34" charset="0"/>
            </a:endParaRPr>
          </a:p>
          <a:p>
            <a:pPr lvl="1"/>
            <a:r>
              <a:rPr lang="en-IN" dirty="0">
                <a:latin typeface="Arial Black" panose="020B0A04020102020204" pitchFamily="34" charset="0"/>
              </a:rPr>
              <a:t>	-Ashok Leyland : (1,1,1)</a:t>
            </a:r>
            <a:endParaRPr lang="en-IN" dirty="0">
              <a:latin typeface="Arial Black" panose="020B0A04020102020204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70904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Model Deployment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55618" y="3217554"/>
            <a:ext cx="9905999" cy="2001653"/>
          </a:xfrm>
        </p:spPr>
        <p:txBody>
          <a:bodyPr/>
          <a:lstStyle/>
          <a:p>
            <a:r>
              <a:rPr lang="en-IN" dirty="0"/>
              <a:t>Based on the evaluations metrics  ARIMA model is the best model as it is giving the least RMSE value and  significant forecast values.</a:t>
            </a:r>
            <a:endParaRPr lang="en-IN" dirty="0"/>
          </a:p>
          <a:p>
            <a:r>
              <a:rPr lang="en-IN" dirty="0"/>
              <a:t>Deployed the model using </a:t>
            </a:r>
            <a:r>
              <a:rPr lang="en-IN" dirty="0" err="1"/>
              <a:t>streamlit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55" y="645378"/>
            <a:ext cx="6743824" cy="198205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91078" y="1250210"/>
            <a:ext cx="4745182" cy="1105064"/>
          </a:xfrm>
        </p:spPr>
        <p:txBody>
          <a:bodyPr/>
          <a:lstStyle/>
          <a:p>
            <a:r>
              <a:rPr lang="en-IN" dirty="0"/>
              <a:t>Select stock from the drop down.</a:t>
            </a:r>
            <a:endParaRPr lang="en-IN" dirty="0"/>
          </a:p>
          <a:p>
            <a:r>
              <a:rPr lang="en-IN" dirty="0"/>
              <a:t>Give’s the status of the data extraction. 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705" y="3229783"/>
            <a:ext cx="5782555" cy="2545888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682459" y="3950195"/>
            <a:ext cx="5081031" cy="11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Give’s  the logo &amp; brief summary of the selected stock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566" y="1417625"/>
            <a:ext cx="5063836" cy="8406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Display’s the head of the Data Frame.</a:t>
            </a:r>
            <a:endParaRPr lang="en-IN" dirty="0"/>
          </a:p>
          <a:p>
            <a:r>
              <a:rPr lang="en-IN" dirty="0"/>
              <a:t>Give’s the total no: of data points extracted.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685" y="484700"/>
            <a:ext cx="6761116" cy="2138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395" y="3075422"/>
            <a:ext cx="5334097" cy="2701441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332508" y="3814697"/>
            <a:ext cx="5915891" cy="139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Line plots show the Close price of the selected stock.</a:t>
            </a:r>
            <a:endParaRPr lang="en-IN" dirty="0"/>
          </a:p>
          <a:p>
            <a:r>
              <a:rPr lang="en-IN" dirty="0"/>
              <a:t>The orange line show the forecast values.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4641273"/>
            <a:ext cx="9905999" cy="138545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slider has been provider for the selecting the forecast </a:t>
            </a:r>
            <a:endParaRPr lang="en-IN" dirty="0"/>
          </a:p>
          <a:p>
            <a:r>
              <a:rPr lang="en-IN" dirty="0"/>
              <a:t>Max 12 weeks of forecasting can be done (3 months)</a:t>
            </a:r>
            <a:endParaRPr lang="en-IN" dirty="0"/>
          </a:p>
          <a:p>
            <a:r>
              <a:rPr lang="en-IN" dirty="0"/>
              <a:t>Given below is the forecasted Close price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583" y="326733"/>
            <a:ext cx="9324108" cy="4010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217" y="4232343"/>
            <a:ext cx="7481453" cy="127984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Data set consist of historical data from 2005. (17 year of data)</a:t>
            </a:r>
            <a:endParaRPr lang="en-IN" dirty="0"/>
          </a:p>
          <a:p>
            <a:r>
              <a:rPr lang="en-IN" dirty="0"/>
              <a:t>Data set of each company consist of 4419 row’s and 10 columns.</a:t>
            </a:r>
            <a:endParaRPr lang="en-IN" dirty="0"/>
          </a:p>
          <a:p>
            <a:r>
              <a:rPr lang="en-IN" dirty="0"/>
              <a:t>There are no null, Missing values present in the data set’s.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42" y="564276"/>
            <a:ext cx="2684329" cy="322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15" y="560799"/>
            <a:ext cx="2842253" cy="3224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80" y="574650"/>
            <a:ext cx="2989689" cy="32249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885" y="564279"/>
            <a:ext cx="2986171" cy="32249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2828835"/>
            <a:ext cx="101623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How did you Overcome?</a:t>
            </a:r>
            <a:endParaRPr lang="en-IN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the code multiple times.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Selected model with least RMSE value and significant forecasted values.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Installed a lower version of the same.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58689"/>
            <a:ext cx="1016230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Challenges Faced:-</a:t>
            </a:r>
            <a:endParaRPr lang="en-IN" sz="2800" dirty="0"/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  <a:ea typeface="+mn-ea"/>
                <a:cs typeface="+mn-cs"/>
              </a:rPr>
              <a:t>Issues with extraction of data using NSEPY</a:t>
            </a:r>
            <a:endParaRPr lang="en-IN" sz="1800" dirty="0"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Selection of final model.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Issue’s with fb Prophet module 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8551"/>
            <a:ext cx="9905999" cy="1360898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0609" y="5404755"/>
            <a:ext cx="3246120" cy="827563"/>
          </a:xfrm>
        </p:spPr>
        <p:txBody>
          <a:bodyPr>
            <a:normAutofit/>
          </a:bodyPr>
          <a:lstStyle/>
          <a:p>
            <a:r>
              <a:rPr lang="en-IN" sz="3600" b="1" dirty="0"/>
              <a:t>AXIS Bank</a:t>
            </a:r>
            <a:endParaRPr lang="en-IN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3298"/>
          <a:stretch>
            <a:fillRect/>
          </a:stretch>
        </p:blipFill>
        <p:spPr>
          <a:xfrm>
            <a:off x="2013829" y="177576"/>
            <a:ext cx="9945941" cy="2745631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768950" y="2415834"/>
            <a:ext cx="1067971" cy="689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SBI</a:t>
            </a:r>
            <a:endParaRPr lang="en-IN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8" y="3752774"/>
            <a:ext cx="9060711" cy="2305372"/>
          </a:xfrm>
          <a:prstGeom prst="rect">
            <a:avLst/>
          </a:prstGeom>
        </p:spPr>
      </p:pic>
      <p:sp>
        <p:nvSpPr>
          <p:cNvPr id="3" name="Title 1"/>
          <p:cNvSpPr txBox="1"/>
          <p:nvPr/>
        </p:nvSpPr>
        <p:spPr>
          <a:xfrm>
            <a:off x="1246909" y="6060150"/>
            <a:ext cx="10945091" cy="82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  <a:ea typeface="+mn-ea"/>
                <a:cs typeface="+mn-cs"/>
              </a:rPr>
              <a:t>The head of the dataset, gives an idea about the data’s in each columns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534" y="4947430"/>
            <a:ext cx="2064741" cy="827563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Ashok Leyland</a:t>
            </a:r>
            <a:endParaRPr lang="en-IN" sz="3600" b="1" dirty="0"/>
          </a:p>
        </p:txBody>
      </p:sp>
      <p:sp>
        <p:nvSpPr>
          <p:cNvPr id="8" name="Title 1"/>
          <p:cNvSpPr txBox="1"/>
          <p:nvPr/>
        </p:nvSpPr>
        <p:spPr>
          <a:xfrm>
            <a:off x="10808887" y="2468059"/>
            <a:ext cx="1451736" cy="52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Maruti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93" y="215182"/>
            <a:ext cx="10707594" cy="2644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07" y="3429000"/>
            <a:ext cx="10025966" cy="2345993"/>
          </a:xfrm>
          <a:prstGeom prst="rect">
            <a:avLst/>
          </a:prstGeom>
        </p:spPr>
      </p:pic>
      <p:sp>
        <p:nvSpPr>
          <p:cNvPr id="3" name="Title 1"/>
          <p:cNvSpPr txBox="1"/>
          <p:nvPr/>
        </p:nvSpPr>
        <p:spPr>
          <a:xfrm>
            <a:off x="1246909" y="6060150"/>
            <a:ext cx="10945091" cy="82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  <a:ea typeface="+mn-ea"/>
                <a:cs typeface="+mn-cs"/>
              </a:rPr>
              <a:t>The head of the dataset, gives an idea about the data’s in each columns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162" y="353945"/>
            <a:ext cx="5894365" cy="421293"/>
          </a:xfrm>
        </p:spPr>
        <p:txBody>
          <a:bodyPr>
            <a:normAutofit fontScale="90000"/>
          </a:bodyPr>
          <a:lstStyle/>
          <a:p>
            <a:r>
              <a:rPr lang="en-IN" sz="4400"/>
              <a:t>Line plots</a:t>
            </a:r>
            <a:r>
              <a:rPr lang="en-IN"/>
              <a:t>-</a:t>
            </a:r>
            <a:r>
              <a:rPr lang="en-IN" sz="3600"/>
              <a:t>Close price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73" y="1069146"/>
            <a:ext cx="9955329" cy="3585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964" y="4810489"/>
            <a:ext cx="1176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an idea about the variation of close price over 15 years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Maruti stock price has highest increase, and the Leyland stock is having the least change in the close price.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the year there is drop in close price of the banking sector stocks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drop in Maruti stocks during the 2020 region due to covid-19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91" y="0"/>
            <a:ext cx="5216236" cy="680449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Close price V/s  Year</a:t>
            </a:r>
            <a:endParaRPr lang="en-IN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982" y="887735"/>
            <a:ext cx="11236035" cy="4135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4560" y="5057825"/>
            <a:ext cx="9318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plot show the minimum and maximum close price for each year.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max close price was observed during 2010 which was close to 3500.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min Close price was observed during the 2016,2020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8782</Words>
  <Application>WPS Presentation</Application>
  <PresentationFormat>Widescreen</PresentationFormat>
  <Paragraphs>531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SimSun</vt:lpstr>
      <vt:lpstr>Wingdings</vt:lpstr>
      <vt:lpstr>Abadi</vt:lpstr>
      <vt:lpstr>Segoe Print</vt:lpstr>
      <vt:lpstr>Heebo ExtraBold</vt:lpstr>
      <vt:lpstr>Walbaum Display</vt:lpstr>
      <vt:lpstr>Microsoft YaHei</vt:lpstr>
      <vt:lpstr>Arial Unicode MS</vt:lpstr>
      <vt:lpstr>Calibri</vt:lpstr>
      <vt:lpstr>Arial Black</vt:lpstr>
      <vt:lpstr>RegattaVTI</vt:lpstr>
      <vt:lpstr>Stock Market data Analysis</vt:lpstr>
      <vt:lpstr>Business Problem</vt:lpstr>
      <vt:lpstr>Project Flow Chart</vt:lpstr>
      <vt:lpstr>Exploratory Data Analysis</vt:lpstr>
      <vt:lpstr>PowerPoint 演示文稿</vt:lpstr>
      <vt:lpstr>AXIS Bank</vt:lpstr>
      <vt:lpstr>Ashok Leyland</vt:lpstr>
      <vt:lpstr>Line plots-Close price</vt:lpstr>
      <vt:lpstr>Close price V/s  Year</vt:lpstr>
      <vt:lpstr>Close price V/s  Year</vt:lpstr>
      <vt:lpstr>Close price V/s  Year</vt:lpstr>
      <vt:lpstr>Close price V/s  Year</vt:lpstr>
      <vt:lpstr>Year Wise Boxplot </vt:lpstr>
      <vt:lpstr>Year Wise Boxplot </vt:lpstr>
      <vt:lpstr>Month Wise Boxplot </vt:lpstr>
      <vt:lpstr>Month Wise Boxplot </vt:lpstr>
      <vt:lpstr>Re-Sampling</vt:lpstr>
      <vt:lpstr>Smoothing: -Simple moving average</vt:lpstr>
      <vt:lpstr>Smoothing: -Simple moving average</vt:lpstr>
      <vt:lpstr>Smoothing: -Simple moving average</vt:lpstr>
      <vt:lpstr>Smoothing: -Simple moving average</vt:lpstr>
      <vt:lpstr>Splitting The Data</vt:lpstr>
      <vt:lpstr>Model’s Implemented</vt:lpstr>
      <vt:lpstr>Model Evaluations </vt:lpstr>
      <vt:lpstr>SBI :Model Wise RMSE Score</vt:lpstr>
      <vt:lpstr>AXIS Bank: Model Wise RMSE Score</vt:lpstr>
      <vt:lpstr>Maruti: Model Wise RMSE Score</vt:lpstr>
      <vt:lpstr>Ashok Leyland :Model Wise RMSE Score</vt:lpstr>
      <vt:lpstr>Top 3 Models  Based on RMSE:  1. ARIMA  2. Simple Exponential smoothing  3. FB Prophet </vt:lpstr>
      <vt:lpstr>Simple exponential smoothing : SBI</vt:lpstr>
      <vt:lpstr>Simple exponential smoothing : Axis</vt:lpstr>
      <vt:lpstr>Simple exponential smoothing : Maruti</vt:lpstr>
      <vt:lpstr>Simple exponential smoothing : Ashok leyland</vt:lpstr>
      <vt:lpstr>FB Prophet model	: SBI</vt:lpstr>
      <vt:lpstr>FB Prophet model	: AXIS</vt:lpstr>
      <vt:lpstr>FB Prophet model	: Maruti</vt:lpstr>
      <vt:lpstr>FB Prophet model	: Ashok Leyland</vt:lpstr>
      <vt:lpstr>ARIMA: SBI</vt:lpstr>
      <vt:lpstr>ARIMA: AXIS</vt:lpstr>
      <vt:lpstr>ARIMA: Maruti</vt:lpstr>
      <vt:lpstr>ARIMA: Ashok Leyland</vt:lpstr>
      <vt:lpstr>Augmented Dickey-Fuller</vt:lpstr>
      <vt:lpstr>Augmented Dickey-Fuller</vt:lpstr>
      <vt:lpstr>ACF and PACF Plots</vt:lpstr>
      <vt:lpstr>ARIMA Model Configuration</vt:lpstr>
      <vt:lpstr>Model Deployment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Analysis</dc:title>
  <dc:creator>Tittu Anzar</dc:creator>
  <cp:lastModifiedBy>akula</cp:lastModifiedBy>
  <cp:revision>26</cp:revision>
  <dcterms:created xsi:type="dcterms:W3CDTF">2022-10-21T03:12:00Z</dcterms:created>
  <dcterms:modified xsi:type="dcterms:W3CDTF">2023-03-20T06:37:55Z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2022-10-21T05:54:21Z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823503d8-493a-4727-85c9-d2860af2df3a</vt:lpwstr>
  </property>
  <property fmtid="{D5CDD505-2E9C-101B-9397-08002B2CF9AE}" pid="7" name="MSIP_Label_defa4170-0d19-0005-0004-bc88714345d2_ActionId">
    <vt:lpwstr>3144c566-60c0-43d1-850b-ba727d137203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0x0101004E0342947B281245BB60293DBD0F08A3</vt:lpwstr>
  </property>
  <property fmtid="{D5CDD505-2E9C-101B-9397-08002B2CF9AE}" pid="10" name="ICV">
    <vt:lpwstr>86B116459E1744FCAC345E752DCC0271</vt:lpwstr>
  </property>
  <property fmtid="{D5CDD505-2E9C-101B-9397-08002B2CF9AE}" pid="11" name="KSOProductBuildVer">
    <vt:lpwstr>2057-11.2.0.11219</vt:lpwstr>
  </property>
</Properties>
</file>