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324" r:id="rId4"/>
    <p:sldId id="325" r:id="rId5"/>
    <p:sldId id="323" r:id="rId6"/>
    <p:sldId id="326" r:id="rId7"/>
    <p:sldId id="301" r:id="rId8"/>
    <p:sldId id="302" r:id="rId9"/>
    <p:sldId id="322" r:id="rId10"/>
    <p:sldId id="304" r:id="rId11"/>
    <p:sldId id="305" r:id="rId12"/>
    <p:sldId id="307" r:id="rId13"/>
    <p:sldId id="306" r:id="rId14"/>
    <p:sldId id="308" r:id="rId15"/>
    <p:sldId id="329" r:id="rId16"/>
    <p:sldId id="330" r:id="rId17"/>
    <p:sldId id="310" r:id="rId18"/>
    <p:sldId id="319" r:id="rId19"/>
    <p:sldId id="321" r:id="rId20"/>
    <p:sldId id="320" r:id="rId21"/>
    <p:sldId id="311" r:id="rId22"/>
    <p:sldId id="31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F8F8F8"/>
    <a:srgbClr val="FF3300"/>
    <a:srgbClr val="000000"/>
    <a:srgbClr val="6600CC"/>
    <a:srgbClr val="33CC33"/>
    <a:srgbClr val="997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>
        <p:scale>
          <a:sx n="68" d="100"/>
          <a:sy n="68" d="100"/>
        </p:scale>
        <p:origin x="-144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A8BF-AC54-4D51-941E-465BF606D975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77D20-0B93-40C7-9E90-524D8B78D6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031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51B0-F9D3-43A7-BB4B-502AF079AC56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3AE33-FB06-4FB4-8162-910DE1442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38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13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C826B-F0AE-465C-88D1-2B8FC6D73376}" type="slidenum">
              <a:rPr lang="ar-SA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C826B-F0AE-465C-88D1-2B8FC6D73376}" type="slidenum">
              <a:rPr lang="ar-SA" smtClean="0"/>
              <a:pPr/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97731-3957-4DF5-823F-E1F9AECA76F7}" type="slidenum">
              <a:rPr lang="ar-SA" smtClean="0"/>
              <a:pPr/>
              <a:t>20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0D0F32-1CFB-4F09-A67A-0DD5E86D621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0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04224-AE43-40D3-AC0A-30D3146AC9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5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0B6BB-D4C5-4A91-BCDE-231A855AC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8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626F1-5841-4E4C-97A6-758C9DF92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5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50233-F496-4BB9-B052-3F0AD73AD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4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AF450-A992-4514-86EB-F926BC4D4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4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73A6E-E574-4EFD-A904-B02C225EA6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658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17509-3A78-47A2-B410-A58A3C08A4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920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8F678-7BE0-4A12-B7FE-673293533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734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5512C-7FF8-4C75-8F2C-20690EAD9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5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33F67-B27A-4F48-A628-EDB4354521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4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46748AD-3DBF-4D10-A08A-4F3960D7A8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6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1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152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60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5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156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5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400800" cy="160020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Fundamentals of Analysis of Algorithm Efficiency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8015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10668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Analysis of Recursive (contd.): Tower of Hanoi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9200" y="1371600"/>
            <a:ext cx="3276600" cy="647700"/>
            <a:chOff x="1219200" y="1524000"/>
            <a:chExt cx="5181600" cy="1295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752600" y="1524000"/>
              <a:ext cx="228600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19200" y="2667000"/>
              <a:ext cx="1371600" cy="152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514600"/>
              <a:ext cx="990600" cy="152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24000" y="2362200"/>
              <a:ext cx="609600" cy="152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886200" y="1524000"/>
              <a:ext cx="228600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172200" y="1524000"/>
              <a:ext cx="228600" cy="1295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83" name="Freeform 82"/>
          <p:cNvSpPr/>
          <p:nvPr/>
        </p:nvSpPr>
        <p:spPr bwMode="auto">
          <a:xfrm>
            <a:off x="4715093" y="1219200"/>
            <a:ext cx="379421" cy="4698274"/>
          </a:xfrm>
          <a:custGeom>
            <a:avLst/>
            <a:gdLst>
              <a:gd name="connsiteX0" fmla="*/ 13661 w 379421"/>
              <a:gd name="connsiteY0" fmla="*/ 0 h 4545874"/>
              <a:gd name="connsiteX1" fmla="*/ 222667 w 379421"/>
              <a:gd name="connsiteY1" fmla="*/ 509451 h 4545874"/>
              <a:gd name="connsiteX2" fmla="*/ 52850 w 379421"/>
              <a:gd name="connsiteY2" fmla="*/ 1058091 h 4545874"/>
              <a:gd name="connsiteX3" fmla="*/ 598 w 379421"/>
              <a:gd name="connsiteY3" fmla="*/ 1672046 h 4545874"/>
              <a:gd name="connsiteX4" fmla="*/ 78976 w 379421"/>
              <a:gd name="connsiteY4" fmla="*/ 2207623 h 4545874"/>
              <a:gd name="connsiteX5" fmla="*/ 144290 w 379421"/>
              <a:gd name="connsiteY5" fmla="*/ 3030583 h 4545874"/>
              <a:gd name="connsiteX6" fmla="*/ 92038 w 379421"/>
              <a:gd name="connsiteY6" fmla="*/ 3866606 h 4545874"/>
              <a:gd name="connsiteX7" fmla="*/ 379421 w 379421"/>
              <a:gd name="connsiteY7" fmla="*/ 4545874 h 4545874"/>
              <a:gd name="connsiteX8" fmla="*/ 379421 w 379421"/>
              <a:gd name="connsiteY8" fmla="*/ 4545874 h 45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421" h="4545874">
                <a:moveTo>
                  <a:pt x="13661" y="0"/>
                </a:moveTo>
                <a:cubicBezTo>
                  <a:pt x="114898" y="166551"/>
                  <a:pt x="216136" y="333103"/>
                  <a:pt x="222667" y="509451"/>
                </a:cubicBezTo>
                <a:cubicBezTo>
                  <a:pt x="229198" y="685799"/>
                  <a:pt x="89861" y="864325"/>
                  <a:pt x="52850" y="1058091"/>
                </a:cubicBezTo>
                <a:cubicBezTo>
                  <a:pt x="15839" y="1251857"/>
                  <a:pt x="-3756" y="1480457"/>
                  <a:pt x="598" y="1672046"/>
                </a:cubicBezTo>
                <a:cubicBezTo>
                  <a:pt x="4952" y="1863635"/>
                  <a:pt x="55027" y="1981200"/>
                  <a:pt x="78976" y="2207623"/>
                </a:cubicBezTo>
                <a:cubicBezTo>
                  <a:pt x="102925" y="2434046"/>
                  <a:pt x="142113" y="2754086"/>
                  <a:pt x="144290" y="3030583"/>
                </a:cubicBezTo>
                <a:cubicBezTo>
                  <a:pt x="146467" y="3307080"/>
                  <a:pt x="52850" y="3614058"/>
                  <a:pt x="92038" y="3866606"/>
                </a:cubicBezTo>
                <a:cubicBezTo>
                  <a:pt x="131226" y="4119154"/>
                  <a:pt x="379421" y="4545874"/>
                  <a:pt x="379421" y="4545874"/>
                </a:cubicBezTo>
                <a:lnTo>
                  <a:pt x="379421" y="4545874"/>
                </a:lnTo>
              </a:path>
            </a:pathLst>
          </a:cu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219200" y="2324100"/>
            <a:ext cx="3389811" cy="647700"/>
            <a:chOff x="1219200" y="2324100"/>
            <a:chExt cx="3389811" cy="6477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556497" y="23241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219200" y="28956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315571" y="28194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905685" y="23241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351244" y="23241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223529" y="28956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219200" y="3238500"/>
            <a:ext cx="3389811" cy="647700"/>
            <a:chOff x="1219200" y="3238500"/>
            <a:chExt cx="3389811" cy="6477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556497" y="32385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219200" y="38100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905685" y="32385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351244" y="32385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223529" y="38100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667000" y="38100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219200" y="4533900"/>
            <a:ext cx="3276600" cy="647700"/>
            <a:chOff x="1219200" y="4533900"/>
            <a:chExt cx="3276600" cy="6477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556497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219200" y="51054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905685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351244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667000" y="51054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801855" y="50292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14097" y="1371600"/>
            <a:ext cx="3309418" cy="685800"/>
            <a:chOff x="5214097" y="1981200"/>
            <a:chExt cx="3309418" cy="68580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5214097" y="1981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6563285" y="1981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8008844" y="1981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320854" y="25908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6455709" y="25146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7656180" y="25527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100918" y="2362200"/>
            <a:ext cx="3407356" cy="685800"/>
            <a:chOff x="5100918" y="2743200"/>
            <a:chExt cx="3407356" cy="6858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214097" y="2743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00918" y="33528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6563285" y="2743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8008844" y="27432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640939" y="33528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6324600" y="33528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095667" y="3252652"/>
            <a:ext cx="3425670" cy="647700"/>
            <a:chOff x="5095667" y="3252652"/>
            <a:chExt cx="3425670" cy="6477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5214097" y="3252652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5095667" y="3824152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6563285" y="3252652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8008844" y="3252652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654002" y="3824152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7772400" y="3747952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01034" y="4533900"/>
            <a:ext cx="3307240" cy="647700"/>
            <a:chOff x="5201034" y="4533900"/>
            <a:chExt cx="3307240" cy="647700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201034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550222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7995781" y="4533900"/>
              <a:ext cx="144556" cy="647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7640939" y="5105400"/>
              <a:ext cx="867335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7759337" y="5029200"/>
              <a:ext cx="626409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7894192" y="4953000"/>
              <a:ext cx="385482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242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Tower of Hanoi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995748" y="838200"/>
            <a:ext cx="4319452" cy="1230085"/>
            <a:chOff x="1066800" y="914400"/>
            <a:chExt cx="5638800" cy="1534885"/>
          </a:xfrm>
        </p:grpSpPr>
        <p:sp>
          <p:nvSpPr>
            <p:cNvPr id="5" name="Rectangle 4"/>
            <p:cNvSpPr/>
            <p:nvPr/>
          </p:nvSpPr>
          <p:spPr bwMode="auto">
            <a:xfrm>
              <a:off x="1981200" y="9144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66800" y="2362200"/>
              <a:ext cx="19050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19200" y="2286000"/>
              <a:ext cx="16002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209800"/>
              <a:ext cx="1295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65663" y="1905000"/>
              <a:ext cx="533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905000" y="1828800"/>
              <a:ext cx="3048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flipH="1">
              <a:off x="1783081" y="2030518"/>
              <a:ext cx="45719" cy="129208"/>
              <a:chOff x="1676400" y="2773681"/>
              <a:chExt cx="45719" cy="350519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2209800" y="2031274"/>
              <a:ext cx="45719" cy="129208"/>
              <a:chOff x="1676400" y="2773681"/>
              <a:chExt cx="45719" cy="350519"/>
            </a:xfrm>
          </p:grpSpPr>
          <p:sp>
            <p:nvSpPr>
              <p:cNvPr id="18" name="Oval 17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4508863" y="9144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566263" y="9144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786052" y="2373085"/>
              <a:ext cx="16002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38452" y="2296885"/>
              <a:ext cx="1295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432663" y="1915885"/>
              <a:ext cx="3048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4349933" y="2117603"/>
              <a:ext cx="45719" cy="129208"/>
              <a:chOff x="1676400" y="2773681"/>
              <a:chExt cx="45719" cy="350519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flipH="1">
              <a:off x="4776652" y="2118359"/>
              <a:ext cx="45719" cy="129208"/>
              <a:chOff x="1676400" y="2773681"/>
              <a:chExt cx="45719" cy="350519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4317274" y="1981200"/>
              <a:ext cx="533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599509" y="1781764"/>
              <a:ext cx="1476102" cy="321356"/>
            </a:xfrm>
            <a:custGeom>
              <a:avLst/>
              <a:gdLst>
                <a:gd name="connsiteX0" fmla="*/ 0 w 1476102"/>
                <a:gd name="connsiteY0" fmla="*/ 125413 h 321356"/>
                <a:gd name="connsiteX1" fmla="*/ 522514 w 1476102"/>
                <a:gd name="connsiteY1" fmla="*/ 7847 h 321356"/>
                <a:gd name="connsiteX2" fmla="*/ 1476102 w 1476102"/>
                <a:gd name="connsiteY2" fmla="*/ 321356 h 32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2" h="321356">
                  <a:moveTo>
                    <a:pt x="0" y="125413"/>
                  </a:moveTo>
                  <a:cubicBezTo>
                    <a:pt x="138248" y="50301"/>
                    <a:pt x="276497" y="-24810"/>
                    <a:pt x="522514" y="7847"/>
                  </a:cubicBezTo>
                  <a:cubicBezTo>
                    <a:pt x="768531" y="40504"/>
                    <a:pt x="1122316" y="180930"/>
                    <a:pt x="1476102" y="321356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651914">
              <a:off x="2846333" y="145615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M(n-1)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98966" y="2362200"/>
            <a:ext cx="4302034" cy="1786354"/>
            <a:chOff x="3698966" y="2362200"/>
            <a:chExt cx="4302034" cy="17863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3698966" y="2362200"/>
              <a:ext cx="4302034" cy="1539600"/>
              <a:chOff x="1981200" y="2590800"/>
              <a:chExt cx="5612674" cy="20730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1981200" y="2590800"/>
                <a:ext cx="139337" cy="15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506685" y="2590800"/>
                <a:ext cx="139337" cy="15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783874" y="4049485"/>
                <a:ext cx="1600200" cy="76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936274" y="3973285"/>
                <a:ext cx="1295400" cy="76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430485" y="3592285"/>
                <a:ext cx="304800" cy="76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flipH="1">
                <a:off x="4347755" y="3794003"/>
                <a:ext cx="45719" cy="129208"/>
                <a:chOff x="1676400" y="2773681"/>
                <a:chExt cx="45719" cy="350519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1676400" y="2773681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 bwMode="auto">
                <a:xfrm>
                  <a:off x="1676400" y="2895600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1676400" y="3078481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H="1">
                <a:off x="4774474" y="3794759"/>
                <a:ext cx="45719" cy="129208"/>
                <a:chOff x="1676400" y="2773681"/>
                <a:chExt cx="45719" cy="350519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1676400" y="2773681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 bwMode="auto">
                <a:xfrm>
                  <a:off x="1676400" y="2895600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 bwMode="auto">
                <a:xfrm>
                  <a:off x="1676400" y="3078481"/>
                  <a:ext cx="45719" cy="4571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 bwMode="auto">
              <a:xfrm>
                <a:off x="4315096" y="3657600"/>
                <a:ext cx="533400" cy="76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6553200" y="2590800"/>
                <a:ext cx="139337" cy="1524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5688874" y="4038600"/>
                <a:ext cx="1905000" cy="762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299063" y="4114800"/>
                <a:ext cx="3931920" cy="549000"/>
              </a:xfrm>
              <a:custGeom>
                <a:avLst/>
                <a:gdLst>
                  <a:gd name="connsiteX0" fmla="*/ 0 w 3931920"/>
                  <a:gd name="connsiteY0" fmla="*/ 0 h 549000"/>
                  <a:gd name="connsiteX1" fmla="*/ 2338251 w 3931920"/>
                  <a:gd name="connsiteY1" fmla="*/ 548640 h 549000"/>
                  <a:gd name="connsiteX2" fmla="*/ 3931920 w 3931920"/>
                  <a:gd name="connsiteY2" fmla="*/ 91440 h 54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31920" h="549000">
                    <a:moveTo>
                      <a:pt x="0" y="0"/>
                    </a:moveTo>
                    <a:cubicBezTo>
                      <a:pt x="841465" y="266700"/>
                      <a:pt x="1682931" y="533400"/>
                      <a:pt x="2338251" y="548640"/>
                    </a:cubicBezTo>
                    <a:cubicBezTo>
                      <a:pt x="2993571" y="563880"/>
                      <a:pt x="3931920" y="91440"/>
                      <a:pt x="3931920" y="9144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715000" y="3810000"/>
              <a:ext cx="216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657154" y="4343400"/>
            <a:ext cx="4572446" cy="1143000"/>
            <a:chOff x="2133600" y="4419600"/>
            <a:chExt cx="5612674" cy="15240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2133600" y="44196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659085" y="44196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6705600" y="4419600"/>
              <a:ext cx="139337" cy="1524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5841274" y="5867400"/>
              <a:ext cx="19050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5980611" y="5791200"/>
              <a:ext cx="16002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6133011" y="5715000"/>
              <a:ext cx="1295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627222" y="5334000"/>
              <a:ext cx="3048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 flipH="1">
              <a:off x="6544492" y="5535718"/>
              <a:ext cx="45719" cy="129208"/>
              <a:chOff x="1676400" y="2773681"/>
              <a:chExt cx="45719" cy="350519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flipH="1">
              <a:off x="6971211" y="5536474"/>
              <a:ext cx="45719" cy="129208"/>
              <a:chOff x="1676400" y="2773681"/>
              <a:chExt cx="45719" cy="350519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1676400" y="27736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1676400" y="2895600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1676400" y="307848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 bwMode="auto">
            <a:xfrm>
              <a:off x="6511833" y="5399315"/>
              <a:ext cx="533400" cy="76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911634" y="5222981"/>
              <a:ext cx="1371600" cy="420173"/>
            </a:xfrm>
            <a:custGeom>
              <a:avLst/>
              <a:gdLst>
                <a:gd name="connsiteX0" fmla="*/ 0 w 1371600"/>
                <a:gd name="connsiteY0" fmla="*/ 420173 h 420173"/>
                <a:gd name="connsiteX1" fmla="*/ 222069 w 1371600"/>
                <a:gd name="connsiteY1" fmla="*/ 145853 h 420173"/>
                <a:gd name="connsiteX2" fmla="*/ 731520 w 1371600"/>
                <a:gd name="connsiteY2" fmla="*/ 2162 h 420173"/>
                <a:gd name="connsiteX3" fmla="*/ 1371600 w 1371600"/>
                <a:gd name="connsiteY3" fmla="*/ 250356 h 42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420173">
                  <a:moveTo>
                    <a:pt x="0" y="420173"/>
                  </a:moveTo>
                  <a:cubicBezTo>
                    <a:pt x="50074" y="317847"/>
                    <a:pt x="100149" y="215521"/>
                    <a:pt x="222069" y="145853"/>
                  </a:cubicBezTo>
                  <a:cubicBezTo>
                    <a:pt x="343989" y="76185"/>
                    <a:pt x="539932" y="-15255"/>
                    <a:pt x="731520" y="2162"/>
                  </a:cubicBezTo>
                  <a:cubicBezTo>
                    <a:pt x="923109" y="19579"/>
                    <a:pt x="1371600" y="250356"/>
                    <a:pt x="1371600" y="250356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545001">
              <a:off x="5252005" y="478028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M(n-1)</a:t>
              </a:r>
              <a:endParaRPr lang="en-US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90728" y="354466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M(n) = M(n-1) + 1 + M(n-1)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M(1) = 1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8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Tower of Hanoi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ALGORITHM </a:t>
            </a:r>
            <a:r>
              <a:rPr lang="en-US" dirty="0" err="1" smtClean="0"/>
              <a:t>ToH</a:t>
            </a:r>
            <a:r>
              <a:rPr lang="en-US" dirty="0" smtClean="0"/>
              <a:t>(n, s, m, d)</a:t>
            </a:r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n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“move from s to d”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ToH</a:t>
            </a:r>
            <a:r>
              <a:rPr lang="en-US" dirty="0" smtClean="0"/>
              <a:t>(n-1, s, d, m)</a:t>
            </a:r>
          </a:p>
          <a:p>
            <a:pPr marL="0" indent="0">
              <a:buNone/>
            </a:pPr>
            <a:r>
              <a:rPr lang="en-US" dirty="0"/>
              <a:t>	print “move from s to 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ToH</a:t>
            </a:r>
            <a:r>
              <a:rPr lang="en-US" dirty="0" smtClean="0"/>
              <a:t>(n-1, m, s, 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504890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M(1) = 1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181497" y="1619730"/>
            <a:ext cx="940526" cy="117630"/>
          </a:xfrm>
          <a:custGeom>
            <a:avLst/>
            <a:gdLst>
              <a:gd name="connsiteX0" fmla="*/ 940526 w 940526"/>
              <a:gd name="connsiteY0" fmla="*/ 117630 h 117630"/>
              <a:gd name="connsiteX1" fmla="*/ 653143 w 940526"/>
              <a:gd name="connsiteY1" fmla="*/ 64 h 117630"/>
              <a:gd name="connsiteX2" fmla="*/ 0 w 940526"/>
              <a:gd name="connsiteY2" fmla="*/ 104567 h 1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526" h="117630">
                <a:moveTo>
                  <a:pt x="940526" y="117630"/>
                </a:moveTo>
                <a:cubicBezTo>
                  <a:pt x="875211" y="59935"/>
                  <a:pt x="809897" y="2241"/>
                  <a:pt x="653143" y="64"/>
                </a:cubicBezTo>
                <a:cubicBezTo>
                  <a:pt x="496389" y="-2113"/>
                  <a:pt x="248194" y="51227"/>
                  <a:pt x="0" y="104567"/>
                </a:cubicBezTo>
              </a:path>
            </a:pathLst>
          </a:cu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1633" y="32882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M(n-1)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1770" y="3886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M(1)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5433" y="4507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M(n-1)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 bwMode="auto">
          <a:xfrm flipH="1">
            <a:off x="5029201" y="3472934"/>
            <a:ext cx="11024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7" idx="1"/>
          </p:cNvCxnSpPr>
          <p:nvPr/>
        </p:nvCxnSpPr>
        <p:spPr bwMode="auto">
          <a:xfrm flipH="1">
            <a:off x="6387370" y="4070866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1"/>
          </p:cNvCxnSpPr>
          <p:nvPr/>
        </p:nvCxnSpPr>
        <p:spPr bwMode="auto">
          <a:xfrm flipH="1">
            <a:off x="5029201" y="4692134"/>
            <a:ext cx="10262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8953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Tower of Hanoi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6962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M(n) = 2M(n-1) + 1 for n &gt; 1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M(1) = 1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M(n) = 2M(n-1) + 1  [Backward substitution…]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>       = 2[ 2M(n-2)+1] + 1 = 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M(n-2)+2+1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>       = 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[2M(n-3)+1]+2+1 = 2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M(n-3)+ 2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+2+1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… … …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= 2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M(n-(n-1))+2</a:t>
                </a:r>
                <a:r>
                  <a:rPr lang="en-US" sz="2400" baseline="30000" dirty="0" smtClean="0"/>
                  <a:t>n-2</a:t>
                </a:r>
                <a:r>
                  <a:rPr lang="en-US" sz="2400" dirty="0" smtClean="0"/>
                  <a:t>+2</a:t>
                </a:r>
                <a:r>
                  <a:rPr lang="en-US" sz="2400" baseline="30000" dirty="0" smtClean="0"/>
                  <a:t>n-3</a:t>
                </a:r>
                <a:r>
                  <a:rPr lang="en-US" sz="2400" dirty="0" smtClean="0"/>
                  <a:t>+……+2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+2+1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dirty="0" smtClean="0"/>
                  <a:t/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+</a:t>
                </a:r>
                <a:r>
                  <a:rPr lang="en-US" sz="2400" dirty="0"/>
                  <a:t> 2</a:t>
                </a:r>
                <a:r>
                  <a:rPr lang="en-US" sz="2400" baseline="30000" dirty="0"/>
                  <a:t>n-2</a:t>
                </a:r>
                <a:r>
                  <a:rPr lang="en-US" sz="2400" dirty="0"/>
                  <a:t>+2</a:t>
                </a:r>
                <a:r>
                  <a:rPr lang="en-US" sz="2400" baseline="30000" dirty="0"/>
                  <a:t>n-3</a:t>
                </a:r>
                <a:r>
                  <a:rPr lang="en-US" sz="2400" dirty="0"/>
                  <a:t>+……+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+2+1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/>
                  <a:t> = 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-1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M(n) </a:t>
                </a:r>
                <a:r>
                  <a:rPr lang="az-Cyrl-AZ" sz="2800" b="1" dirty="0" smtClean="0">
                    <a:solidFill>
                      <a:srgbClr val="0000CC"/>
                    </a:solidFill>
                  </a:rPr>
                  <a:t>є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/>
                </a:r>
                <a:r>
                  <a:rPr lang="el-GR" sz="2800" b="1" dirty="0" smtClean="0">
                    <a:solidFill>
                      <a:srgbClr val="0000CC"/>
                    </a:solidFill>
                  </a:rPr>
                  <a:t>Θ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(2</a:t>
                </a:r>
                <a:r>
                  <a:rPr lang="en-US" sz="2800" b="1" baseline="30000" dirty="0" smtClean="0">
                    <a:solidFill>
                      <a:srgbClr val="0000CC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)</a:t>
                </a:r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696200" cy="4648200"/>
              </a:xfrm>
              <a:blipFill rotWithShape="1">
                <a:blip r:embed="rId2" cstate="print"/>
                <a:stretch>
                  <a:fillRect l="-1664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48974" y="5334000"/>
            <a:ext cx="5928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Be careful! </a:t>
            </a:r>
            <a:r>
              <a:rPr lang="en-US" sz="2000" dirty="0" smtClean="0">
                <a:solidFill>
                  <a:srgbClr val="FF0000"/>
                </a:solidFill>
              </a:rPr>
              <a:t>Recursive algorithm may look simple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But might easily be exponential in complexity.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33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Tower of Hanoi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Recursion tree (# of function calls)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70268" y="1371600"/>
            <a:ext cx="7964132" cy="3352800"/>
            <a:chOff x="304800" y="1219200"/>
            <a:chExt cx="7964132" cy="3352800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12192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22098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5533" y="22214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28310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7533" y="28194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81133" y="28310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3733" y="28310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n-2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32766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3200400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6042" y="3135868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870" y="37338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420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420049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" name="Straight Connector 17"/>
            <p:cNvCxnSpPr>
              <a:endCxn id="16" idx="0"/>
            </p:cNvCxnSpPr>
            <p:nvPr/>
          </p:nvCxnSpPr>
          <p:spPr bwMode="auto">
            <a:xfrm flipH="1">
              <a:off x="449231" y="4103132"/>
              <a:ext cx="215641" cy="97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14" idx="2"/>
              <a:endCxn id="15" idx="0"/>
            </p:cNvCxnSpPr>
            <p:nvPr/>
          </p:nvCxnSpPr>
          <p:spPr bwMode="auto">
            <a:xfrm>
              <a:off x="827735" y="4103132"/>
              <a:ext cx="231096" cy="99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2036470" y="37338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420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420049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 bwMode="auto">
            <a:xfrm flipH="1">
              <a:off x="1820831" y="4103132"/>
              <a:ext cx="215641" cy="97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21" idx="2"/>
              <a:endCxn id="22" idx="0"/>
            </p:cNvCxnSpPr>
            <p:nvPr/>
          </p:nvCxnSpPr>
          <p:spPr bwMode="auto">
            <a:xfrm>
              <a:off x="2199335" y="4103132"/>
              <a:ext cx="231096" cy="99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5825540" y="36576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5070" y="4126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5470" y="412429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9" name="Straight Connector 28"/>
            <p:cNvCxnSpPr>
              <a:endCxn id="28" idx="0"/>
            </p:cNvCxnSpPr>
            <p:nvPr/>
          </p:nvCxnSpPr>
          <p:spPr bwMode="auto">
            <a:xfrm flipH="1">
              <a:off x="5609901" y="4026932"/>
              <a:ext cx="215641" cy="97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>
              <a:stCxn id="26" idx="2"/>
              <a:endCxn id="27" idx="0"/>
            </p:cNvCxnSpPr>
            <p:nvPr/>
          </p:nvCxnSpPr>
          <p:spPr bwMode="auto">
            <a:xfrm>
              <a:off x="5988405" y="4026932"/>
              <a:ext cx="231096" cy="99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730540" y="365760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0070" y="4126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70470" y="412429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 bwMode="auto">
            <a:xfrm flipH="1">
              <a:off x="7514901" y="4026932"/>
              <a:ext cx="215641" cy="97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31" idx="2"/>
              <a:endCxn id="32" idx="0"/>
            </p:cNvCxnSpPr>
            <p:nvPr/>
          </p:nvCxnSpPr>
          <p:spPr bwMode="auto">
            <a:xfrm>
              <a:off x="7893405" y="4026932"/>
              <a:ext cx="231096" cy="995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1676400" y="2579132"/>
              <a:ext cx="522935" cy="240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611730" y="2579132"/>
              <a:ext cx="360070" cy="240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5410200" y="2590800"/>
              <a:ext cx="522935" cy="240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345530" y="2590800"/>
              <a:ext cx="360070" cy="240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2638867" y="1588532"/>
              <a:ext cx="1247333" cy="621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4191092" y="1588532"/>
              <a:ext cx="1742043" cy="6329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904335" y="5105400"/>
                <a:ext cx="3862468" cy="56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CC"/>
                    </a:solidFill>
                  </a:rPr>
                  <a:t>C(n)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𝒍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1" dirty="0" smtClean="0">
                    <a:solidFill>
                      <a:srgbClr val="0000CC"/>
                    </a:solidFill>
                  </a:rPr>
                  <a:t> = 2</a:t>
                </a:r>
                <a:r>
                  <a:rPr lang="en-US" sz="2800" b="1" baseline="30000" dirty="0" smtClean="0">
                    <a:solidFill>
                      <a:srgbClr val="0000CC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-1</a:t>
                </a:r>
                <a:endParaRPr lang="en-US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335" y="5105400"/>
                <a:ext cx="3862468" cy="56162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155" t="-4348" r="-189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27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  <a:sym typeface="Symbol" pitchFamily="18" charset="2"/>
              </a:rPr>
              <a:t>Find the solution for the following recurrence relation: </a:t>
            </a:r>
          </a:p>
          <a:p>
            <a:pPr lvl="1" eaLnBrk="1" hangingPunct="1"/>
            <a:r>
              <a:rPr lang="en-US" sz="2200" b="1" i="1" dirty="0" smtClean="0">
                <a:sym typeface="Symbol" pitchFamily="18" charset="2"/>
              </a:rPr>
              <a:t>T</a:t>
            </a:r>
            <a:r>
              <a:rPr lang="en-US" sz="2200" b="1" dirty="0" smtClean="0">
                <a:sym typeface="Symbol" pitchFamily="18" charset="2"/>
              </a:rPr>
              <a:t>(1) = 1</a:t>
            </a:r>
          </a:p>
          <a:p>
            <a:pPr lvl="1" eaLnBrk="1" hangingPunct="1"/>
            <a:r>
              <a:rPr lang="en-US" sz="2200" b="1" i="1" dirty="0" smtClean="0">
                <a:sym typeface="Symbol" pitchFamily="18" charset="2"/>
              </a:rPr>
              <a:t>T</a:t>
            </a:r>
            <a:r>
              <a:rPr lang="en-US" sz="2200" b="1" dirty="0" smtClean="0">
                <a:sym typeface="Symbol" pitchFamily="18" charset="2"/>
              </a:rPr>
              <a:t>(</a:t>
            </a:r>
            <a:r>
              <a:rPr lang="en-US" sz="2200" b="1" i="1" dirty="0" smtClean="0">
                <a:sym typeface="Symbol" pitchFamily="18" charset="2"/>
              </a:rPr>
              <a:t>n</a:t>
            </a:r>
            <a:r>
              <a:rPr lang="en-US" sz="2200" b="1" dirty="0" smtClean="0">
                <a:sym typeface="Symbol" pitchFamily="18" charset="2"/>
              </a:rPr>
              <a:t>) = </a:t>
            </a:r>
            <a:r>
              <a:rPr lang="en-US" sz="2200" b="1" i="1" dirty="0" smtClean="0">
                <a:sym typeface="Symbol" pitchFamily="18" charset="2"/>
              </a:rPr>
              <a:t>T</a:t>
            </a:r>
            <a:r>
              <a:rPr lang="en-US" sz="2200" b="1" dirty="0" smtClean="0">
                <a:sym typeface="Symbol" pitchFamily="18" charset="2"/>
              </a:rPr>
              <a:t>(</a:t>
            </a:r>
            <a:r>
              <a:rPr lang="en-US" sz="2200" b="1" i="1" dirty="0" smtClean="0">
                <a:sym typeface="Symbol" pitchFamily="18" charset="2"/>
              </a:rPr>
              <a:t>n</a:t>
            </a:r>
            <a:r>
              <a:rPr lang="en-US" sz="2200" b="1" dirty="0" smtClean="0">
                <a:sym typeface="Symbol" pitchFamily="18" charset="2"/>
              </a:rPr>
              <a:t>-1) + 3 for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 pitchFamily="18" charset="2"/>
              </a:rPr>
              <a:t> 2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1600200" y="1828800"/>
            <a:ext cx="754380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7AA5"/>
              </a:buClr>
              <a:buSzPct val="55000"/>
              <a:buFont typeface="Zapf Dingbats" pitchFamily="1" charset="2"/>
              <a:buChar char=""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   Solution: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)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-1) + 3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	 = [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-2)+3] + 3 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	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-2)+2*3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       = [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-3)+3] + 2*3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-2) + 3*3 In general, we guess t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	=  ..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           …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(n)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) +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*3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Make T(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k) as Initial </a:t>
            </a:r>
            <a:r>
              <a:rPr lang="en-US" sz="2400" b="1" i="1" dirty="0" smtClean="0">
                <a:latin typeface="Times" pitchFamily="18" charset="0"/>
                <a:sym typeface="Symbol" pitchFamily="18" charset="2"/>
              </a:rPr>
              <a:t>Condition</a:t>
            </a:r>
            <a:endParaRPr lang="en-US" sz="2400" b="1" i="1" dirty="0">
              <a:latin typeface="Times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228600" y="1066800"/>
            <a:ext cx="7924800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</a:pPr>
            <a:r>
              <a:rPr lang="en-US" sz="2400" b="1" dirty="0" smtClean="0">
                <a:latin typeface="Times" pitchFamily="18" charset="0"/>
                <a:sym typeface="Symbol" pitchFamily="18" charset="2"/>
              </a:rPr>
              <a:t>Make 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T(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k) as Initial </a:t>
            </a:r>
            <a:r>
              <a:rPr lang="en-US" sz="2400" b="1" i="1" dirty="0" smtClean="0">
                <a:latin typeface="Times" pitchFamily="18" charset="0"/>
                <a:sym typeface="Symbol" pitchFamily="18" charset="2"/>
              </a:rPr>
              <a:t>Condition </a:t>
            </a:r>
            <a:r>
              <a:rPr lang="en-US" sz="2400" b="1" i="1" dirty="0" smtClean="0">
                <a:sym typeface="Symbol" pitchFamily="18" charset="2"/>
              </a:rPr>
              <a:t>T</a:t>
            </a:r>
            <a:r>
              <a:rPr lang="en-US" sz="2400" b="1" dirty="0" smtClean="0">
                <a:sym typeface="Symbol" pitchFamily="18" charset="2"/>
              </a:rPr>
              <a:t>(1) = 1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i="1" dirty="0" smtClean="0">
                <a:latin typeface="Times" pitchFamily="18" charset="0"/>
                <a:sym typeface="Symbol" pitchFamily="18" charset="2"/>
              </a:rPr>
              <a:t>For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that take n-k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 = 1, i.e.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-1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)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(1) + 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-1)*3 = 1 + 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-1)*3 = 3*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n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Prove the above by induction: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(1) = 3(1)-2 = 1, true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  <a:sym typeface="Symbol" pitchFamily="18" charset="2"/>
              </a:rPr>
              <a:t>Assume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) = 3*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-2, show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+1) = 3*(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+1) +1 = 3*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+1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+1) = 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) + 3 from the given recurrence relation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i="1" dirty="0">
                <a:latin typeface="Times" pitchFamily="18" charset="0"/>
                <a:sym typeface="Symbol" pitchFamily="18" charset="2"/>
              </a:rPr>
              <a:t>T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+1) = 3*</a:t>
            </a:r>
            <a:r>
              <a:rPr lang="en-US" sz="2400" b="1" i="1" dirty="0">
                <a:latin typeface="Times" pitchFamily="18" charset="0"/>
                <a:sym typeface="Symbol" pitchFamily="18" charset="2"/>
              </a:rPr>
              <a:t>k</a:t>
            </a:r>
            <a:r>
              <a:rPr lang="en-US" sz="2400" b="1" dirty="0">
                <a:latin typeface="Times" pitchFamily="18" charset="0"/>
                <a:sym typeface="Symbol" pitchFamily="18" charset="2"/>
              </a:rPr>
              <a:t>-2+3 by inductive hypothesis</a:t>
            </a:r>
          </a:p>
          <a:p>
            <a:pPr lvl="1" eaLnBrk="1" hangingPunct="1">
              <a:spcBef>
                <a:spcPct val="20000"/>
              </a:spcBef>
              <a:buClr>
                <a:srgbClr val="00B5D6"/>
              </a:buClr>
              <a:buSzPct val="40000"/>
              <a:buFont typeface="Zapf Dingbats" pitchFamily="1" charset="2"/>
              <a:buNone/>
            </a:pPr>
            <a:r>
              <a:rPr lang="en-US" sz="2400" b="1" dirty="0">
                <a:latin typeface="Times" pitchFamily="18" charset="0"/>
              </a:rPr>
              <a:t>Hence, </a:t>
            </a:r>
            <a:r>
              <a:rPr lang="en-US" sz="2400" b="1" i="1" dirty="0">
                <a:latin typeface="Times" pitchFamily="18" charset="0"/>
              </a:rPr>
              <a:t>T</a:t>
            </a:r>
            <a:r>
              <a:rPr lang="en-US" sz="2400" b="1" dirty="0">
                <a:latin typeface="Times" pitchFamily="18" charset="0"/>
              </a:rPr>
              <a:t>(</a:t>
            </a:r>
            <a:r>
              <a:rPr lang="en-US" sz="2400" b="1" i="1" dirty="0">
                <a:latin typeface="Times" pitchFamily="18" charset="0"/>
              </a:rPr>
              <a:t>k</a:t>
            </a:r>
            <a:r>
              <a:rPr lang="en-US" sz="2400" b="1" dirty="0">
                <a:latin typeface="Times" pitchFamily="18" charset="0"/>
              </a:rPr>
              <a:t>+1) =  3*</a:t>
            </a:r>
            <a:r>
              <a:rPr lang="en-US" sz="2400" b="1" i="1" dirty="0">
                <a:latin typeface="Times" pitchFamily="18" charset="0"/>
              </a:rPr>
              <a:t>k</a:t>
            </a:r>
            <a:r>
              <a:rPr lang="en-US" sz="2400" b="1" dirty="0">
                <a:latin typeface="Times" pitchFamily="18" charset="0"/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Analysis of Recursive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696200" cy="4648200"/>
          </a:xfrm>
        </p:spPr>
        <p:txBody>
          <a:bodyPr/>
          <a:lstStyle/>
          <a:p>
            <a:pPr algn="just"/>
            <a:r>
              <a:rPr lang="en-US" sz="2800" b="1" u="sng" dirty="0" smtClean="0"/>
              <a:t>Maximum</a:t>
            </a:r>
            <a:r>
              <a:rPr lang="en-US" sz="2800" b="1" dirty="0" smtClean="0"/>
              <a:t> how many slices of pizza can a person obtain by making </a:t>
            </a:r>
            <a:r>
              <a:rPr lang="en-US" sz="2800" b="1" i="1" dirty="0" smtClean="0"/>
              <a:t>n</a:t>
            </a:r>
            <a:r>
              <a:rPr lang="en-US" sz="2800" b="1" dirty="0" smtClean="0"/>
              <a:t> straight cuts with a pizza knife?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438400"/>
            <a:ext cx="1352111" cy="1207532"/>
            <a:chOff x="1467289" y="3048000"/>
            <a:chExt cx="1352111" cy="1207532"/>
          </a:xfrm>
        </p:grpSpPr>
        <p:sp>
          <p:nvSpPr>
            <p:cNvPr id="7" name="TextBox 6"/>
            <p:cNvSpPr txBox="1"/>
            <p:nvPr/>
          </p:nvSpPr>
          <p:spPr>
            <a:xfrm>
              <a:off x="1676400" y="38862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 smtClean="0"/>
                <a:t>0 </a:t>
              </a:r>
              <a:r>
                <a:rPr lang="en-US" dirty="0" smtClean="0"/>
                <a:t>= 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67289" y="3048000"/>
              <a:ext cx="1352111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52800" y="2438400"/>
            <a:ext cx="1352111" cy="1283732"/>
            <a:chOff x="3448489" y="2971800"/>
            <a:chExt cx="1352111" cy="1283732"/>
          </a:xfrm>
        </p:grpSpPr>
        <p:sp>
          <p:nvSpPr>
            <p:cNvPr id="9" name="Oval 8"/>
            <p:cNvSpPr/>
            <p:nvPr/>
          </p:nvSpPr>
          <p:spPr bwMode="auto">
            <a:xfrm>
              <a:off x="3448489" y="2971800"/>
              <a:ext cx="1352111" cy="685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2" name="Straight Connector 11"/>
            <p:cNvCxnSpPr>
              <a:stCxn id="9" idx="7"/>
              <a:endCxn id="9" idx="3"/>
            </p:cNvCxnSpPr>
            <p:nvPr/>
          </p:nvCxnSpPr>
          <p:spPr bwMode="auto">
            <a:xfrm flipH="1">
              <a:off x="3646501" y="3072233"/>
              <a:ext cx="956087" cy="4849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3753289" y="388620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 </a:t>
              </a:r>
              <a:r>
                <a:rPr lang="en-US" dirty="0" smtClean="0"/>
                <a:t>= 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800" y="2438400"/>
            <a:ext cx="1352111" cy="1207532"/>
            <a:chOff x="5505889" y="2971800"/>
            <a:chExt cx="1352111" cy="1207532"/>
          </a:xfrm>
        </p:grpSpPr>
        <p:grpSp>
          <p:nvGrpSpPr>
            <p:cNvPr id="20" name="Group 19"/>
            <p:cNvGrpSpPr/>
            <p:nvPr/>
          </p:nvGrpSpPr>
          <p:grpSpPr>
            <a:xfrm>
              <a:off x="5505889" y="2971800"/>
              <a:ext cx="1352111" cy="685800"/>
              <a:chOff x="5505889" y="2971800"/>
              <a:chExt cx="1352111" cy="685800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5505889" y="2971800"/>
                <a:ext cx="1352111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 bwMode="auto">
              <a:xfrm flipH="1">
                <a:off x="5638800" y="3048000"/>
                <a:ext cx="956087" cy="4849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/>
              <p:cNvCxnSpPr>
                <a:stCxn id="10" idx="1"/>
                <a:endCxn id="10" idx="5"/>
              </p:cNvCxnSpPr>
              <p:nvPr/>
            </p:nvCxnSpPr>
            <p:spPr bwMode="auto">
              <a:xfrm>
                <a:off x="5703901" y="3072233"/>
                <a:ext cx="956087" cy="4849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" name="TextBox 16"/>
            <p:cNvSpPr txBox="1"/>
            <p:nvPr/>
          </p:nvSpPr>
          <p:spPr>
            <a:xfrm>
              <a:off x="5943600" y="3810000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/>
                <a:t>2</a:t>
              </a:r>
              <a:r>
                <a:rPr lang="en-US" baseline="-25000" dirty="0" smtClean="0"/>
                <a:t> </a:t>
              </a:r>
              <a:r>
                <a:rPr lang="en-US" dirty="0" smtClean="0"/>
                <a:t>= 4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57400" y="3962400"/>
            <a:ext cx="1352111" cy="1219200"/>
            <a:chOff x="2438400" y="4648200"/>
            <a:chExt cx="1352111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2438400" y="4648200"/>
              <a:ext cx="1352111" cy="685800"/>
              <a:chOff x="3505200" y="4648200"/>
              <a:chExt cx="1352111" cy="6858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05200" y="4648200"/>
                <a:ext cx="1352111" cy="685800"/>
                <a:chOff x="5505889" y="2971800"/>
                <a:chExt cx="1352111" cy="685800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5505889" y="2971800"/>
                  <a:ext cx="1352111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 bwMode="auto">
                <a:xfrm flipH="1">
                  <a:off x="5638800" y="3048000"/>
                  <a:ext cx="956087" cy="48493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>
                  <a:stCxn id="22" idx="1"/>
                  <a:endCxn id="22" idx="5"/>
                </p:cNvCxnSpPr>
                <p:nvPr/>
              </p:nvCxnSpPr>
              <p:spPr bwMode="auto">
                <a:xfrm>
                  <a:off x="5703901" y="3072233"/>
                  <a:ext cx="956087" cy="48493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8" name="Straight Connector 27"/>
              <p:cNvCxnSpPr>
                <a:stCxn id="22" idx="0"/>
              </p:cNvCxnSpPr>
              <p:nvPr/>
            </p:nvCxnSpPr>
            <p:spPr bwMode="auto">
              <a:xfrm>
                <a:off x="4181256" y="4648200"/>
                <a:ext cx="238344" cy="685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" name="TextBox 28"/>
            <p:cNvSpPr txBox="1"/>
            <p:nvPr/>
          </p:nvSpPr>
          <p:spPr>
            <a:xfrm>
              <a:off x="2743200" y="549806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/>
                <a:t>3</a:t>
              </a:r>
              <a:r>
                <a:rPr lang="en-US" baseline="-25000" dirty="0" smtClean="0"/>
                <a:t> </a:t>
              </a:r>
              <a:r>
                <a:rPr lang="en-US" dirty="0" smtClean="0"/>
                <a:t>= 7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05400" y="4991100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    2,     4,     7, 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73738" y="4572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1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7400" y="4572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4572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19600" y="5638800"/>
            <a:ext cx="355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</a:t>
            </a:r>
            <a:r>
              <a:rPr lang="en-US" sz="2400" b="1" baseline="-25000" dirty="0" smtClean="0"/>
              <a:t>n </a:t>
            </a:r>
            <a:r>
              <a:rPr lang="en-US" sz="2400" b="1" dirty="0" smtClean="0"/>
              <a:t>= L</a:t>
            </a:r>
            <a:r>
              <a:rPr lang="en-US" sz="2400" b="1" baseline="-25000" dirty="0" smtClean="0"/>
              <a:t>n-1</a:t>
            </a:r>
            <a:r>
              <a:rPr lang="en-US" sz="2400" b="1" dirty="0" smtClean="0"/>
              <a:t> + n for n &gt; 0</a:t>
            </a:r>
          </a:p>
          <a:p>
            <a:r>
              <a:rPr lang="en-US" sz="2400" b="1" dirty="0" smtClean="0"/>
              <a:t>L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= 1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239000" y="449580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difference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 bwMode="auto">
          <a:xfrm flipH="1">
            <a:off x="6858000" y="4680466"/>
            <a:ext cx="381000" cy="4393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1447800" y="6054298"/>
            <a:ext cx="2895600" cy="639634"/>
            <a:chOff x="1447800" y="6054298"/>
            <a:chExt cx="2895600" cy="639634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6324600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9900"/>
                  </a:solidFill>
                </a:rPr>
                <a:t>Bonus problem in HW2</a:t>
              </a:r>
              <a:endParaRPr lang="en-US" b="1" dirty="0">
                <a:solidFill>
                  <a:srgbClr val="0099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V="1">
              <a:off x="3753289" y="6054298"/>
              <a:ext cx="590111" cy="270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7266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8600"/>
            <a:ext cx="8435975" cy="381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Analysis Of Recursive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36613"/>
            <a:ext cx="8893175" cy="4497387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endParaRPr 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0" y="1066800"/>
            <a:ext cx="8077200" cy="452431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target,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array,int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high)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ctr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(low &gt; high)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middle = (low + high)/2;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(array[middle] == target)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middle;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if(array[middle] &lt; target)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(target, array, middle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 high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(target, array, low, middle - 1);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8600"/>
            <a:ext cx="8435975" cy="381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Analysis Of Recursive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36613"/>
            <a:ext cx="8893175" cy="2973387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T(1)  = a	            if n = 1    (one element array)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T(n)  =  T(n / 2) +  b	  if n &gt; 1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General Plan for Recursive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</a:t>
            </a:r>
            <a:r>
              <a:rPr lang="en-US" b="1" dirty="0" smtClean="0"/>
              <a:t>input size </a:t>
            </a:r>
            <a:r>
              <a:rPr lang="en-US" dirty="0" smtClean="0"/>
              <a:t>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</a:t>
            </a:r>
            <a:r>
              <a:rPr lang="en-US" b="1" dirty="0" smtClean="0"/>
              <a:t>basic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C(n) depends also on </a:t>
            </a:r>
            <a:r>
              <a:rPr lang="en-US" b="1" dirty="0" smtClean="0"/>
              <a:t>input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a </a:t>
            </a:r>
            <a:r>
              <a:rPr lang="en-US" b="1" i="1" dirty="0" smtClean="0"/>
              <a:t>recurrence relation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Solve the recurrence or, at least establish the order of growth of its solution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5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435975" cy="41751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</a:rPr>
              <a:t>Analysis Of Recursive Binary Search (Cont’d)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878387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b="1" dirty="0" smtClean="0"/>
          </a:p>
          <a:p>
            <a:pPr lvl="1" eaLnBrk="1" hangingPunct="1">
              <a:buFontTx/>
              <a:buNone/>
            </a:pPr>
            <a:r>
              <a:rPr lang="en-US" sz="1800" b="1" dirty="0" smtClean="0"/>
              <a:t>Expanding: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T(1) = a                             (1)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>
                <a:solidFill>
                  <a:srgbClr val="0000FF"/>
                </a:solidFill>
              </a:rPr>
              <a:t>T(n) = T(n / 2) + b                 (2)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     = [T(n / 2</a:t>
            </a:r>
            <a:r>
              <a:rPr lang="fr-FR" sz="1800" b="1" baseline="30000" dirty="0" smtClean="0"/>
              <a:t>2</a:t>
            </a:r>
            <a:r>
              <a:rPr lang="fr-FR" sz="1800" b="1" dirty="0" smtClean="0"/>
              <a:t>) + b] + b = </a:t>
            </a:r>
            <a:r>
              <a:rPr lang="fr-FR" sz="1800" b="1" dirty="0" smtClean="0">
                <a:solidFill>
                  <a:srgbClr val="0000FF"/>
                </a:solidFill>
              </a:rPr>
              <a:t>T (n / 2</a:t>
            </a:r>
            <a:r>
              <a:rPr lang="fr-FR" sz="1800" b="1" baseline="30000" dirty="0" smtClean="0">
                <a:solidFill>
                  <a:srgbClr val="0000FF"/>
                </a:solidFill>
              </a:rPr>
              <a:t>2</a:t>
            </a:r>
            <a:r>
              <a:rPr lang="fr-FR" sz="1800" b="1" dirty="0" smtClean="0">
                <a:solidFill>
                  <a:srgbClr val="0000FF"/>
                </a:solidFill>
              </a:rPr>
              <a:t>) + 2b  </a:t>
            </a:r>
            <a:r>
              <a:rPr lang="fr-FR" sz="1600" dirty="0" smtClean="0">
                <a:solidFill>
                  <a:srgbClr val="0000FF"/>
                </a:solidFill>
              </a:rPr>
              <a:t>b y </a:t>
            </a:r>
            <a:r>
              <a:rPr lang="fr-FR" sz="1600" b="1" dirty="0" err="1" smtClean="0">
                <a:solidFill>
                  <a:srgbClr val="0000FF"/>
                </a:solidFill>
              </a:rPr>
              <a:t>substituting</a:t>
            </a:r>
            <a:r>
              <a:rPr lang="fr-FR" sz="1600" b="1" dirty="0" smtClean="0">
                <a:solidFill>
                  <a:srgbClr val="0000FF"/>
                </a:solidFill>
              </a:rPr>
              <a:t> T(n/2) in (2)</a:t>
            </a:r>
            <a:r>
              <a:rPr lang="fr-FR" sz="1800" b="1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	 = [T(n / 2</a:t>
            </a:r>
            <a:r>
              <a:rPr lang="fr-FR" sz="1800" b="1" baseline="30000" dirty="0" smtClean="0"/>
              <a:t>3</a:t>
            </a:r>
            <a:r>
              <a:rPr lang="fr-FR" sz="1800" b="1" dirty="0" smtClean="0"/>
              <a:t>) + b] + 2b = </a:t>
            </a:r>
            <a:r>
              <a:rPr lang="fr-FR" sz="1800" b="1" dirty="0" smtClean="0">
                <a:solidFill>
                  <a:srgbClr val="0000FF"/>
                </a:solidFill>
              </a:rPr>
              <a:t>T(n /  2</a:t>
            </a:r>
            <a:r>
              <a:rPr lang="fr-FR" sz="1800" b="1" baseline="30000" dirty="0" smtClean="0">
                <a:solidFill>
                  <a:srgbClr val="0000FF"/>
                </a:solidFill>
              </a:rPr>
              <a:t>3</a:t>
            </a:r>
            <a:r>
              <a:rPr lang="fr-FR" sz="1800" b="1" dirty="0" smtClean="0">
                <a:solidFill>
                  <a:srgbClr val="0000FF"/>
                </a:solidFill>
              </a:rPr>
              <a:t>) + 3b </a:t>
            </a:r>
            <a:r>
              <a:rPr lang="fr-FR" sz="1600" b="1" dirty="0" smtClean="0">
                <a:solidFill>
                  <a:srgbClr val="0000FF"/>
                </a:solidFill>
              </a:rPr>
              <a:t>by </a:t>
            </a:r>
            <a:r>
              <a:rPr lang="fr-FR" sz="1600" b="1" dirty="0" err="1" smtClean="0">
                <a:solidFill>
                  <a:srgbClr val="0000FF"/>
                </a:solidFill>
              </a:rPr>
              <a:t>substituting</a:t>
            </a:r>
            <a:r>
              <a:rPr lang="fr-FR" sz="1600" b="1" dirty="0" smtClean="0">
                <a:solidFill>
                  <a:srgbClr val="0000FF"/>
                </a:solidFill>
              </a:rPr>
              <a:t> T(n/2</a:t>
            </a:r>
            <a:r>
              <a:rPr lang="fr-FR" sz="1600" b="1" baseline="30000" dirty="0" smtClean="0">
                <a:solidFill>
                  <a:srgbClr val="0000FF"/>
                </a:solidFill>
              </a:rPr>
              <a:t>2</a:t>
            </a:r>
            <a:r>
              <a:rPr lang="fr-FR" sz="1600" b="1" dirty="0" smtClean="0">
                <a:solidFill>
                  <a:srgbClr val="0000FF"/>
                </a:solidFill>
              </a:rPr>
              <a:t>) in (2)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		= ……..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     = </a:t>
            </a:r>
            <a:r>
              <a:rPr lang="fr-FR" sz="1800" b="1" dirty="0" smtClean="0">
                <a:solidFill>
                  <a:srgbClr val="0000FF"/>
                </a:solidFill>
              </a:rPr>
              <a:t>T( n / 2</a:t>
            </a:r>
            <a:r>
              <a:rPr lang="fr-FR" sz="1800" b="1" baseline="30000" dirty="0" smtClean="0">
                <a:solidFill>
                  <a:srgbClr val="0000FF"/>
                </a:solidFill>
              </a:rPr>
              <a:t>k</a:t>
            </a:r>
            <a:r>
              <a:rPr lang="fr-FR" sz="1800" b="1" dirty="0" smtClean="0">
                <a:solidFill>
                  <a:srgbClr val="0000FF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The base case </a:t>
            </a:r>
            <a:r>
              <a:rPr lang="fr-FR" sz="1800" b="1" dirty="0" err="1" smtClean="0"/>
              <a:t>is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reached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when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0000FF"/>
                </a:solidFill>
              </a:rPr>
              <a:t>n / 2</a:t>
            </a:r>
            <a:r>
              <a:rPr lang="fr-FR" sz="1800" b="1" baseline="30000" dirty="0" smtClean="0">
                <a:solidFill>
                  <a:srgbClr val="0000FF"/>
                </a:solidFill>
              </a:rPr>
              <a:t>k </a:t>
            </a:r>
            <a:r>
              <a:rPr lang="fr-FR" sz="1800" b="1" dirty="0" smtClean="0">
                <a:solidFill>
                  <a:srgbClr val="0000FF"/>
                </a:solidFill>
              </a:rPr>
              <a:t> = 1</a:t>
            </a:r>
            <a:r>
              <a:rPr lang="fr-FR" sz="1800" b="1" dirty="0" smtClean="0"/>
              <a:t>  </a:t>
            </a:r>
            <a:r>
              <a:rPr lang="fr-FR" sz="1800" b="1" dirty="0" smtClean="0">
                <a:sym typeface="Wingdings" pitchFamily="2" charset="2"/>
              </a:rPr>
              <a:t>  </a:t>
            </a:r>
            <a:r>
              <a:rPr lang="fr-FR" sz="1800" b="1" dirty="0" smtClean="0">
                <a:solidFill>
                  <a:srgbClr val="0000FF"/>
                </a:solidFill>
                <a:sym typeface="Wingdings" pitchFamily="2" charset="2"/>
              </a:rPr>
              <a:t>n = </a:t>
            </a:r>
            <a:r>
              <a:rPr lang="fr-FR" sz="1800" b="1" dirty="0" smtClean="0">
                <a:solidFill>
                  <a:srgbClr val="0000FF"/>
                </a:solidFill>
              </a:rPr>
              <a:t>2</a:t>
            </a:r>
            <a:r>
              <a:rPr lang="fr-FR" sz="1800" b="1" baseline="30000" dirty="0" smtClean="0">
                <a:solidFill>
                  <a:srgbClr val="0000FF"/>
                </a:solidFill>
              </a:rPr>
              <a:t>k</a:t>
            </a:r>
            <a:r>
              <a:rPr lang="fr-FR" sz="1800" b="1" dirty="0" smtClean="0">
                <a:sym typeface="Wingdings" pitchFamily="2" charset="2"/>
              </a:rPr>
              <a:t>  </a:t>
            </a:r>
            <a:r>
              <a:rPr lang="fr-FR" sz="1800" b="1" dirty="0" smtClean="0">
                <a:solidFill>
                  <a:srgbClr val="0000FF"/>
                </a:solidFill>
                <a:sym typeface="Wingdings" pitchFamily="2" charset="2"/>
              </a:rPr>
              <a:t>k = log</a:t>
            </a:r>
            <a:r>
              <a:rPr lang="fr-FR" sz="1800" b="1" baseline="-25000" dirty="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fr-FR" sz="1800" b="1" dirty="0" smtClean="0">
                <a:solidFill>
                  <a:srgbClr val="0000FF"/>
                </a:solidFill>
                <a:sym typeface="Wingdings" pitchFamily="2" charset="2"/>
              </a:rPr>
              <a:t>n</a:t>
            </a:r>
            <a:r>
              <a:rPr lang="fr-FR" sz="1800" b="1" dirty="0" smtClean="0">
                <a:sym typeface="Wingdings" pitchFamily="2" charset="2"/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fr-FR" sz="1800" b="1" dirty="0" err="1" smtClean="0">
                <a:sym typeface="Wingdings" pitchFamily="2" charset="2"/>
              </a:rPr>
              <a:t>we</a:t>
            </a:r>
            <a:r>
              <a:rPr lang="fr-FR" sz="1800" b="1" dirty="0" smtClean="0">
                <a:sym typeface="Wingdings" pitchFamily="2" charset="2"/>
              </a:rPr>
              <a:t> </a:t>
            </a:r>
            <a:r>
              <a:rPr lang="fr-FR" sz="1800" b="1" dirty="0" err="1" smtClean="0">
                <a:sym typeface="Wingdings" pitchFamily="2" charset="2"/>
              </a:rPr>
              <a:t>then</a:t>
            </a:r>
            <a:r>
              <a:rPr lang="fr-FR" sz="1800" b="1" dirty="0" smtClean="0">
                <a:sym typeface="Wingdings" pitchFamily="2" charset="2"/>
              </a:rPr>
              <a:t> have:</a:t>
            </a:r>
            <a:r>
              <a:rPr lang="fr-FR" sz="1800" b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/>
              <a:t>	T(n) = T(1) + b </a:t>
            </a:r>
            <a:r>
              <a:rPr lang="fr-FR" sz="1800" b="1" dirty="0" smtClean="0">
                <a:sym typeface="Wingdings" pitchFamily="2" charset="2"/>
              </a:rPr>
              <a:t>log</a:t>
            </a:r>
            <a:r>
              <a:rPr lang="fr-FR" sz="1800" b="1" baseline="-25000" dirty="0" smtClean="0">
                <a:sym typeface="Wingdings" pitchFamily="2" charset="2"/>
              </a:rPr>
              <a:t>2</a:t>
            </a:r>
            <a:r>
              <a:rPr lang="fr-FR" sz="1800" b="1" dirty="0" smtClean="0">
                <a:sym typeface="Wingdings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fr-FR" sz="1800" b="1" dirty="0" smtClean="0">
                <a:sym typeface="Wingdings" pitchFamily="2" charset="2"/>
              </a:rPr>
              <a:t>		     = a + </a:t>
            </a:r>
            <a:r>
              <a:rPr lang="fr-FR" sz="1800" b="1" dirty="0" smtClean="0"/>
              <a:t>b </a:t>
            </a:r>
            <a:r>
              <a:rPr lang="fr-FR" sz="1800" b="1" dirty="0" smtClean="0">
                <a:sym typeface="Wingdings" pitchFamily="2" charset="2"/>
              </a:rPr>
              <a:t>log</a:t>
            </a:r>
            <a:r>
              <a:rPr lang="fr-FR" sz="1800" b="1" baseline="-25000" dirty="0" smtClean="0">
                <a:sym typeface="Wingdings" pitchFamily="2" charset="2"/>
              </a:rPr>
              <a:t>2</a:t>
            </a:r>
            <a:r>
              <a:rPr lang="fr-FR" sz="1800" b="1" dirty="0" smtClean="0">
                <a:sym typeface="Wingdings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Therefore, Recursive Binary Search is </a:t>
            </a:r>
            <a:r>
              <a:rPr lang="en-US" sz="2400" b="1" dirty="0" smtClean="0"/>
              <a:t>O(log n)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33400" y="476250"/>
            <a:ext cx="7543800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Ctr="1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/>
              <a:t>loss of generality, assume n, the problem size,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 multiple of 2, i.e., n = 2</a:t>
            </a:r>
            <a:r>
              <a:rPr lang="en-US" baseline="30000" dirty="0"/>
              <a:t>k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EXAMPLE: </a:t>
            </a:r>
            <a:r>
              <a:rPr lang="en-US" sz="3200" b="1" i="1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th Fibonacci Number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114800"/>
          </a:xfrm>
        </p:spPr>
        <p:txBody>
          <a:bodyPr/>
          <a:lstStyle/>
          <a:p>
            <a:r>
              <a:rPr lang="en-US" sz="2400" b="1" dirty="0" smtClean="0"/>
              <a:t>0, 1, 1, 2, 3, 5, 8, 13, 21, 34, …</a:t>
            </a:r>
          </a:p>
          <a:p>
            <a:pPr marL="0" indent="0">
              <a:buNone/>
            </a:pPr>
            <a:r>
              <a:rPr lang="en-US" sz="2400" b="1" dirty="0" smtClean="0"/>
              <a:t>F(n) = F(n-1) + F(n-2) for n &gt; 1</a:t>
            </a:r>
          </a:p>
          <a:p>
            <a:pPr marL="0" indent="0">
              <a:buNone/>
            </a:pPr>
            <a:r>
              <a:rPr lang="en-US" sz="2400" b="1" dirty="0" smtClean="0"/>
              <a:t>F(0) = 0, F(1) = 1</a:t>
            </a:r>
          </a:p>
          <a:p>
            <a:pPr marL="0" indent="0">
              <a:buNone/>
            </a:pPr>
            <a:r>
              <a:rPr lang="en-US" sz="2400" b="1" dirty="0" smtClean="0"/>
              <a:t>Let’s try backward substitution…</a:t>
            </a:r>
          </a:p>
          <a:p>
            <a:pPr marL="0" indent="0">
              <a:buNone/>
            </a:pPr>
            <a:r>
              <a:rPr lang="en-US" sz="2400" b="1" dirty="0" smtClean="0"/>
              <a:t>F(n) = F(n-2)+F(n-3)+F(n-3)+F(n-4)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= F(n-2)+2F(n-3)+F(n-4)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= F(n-3)+3F(n-4)+3F(n-5)+F(n-6) …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5750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i="1" dirty="0">
                <a:solidFill>
                  <a:srgbClr val="FF0000"/>
                </a:solidFill>
              </a:rPr>
              <a:t>n</a:t>
            </a:r>
            <a:r>
              <a:rPr lang="en-US" sz="3600" b="1" dirty="0" smtClean="0">
                <a:solidFill>
                  <a:srgbClr val="FF0000"/>
                </a:solidFill>
              </a:rPr>
              <a:t>th Fibonacci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ax(n)+</a:t>
            </a:r>
            <a:r>
              <a:rPr lang="en-US" sz="2800" b="1" dirty="0" err="1" smtClean="0"/>
              <a:t>bx</a:t>
            </a:r>
            <a:r>
              <a:rPr lang="en-US" sz="2800" b="1" dirty="0" smtClean="0"/>
              <a:t>(n-1)+cx(n-2) = 0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CC"/>
                </a:solidFill>
              </a:rPr>
              <a:t>Homogeneous linear second-order recurrence with constant coefficients</a:t>
            </a:r>
          </a:p>
          <a:p>
            <a:pPr marL="0" indent="0">
              <a:buNone/>
            </a:pPr>
            <a:r>
              <a:rPr lang="en-US" sz="2800" b="1" dirty="0" smtClean="0"/>
              <a:t>Guess: x(n) = </a:t>
            </a:r>
            <a:r>
              <a:rPr lang="en-US" sz="2800" b="1" dirty="0" err="1" smtClean="0"/>
              <a:t>r</a:t>
            </a:r>
            <a:r>
              <a:rPr lang="en-US" sz="2800" b="1" baseline="30000" dirty="0" err="1" smtClean="0"/>
              <a:t>n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ar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+br</a:t>
            </a:r>
            <a:r>
              <a:rPr lang="en-US" sz="2800" b="1" baseline="30000" dirty="0" smtClean="0"/>
              <a:t>n-1</a:t>
            </a:r>
            <a:r>
              <a:rPr lang="en-US" sz="2800" b="1" dirty="0" smtClean="0"/>
              <a:t>+cr</a:t>
            </a:r>
            <a:r>
              <a:rPr lang="en-US" sz="2800" b="1" baseline="30000" dirty="0" smtClean="0"/>
              <a:t>n-2 </a:t>
            </a:r>
            <a:r>
              <a:rPr lang="en-US" sz="2800" b="1" dirty="0" smtClean="0"/>
              <a:t>= 0</a:t>
            </a:r>
          </a:p>
          <a:p>
            <a:pPr marL="0" indent="0">
              <a:buNone/>
            </a:pPr>
            <a:r>
              <a:rPr lang="en-US" sz="2800" b="1" dirty="0" smtClean="0"/>
              <a:t>ar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+br+c = 0 </a:t>
            </a:r>
          </a:p>
          <a:p>
            <a:pPr marL="0" indent="0">
              <a:buNone/>
            </a:pPr>
            <a:r>
              <a:rPr lang="en-US" sz="2800" b="1" dirty="0" smtClean="0"/>
              <a:t>THEOREM: If 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are two real distinct roots of characteristic equation then </a:t>
            </a:r>
          </a:p>
          <a:p>
            <a:pPr marL="0" indent="0" algn="ctr">
              <a:buNone/>
            </a:pPr>
            <a:r>
              <a:rPr lang="en-US" sz="2800" b="1" dirty="0" smtClean="0"/>
              <a:t>x(n) = </a:t>
            </a:r>
            <a:r>
              <a:rPr lang="el-GR" sz="2800" b="1" dirty="0" smtClean="0"/>
              <a:t>α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1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+</a:t>
            </a:r>
            <a:r>
              <a:rPr lang="el-GR" sz="2800" b="1" dirty="0" smtClean="0"/>
              <a:t>β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2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where </a:t>
            </a:r>
            <a:r>
              <a:rPr lang="el-GR" sz="2800" b="1" dirty="0" smtClean="0"/>
              <a:t>α</a:t>
            </a:r>
            <a:r>
              <a:rPr lang="en-US" sz="2800" b="1" dirty="0" smtClean="0"/>
              <a:t>, </a:t>
            </a:r>
            <a:r>
              <a:rPr lang="el-GR" sz="2800" b="1" dirty="0" smtClean="0"/>
              <a:t>β</a:t>
            </a:r>
            <a:r>
              <a:rPr lang="en-US" sz="2800" b="1" dirty="0" smtClean="0"/>
              <a:t> are arbitrary constants</a:t>
            </a:r>
            <a:endParaRPr lang="en-US" sz="28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20040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Characteristic equation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>
            <a:off x="3048000" y="3385066"/>
            <a:ext cx="2057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2071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i="1" dirty="0"/>
              <a:t>n</a:t>
            </a:r>
            <a:r>
              <a:rPr lang="en-US" sz="3600" b="1" dirty="0"/>
              <a:t>th Fibonacci (contd.)</a:t>
            </a: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F(n)-F(n-1)-F(n-2) = 0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-r-1 = 0 =&gt; r</a:t>
                </a:r>
                <a:r>
                  <a:rPr lang="en-US" sz="2400" baseline="-25000" dirty="0" smtClean="0"/>
                  <a:t>1,2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1−4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F(n) = </a:t>
                </a:r>
                <a:r>
                  <a:rPr lang="el-GR" sz="2400" dirty="0" smtClean="0"/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+</a:t>
                </a:r>
                <a:r>
                  <a:rPr lang="el-GR" sz="2400" dirty="0" smtClean="0"/>
                  <a:t>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F(0) = 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 smtClean="0"/>
                  <a:t>= 0</a:t>
                </a:r>
                <a:r>
                  <a:rPr lang="en-US" sz="2400" dirty="0"/>
                  <a:t/>
                </a:r>
                <a:r>
                  <a:rPr lang="en-US" sz="2400" dirty="0" smtClean="0"/>
                  <a:t>=&gt;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+</a:t>
                </a:r>
                <a:r>
                  <a:rPr lang="el-GR" sz="2400" dirty="0" smtClean="0"/>
                  <a:t>β</a:t>
                </a:r>
                <a:r>
                  <a:rPr lang="en-US" sz="2400" dirty="0" smtClean="0"/>
                  <a:t>=0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F(1) = 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= 1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sz="24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l-GR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/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	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≈1.61803</m:t>
                    </m:r>
                  </m:oMath>
                </a14:m>
                <a:r>
                  <a:rPr lang="en-US" sz="2400" dirty="0" smtClean="0"/>
                  <a:t/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>					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sz="2400" dirty="0" smtClean="0"/>
                  <a:t> 	= -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  <a:blipFill rotWithShape="1">
                <a:blip r:embed="rId2" cstate="print"/>
                <a:stretch>
                  <a:fillRect l="-1268" t="-1032" r="-6260" b="-35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143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i="1" dirty="0"/>
              <a:t>n</a:t>
            </a:r>
            <a:r>
              <a:rPr lang="en-US" sz="3600" b="1" dirty="0"/>
              <a:t>th Fibonacci (contd.)</a:t>
            </a: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</p:spPr>
            <p:txBody>
              <a:bodyPr/>
              <a:lstStyle/>
              <a:p>
                <a:r>
                  <a:rPr lang="en-US" dirty="0" smtClean="0"/>
                  <a:t>F(n)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 ≈ 1.61803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dirty="0" smtClean="0"/>
                  <a:t> ≈ -0.61803</a:t>
                </a:r>
              </a:p>
              <a:p>
                <a:r>
                  <a:rPr lang="en-US" dirty="0" smtClean="0"/>
                  <a:t>F(n) </a:t>
                </a:r>
                <a:r>
                  <a:rPr lang="az-Cyrl-AZ" dirty="0" smtClean="0"/>
                  <a:t>є</a:t>
                </a:r>
                <a:r>
                  <a:rPr lang="en-US" dirty="0" smtClean="0"/>
                  <a:t/>
                </a:r>
                <a:r>
                  <a:rPr lang="el-GR" dirty="0" smtClean="0"/>
                  <a:t>Θ</a:t>
                </a:r>
                <a:r>
                  <a:rPr lang="en-US" dirty="0" smtClean="0"/>
                  <a:t>(</a:t>
                </a:r>
                <a:r>
                  <a:rPr lang="el-GR" dirty="0" smtClean="0"/>
                  <a:t>φ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ALGORITHM F(n)</a:t>
                </a:r>
              </a:p>
              <a:p>
                <a:pPr marL="0" indent="0">
                  <a:buNone/>
                </a:pPr>
                <a:r>
                  <a:rPr lang="en-US" b="1" dirty="0"/>
                  <a:t>i</a:t>
                </a:r>
                <a:r>
                  <a:rPr lang="en-US" b="1" dirty="0" smtClean="0"/>
                  <a:t>f</a:t>
                </a:r>
                <a:r>
                  <a:rPr lang="en-US" dirty="0" smtClean="0"/>
                  <a:t> n ≤ 1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n</a:t>
                </a:r>
              </a:p>
              <a:p>
                <a:pPr marL="0" indent="0">
                  <a:buNone/>
                </a:pPr>
                <a:r>
                  <a:rPr lang="en-US" b="1" dirty="0"/>
                  <a:t>e</a:t>
                </a:r>
                <a:r>
                  <a:rPr lang="en-US" b="1" dirty="0" smtClean="0"/>
                  <a:t>lse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F(n-1)+F(n-2)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/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  <a:blipFill rotWithShape="1">
                <a:blip r:embed="rId2" cstate="print"/>
                <a:stretch>
                  <a:fillRect l="-2615" t="-1419" r="-2615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3322766" y="1370693"/>
            <a:ext cx="4867645" cy="5069296"/>
          </a:xfrm>
          <a:custGeom>
            <a:avLst/>
            <a:gdLst>
              <a:gd name="connsiteX0" fmla="*/ 4867645 w 4867645"/>
              <a:gd name="connsiteY0" fmla="*/ 27033 h 5069296"/>
              <a:gd name="connsiteX1" fmla="*/ 2477143 w 4867645"/>
              <a:gd name="connsiteY1" fmla="*/ 66221 h 5069296"/>
              <a:gd name="connsiteX2" fmla="*/ 1066354 w 4867645"/>
              <a:gd name="connsiteY2" fmla="*/ 601798 h 5069296"/>
              <a:gd name="connsiteX3" fmla="*/ 439337 w 4867645"/>
              <a:gd name="connsiteY3" fmla="*/ 836930 h 5069296"/>
              <a:gd name="connsiteX4" fmla="*/ 1040228 w 4867645"/>
              <a:gd name="connsiteY4" fmla="*/ 1503136 h 5069296"/>
              <a:gd name="connsiteX5" fmla="*/ 700594 w 4867645"/>
              <a:gd name="connsiteY5" fmla="*/ 2090964 h 5069296"/>
              <a:gd name="connsiteX6" fmla="*/ 230331 w 4867645"/>
              <a:gd name="connsiteY6" fmla="*/ 2299970 h 5069296"/>
              <a:gd name="connsiteX7" fmla="*/ 151954 w 4867645"/>
              <a:gd name="connsiteY7" fmla="*/ 3344998 h 5069296"/>
              <a:gd name="connsiteX8" fmla="*/ 2281200 w 4867645"/>
              <a:gd name="connsiteY8" fmla="*/ 3514816 h 5069296"/>
              <a:gd name="connsiteX9" fmla="*/ 2346514 w 4867645"/>
              <a:gd name="connsiteY9" fmla="*/ 4468404 h 5069296"/>
              <a:gd name="connsiteX10" fmla="*/ 2673085 w 4867645"/>
              <a:gd name="connsiteY10" fmla="*/ 5069296 h 506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67645" h="5069296">
                <a:moveTo>
                  <a:pt x="4867645" y="27033"/>
                </a:moveTo>
                <a:cubicBezTo>
                  <a:pt x="3989168" y="-1270"/>
                  <a:pt x="3110691" y="-29573"/>
                  <a:pt x="2477143" y="66221"/>
                </a:cubicBezTo>
                <a:cubicBezTo>
                  <a:pt x="1843594" y="162015"/>
                  <a:pt x="1066354" y="601798"/>
                  <a:pt x="1066354" y="601798"/>
                </a:cubicBezTo>
                <a:cubicBezTo>
                  <a:pt x="726720" y="730249"/>
                  <a:pt x="443691" y="686707"/>
                  <a:pt x="439337" y="836930"/>
                </a:cubicBezTo>
                <a:cubicBezTo>
                  <a:pt x="434983" y="987153"/>
                  <a:pt x="996685" y="1294130"/>
                  <a:pt x="1040228" y="1503136"/>
                </a:cubicBezTo>
                <a:cubicBezTo>
                  <a:pt x="1083771" y="1712142"/>
                  <a:pt x="835577" y="1958158"/>
                  <a:pt x="700594" y="2090964"/>
                </a:cubicBezTo>
                <a:cubicBezTo>
                  <a:pt x="565611" y="2223770"/>
                  <a:pt x="321771" y="2090964"/>
                  <a:pt x="230331" y="2299970"/>
                </a:cubicBezTo>
                <a:cubicBezTo>
                  <a:pt x="138891" y="2508976"/>
                  <a:pt x="-189857" y="3142524"/>
                  <a:pt x="151954" y="3344998"/>
                </a:cubicBezTo>
                <a:cubicBezTo>
                  <a:pt x="493765" y="3547472"/>
                  <a:pt x="1915440" y="3327582"/>
                  <a:pt x="2281200" y="3514816"/>
                </a:cubicBezTo>
                <a:cubicBezTo>
                  <a:pt x="2646960" y="3702050"/>
                  <a:pt x="2281200" y="4209324"/>
                  <a:pt x="2346514" y="4468404"/>
                </a:cubicBezTo>
                <a:cubicBezTo>
                  <a:pt x="2411828" y="4727484"/>
                  <a:pt x="2542456" y="4898390"/>
                  <a:pt x="2673085" y="506929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57912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Basic op: +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905000"/>
            <a:ext cx="3687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A(n) = A(n-1)+A(n-2)+1</a:t>
            </a:r>
          </a:p>
          <a:p>
            <a:r>
              <a:rPr lang="en-US" dirty="0" smtClean="0"/>
              <a:t>A(0) = 0, A(1) = 0</a:t>
            </a:r>
          </a:p>
          <a:p>
            <a:endParaRPr lang="en-US" dirty="0"/>
          </a:p>
          <a:p>
            <a:r>
              <a:rPr lang="en-US" dirty="0" smtClean="0"/>
              <a:t>[A(n)+1] –[A(n-1)+1]-[A(n-2)+1]=0</a:t>
            </a:r>
          </a:p>
          <a:p>
            <a:r>
              <a:rPr lang="en-US" dirty="0" smtClean="0"/>
              <a:t>Let B(n) = A(n)+1</a:t>
            </a:r>
          </a:p>
          <a:p>
            <a:endParaRPr lang="en-US" dirty="0"/>
          </a:p>
          <a:p>
            <a:r>
              <a:rPr lang="en-US" dirty="0" smtClean="0"/>
              <a:t>B(n) –B(n-1)-B(n-2)=0</a:t>
            </a:r>
          </a:p>
          <a:p>
            <a:r>
              <a:rPr lang="en-US" dirty="0" smtClean="0"/>
              <a:t>B(0)=1, B(1)=1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43600" y="4419600"/>
                <a:ext cx="2496196" cy="1607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Notice, B(n) = F(n+1)</a:t>
                </a:r>
              </a:p>
              <a:p>
                <a:r>
                  <a:rPr lang="en-US" dirty="0" smtClean="0"/>
                  <a:t>A(n) = B(n)-1=F(n+1)-1</a:t>
                </a:r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-1</a:t>
                </a:r>
              </a:p>
              <a:p>
                <a:endParaRPr lang="en-US" dirty="0"/>
              </a:p>
              <a:p>
                <a:r>
                  <a:rPr lang="en-US" dirty="0" smtClean="0"/>
                  <a:t>A(n) </a:t>
                </a:r>
                <a:r>
                  <a:rPr lang="az-Cyrl-AZ" dirty="0" smtClean="0"/>
                  <a:t>є</a:t>
                </a:r>
                <a:r>
                  <a:rPr lang="en-US" dirty="0" smtClean="0"/>
                  <a:t/>
                </a:r>
                <a:r>
                  <a:rPr lang="el-GR" dirty="0" smtClean="0"/>
                  <a:t>Θ</a:t>
                </a:r>
                <a:r>
                  <a:rPr lang="en-US" dirty="0" smtClean="0"/>
                  <a:t>(</a:t>
                </a:r>
                <a:r>
                  <a:rPr lang="el-GR" dirty="0"/>
                  <a:t>φ</a:t>
                </a:r>
                <a:r>
                  <a:rPr lang="en-US" baseline="30000" dirty="0"/>
                  <a:t>n</a:t>
                </a:r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419600"/>
                <a:ext cx="2496196" cy="16072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56" t="-1515" r="-978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602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i="1" dirty="0"/>
              <a:t>n</a:t>
            </a:r>
            <a:r>
              <a:rPr lang="en-US" sz="3600" b="1" dirty="0"/>
              <a:t>th Fibonacci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		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85800" y="914400"/>
            <a:ext cx="7125931" cy="2667000"/>
            <a:chOff x="76200" y="1143000"/>
            <a:chExt cx="7125931" cy="2667000"/>
          </a:xfrm>
        </p:grpSpPr>
        <p:sp>
          <p:nvSpPr>
            <p:cNvPr id="4" name="TextBox 3"/>
            <p:cNvSpPr txBox="1"/>
            <p:nvPr/>
          </p:nvSpPr>
          <p:spPr>
            <a:xfrm>
              <a:off x="3962400" y="11430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F(5)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0" y="16118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F(4)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6002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F(3)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1452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F(2)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3890" y="21336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F(1)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13290" y="28310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F(0)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2819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F(1)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2490" y="21336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F(2)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0" y="21336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F(3)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28310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2819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F(1)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03290" y="28310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F(1)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281940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F(2)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7490" y="33644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F(0)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" y="34406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F(1)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H="1">
              <a:off x="2889920" y="1327666"/>
              <a:ext cx="1072480" cy="284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1752600" y="1969532"/>
              <a:ext cx="648931" cy="164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2" idx="2"/>
            </p:cNvCxnSpPr>
            <p:nvPr/>
          </p:nvCxnSpPr>
          <p:spPr bwMode="auto">
            <a:xfrm flipH="1">
              <a:off x="850955" y="2502932"/>
              <a:ext cx="685800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endCxn id="18" idx="0"/>
            </p:cNvCxnSpPr>
            <p:nvPr/>
          </p:nvCxnSpPr>
          <p:spPr bwMode="auto">
            <a:xfrm flipH="1">
              <a:off x="375321" y="3188732"/>
              <a:ext cx="299120" cy="2519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>
              <a:stCxn id="16" idx="3"/>
            </p:cNvCxnSpPr>
            <p:nvPr/>
          </p:nvCxnSpPr>
          <p:spPr bwMode="auto">
            <a:xfrm>
              <a:off x="1168510" y="3004066"/>
              <a:ext cx="266535" cy="3604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52600" y="2502932"/>
              <a:ext cx="228600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889920" y="1969532"/>
              <a:ext cx="299121" cy="164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2889920" y="2502932"/>
              <a:ext cx="299121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11" idx="2"/>
            </p:cNvCxnSpPr>
            <p:nvPr/>
          </p:nvCxnSpPr>
          <p:spPr bwMode="auto">
            <a:xfrm>
              <a:off x="3340045" y="2502932"/>
              <a:ext cx="546155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4" idx="3"/>
            </p:cNvCxnSpPr>
            <p:nvPr/>
          </p:nvCxnSpPr>
          <p:spPr bwMode="auto">
            <a:xfrm>
              <a:off x="4597510" y="1327666"/>
              <a:ext cx="1143000" cy="284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5613290" y="1796534"/>
              <a:ext cx="317555" cy="3370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6" idx="3"/>
            </p:cNvCxnSpPr>
            <p:nvPr/>
          </p:nvCxnSpPr>
          <p:spPr bwMode="auto">
            <a:xfrm>
              <a:off x="6350110" y="1784866"/>
              <a:ext cx="431690" cy="348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4947320" y="2502932"/>
              <a:ext cx="299121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613290" y="2502932"/>
              <a:ext cx="317555" cy="316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TextBox 49"/>
          <p:cNvSpPr txBox="1"/>
          <p:nvPr/>
        </p:nvSpPr>
        <p:spPr>
          <a:xfrm>
            <a:off x="5105400" y="3657600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Only n-1 additions, </a:t>
            </a:r>
            <a:r>
              <a:rPr lang="el-GR" b="1" dirty="0" smtClean="0">
                <a:solidFill>
                  <a:srgbClr val="009900"/>
                </a:solidFill>
              </a:rPr>
              <a:t>Θ</a:t>
            </a:r>
            <a:r>
              <a:rPr lang="en-US" b="1" dirty="0" smtClean="0">
                <a:solidFill>
                  <a:srgbClr val="009900"/>
                </a:solidFill>
              </a:rPr>
              <a:t>(n)!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4038600"/>
            <a:ext cx="5270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                  ALGORITHM </a:t>
            </a:r>
            <a:r>
              <a:rPr lang="en-US" b="1" dirty="0"/>
              <a:t>Fib(n)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smtClean="0"/>
              <a:t>F[0] </a:t>
            </a:r>
            <a:r>
              <a:rPr lang="en-US" b="1" dirty="0"/>
              <a:t>&lt;- 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F[1] </a:t>
            </a:r>
            <a:r>
              <a:rPr lang="en-US" b="1" dirty="0"/>
              <a:t>&lt;- 1</a:t>
            </a:r>
          </a:p>
          <a:p>
            <a:pPr marL="0" indent="0">
              <a:buNone/>
            </a:pPr>
            <a:r>
              <a:rPr lang="en-US" b="1" dirty="0"/>
              <a:t>		for </a:t>
            </a:r>
            <a:r>
              <a:rPr lang="en-US" b="1" dirty="0" err="1"/>
              <a:t>i</a:t>
            </a:r>
            <a:r>
              <a:rPr lang="en-US" b="1" dirty="0"/>
              <a:t> &lt;- 2 to n do</a:t>
            </a:r>
          </a:p>
          <a:p>
            <a:pPr marL="0" indent="0">
              <a:buNone/>
            </a:pPr>
            <a:r>
              <a:rPr lang="en-US" b="1" dirty="0"/>
              <a:t>			F[</a:t>
            </a:r>
            <a:r>
              <a:rPr lang="en-US" b="1" dirty="0" err="1"/>
              <a:t>i</a:t>
            </a:r>
            <a:r>
              <a:rPr lang="en-US" b="1" dirty="0"/>
              <a:t>] &lt;- F[i-1]+F[i-2]</a:t>
            </a:r>
          </a:p>
          <a:p>
            <a:pPr marL="0" indent="0">
              <a:buNone/>
            </a:pPr>
            <a:r>
              <a:rPr lang="en-US" b="1" dirty="0"/>
              <a:t>		return F[n]</a:t>
            </a:r>
          </a:p>
          <a:p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4038600"/>
            <a:ext cx="49183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00CC"/>
                </a:solidFill>
              </a:rPr>
              <a:t>ALGORITHM </a:t>
            </a:r>
            <a:r>
              <a:rPr lang="en-US" b="1" dirty="0">
                <a:solidFill>
                  <a:srgbClr val="0000CC"/>
                </a:solidFill>
              </a:rPr>
              <a:t>Fib(n)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	</a:t>
            </a:r>
            <a:r>
              <a:rPr lang="en-US" b="1" dirty="0" smtClean="0">
                <a:solidFill>
                  <a:srgbClr val="0000CC"/>
                </a:solidFill>
              </a:rPr>
              <a:t>f </a:t>
            </a:r>
            <a:r>
              <a:rPr lang="en-US" b="1" dirty="0">
                <a:solidFill>
                  <a:srgbClr val="0000CC"/>
                </a:solidFill>
              </a:rPr>
              <a:t>&lt;- 0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	</a:t>
            </a:r>
            <a:r>
              <a:rPr lang="en-US" b="1" dirty="0" err="1" smtClean="0">
                <a:solidFill>
                  <a:srgbClr val="0000CC"/>
                </a:solidFill>
              </a:rPr>
              <a:t>fnext</a:t>
            </a:r>
            <a:r>
              <a:rPr lang="en-US" b="1" dirty="0" smtClean="0">
                <a:solidFill>
                  <a:srgbClr val="0000CC"/>
                </a:solidFill>
              </a:rPr>
              <a:t> &lt;- </a:t>
            </a: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	for </a:t>
            </a:r>
            <a:r>
              <a:rPr lang="en-US" b="1" dirty="0" err="1">
                <a:solidFill>
                  <a:srgbClr val="0000CC"/>
                </a:solidFill>
              </a:rPr>
              <a:t>i</a:t>
            </a:r>
            <a:r>
              <a:rPr lang="en-US" b="1" dirty="0">
                <a:solidFill>
                  <a:srgbClr val="0000CC"/>
                </a:solidFill>
              </a:rPr>
              <a:t> &lt;- 2 to n </a:t>
            </a:r>
            <a:r>
              <a:rPr lang="en-US" b="1" dirty="0" smtClean="0">
                <a:solidFill>
                  <a:srgbClr val="0000CC"/>
                </a:solidFill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		</a:t>
            </a:r>
            <a:r>
              <a:rPr lang="en-US" b="1" dirty="0" err="1" smtClean="0">
                <a:solidFill>
                  <a:srgbClr val="0000CC"/>
                </a:solidFill>
              </a:rPr>
              <a:t>tmp</a:t>
            </a:r>
            <a:r>
              <a:rPr lang="en-US" b="1" dirty="0" smtClean="0">
                <a:solidFill>
                  <a:srgbClr val="0000CC"/>
                </a:solidFill>
              </a:rPr>
              <a:t> &lt;- </a:t>
            </a:r>
            <a:r>
              <a:rPr lang="en-US" b="1" dirty="0" err="1" smtClean="0">
                <a:solidFill>
                  <a:srgbClr val="0000CC"/>
                </a:solidFill>
              </a:rPr>
              <a:t>fnext</a:t>
            </a: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		</a:t>
            </a:r>
            <a:r>
              <a:rPr lang="en-US" b="1" dirty="0" err="1" smtClean="0">
                <a:solidFill>
                  <a:srgbClr val="0000CC"/>
                </a:solidFill>
              </a:rPr>
              <a:t>fnext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&lt;- </a:t>
            </a:r>
            <a:r>
              <a:rPr lang="en-US" b="1" dirty="0" err="1" smtClean="0">
                <a:solidFill>
                  <a:srgbClr val="0000CC"/>
                </a:solidFill>
              </a:rPr>
              <a:t>fnext+f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		f &lt;- </a:t>
            </a:r>
            <a:r>
              <a:rPr lang="en-US" b="1" dirty="0" err="1" smtClean="0">
                <a:solidFill>
                  <a:srgbClr val="0000CC"/>
                </a:solidFill>
              </a:rPr>
              <a:t>tmp</a:t>
            </a: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		return </a:t>
            </a:r>
            <a:r>
              <a:rPr lang="en-US" b="1" dirty="0" err="1" smtClean="0">
                <a:solidFill>
                  <a:srgbClr val="0000CC"/>
                </a:solidFill>
              </a:rPr>
              <a:t>fnext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010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</a:rPr>
              <a:t>Recurrences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96200" cy="3657600"/>
          </a:xfrm>
        </p:spPr>
        <p:txBody>
          <a:bodyPr/>
          <a:lstStyle/>
          <a:p>
            <a:r>
              <a:rPr lang="en-US" dirty="0" smtClean="0"/>
              <a:t>The expression: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a </a:t>
            </a:r>
            <a:r>
              <a:rPr lang="en-US" i="1" dirty="0" smtClean="0">
                <a:solidFill>
                  <a:schemeClr val="tx2"/>
                </a:solidFill>
              </a:rPr>
              <a:t>recurrence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 Recurrence: an equation that describes    </a:t>
            </a:r>
          </a:p>
          <a:p>
            <a:pPr lvl="1" algn="just"/>
            <a:r>
              <a:rPr lang="en-US" dirty="0" smtClean="0"/>
              <a:t>      a function in terms of its value on           </a:t>
            </a:r>
          </a:p>
          <a:p>
            <a:pPr lvl="1" algn="just"/>
            <a:r>
              <a:rPr lang="en-US" dirty="0" smtClean="0"/>
              <a:t>           smaller functions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71575" y="2263775"/>
          <a:ext cx="4191000" cy="2155825"/>
        </p:xfrm>
        <a:graphic>
          <a:graphicData uri="http://schemas.openxmlformats.org/presentationml/2006/ole">
            <p:oleObj spid="_x0000_s1026" name="Equation" r:id="rId3" imgW="1676160" imgH="86328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Recurrence Examples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" y="1066800"/>
          <a:ext cx="4022725" cy="1141413"/>
        </p:xfrm>
        <a:graphic>
          <a:graphicData uri="http://schemas.openxmlformats.org/presentationml/2006/ole">
            <p:oleObj spid="_x0000_s2050" name="Equation" r:id="rId3" imgW="1612800" imgH="457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343400" y="1600200"/>
          <a:ext cx="4067175" cy="1144588"/>
        </p:xfrm>
        <a:graphic>
          <a:graphicData uri="http://schemas.openxmlformats.org/presentationml/2006/ole">
            <p:oleObj spid="_x0000_s2051" name="Equation" r:id="rId4" imgW="1625400" imgH="4572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28600" y="2895600"/>
          <a:ext cx="4003675" cy="2159000"/>
        </p:xfrm>
        <a:graphic>
          <a:graphicData uri="http://schemas.openxmlformats.org/presentationml/2006/ole">
            <p:oleObj spid="_x0000_s2052" name="Equation" r:id="rId5" imgW="1600200" imgH="86328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419600" y="2971800"/>
          <a:ext cx="4232275" cy="2609850"/>
        </p:xfrm>
        <a:graphic>
          <a:graphicData uri="http://schemas.openxmlformats.org/presentationml/2006/ole">
            <p:oleObj spid="_x0000_s2053" name="Equation" r:id="rId6" imgW="1688760" imgH="104112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A797B1-AC67-42F8-A8CE-C8FD866E4AD9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848600" cy="609600"/>
          </a:xfrm>
        </p:spPr>
        <p:txBody>
          <a:bodyPr/>
          <a:lstStyle/>
          <a:p>
            <a:pPr marL="838200" indent="-838200" algn="r" eaLnBrk="1" hangingPunct="1"/>
            <a:r>
              <a:rPr lang="en-US" sz="3600" b="1" dirty="0" smtClean="0">
                <a:solidFill>
                  <a:srgbClr val="660066"/>
                </a:solidFill>
                <a:latin typeface="Tahoma" pitchFamily="34" charset="0"/>
              </a:rPr>
              <a:t>Important Recurrence Types</a:t>
            </a:r>
            <a:r>
              <a:rPr lang="en-US" dirty="0" smtClean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</a:rPr>
              <a:t>One (constant) operation reduces problem size by one.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) = 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-1) + 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c</a:t>
            </a:r>
            <a:r>
              <a:rPr lang="en-US" sz="2000" b="1" dirty="0" smtClean="0">
                <a:latin typeface="Tahoma" pitchFamily="34" charset="0"/>
              </a:rPr>
              <a:t>                   T(1) = </a:t>
            </a:r>
            <a:r>
              <a:rPr lang="en-US" sz="2000" b="1" i="1" dirty="0" smtClean="0">
                <a:latin typeface="Tahoma" pitchFamily="34" charset="0"/>
              </a:rPr>
              <a:t>d</a:t>
            </a:r>
            <a:endParaRPr lang="en-US" sz="2000" b="1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Solution: T(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) =  (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-1)</a:t>
            </a:r>
            <a:r>
              <a:rPr lang="en-US" sz="2000" b="1" i="1" dirty="0" smtClean="0">
                <a:latin typeface="Tahoma" pitchFamily="34" charset="0"/>
              </a:rPr>
              <a:t>c</a:t>
            </a:r>
            <a:r>
              <a:rPr lang="en-US" sz="2000" b="1" dirty="0" smtClean="0">
                <a:latin typeface="Tahoma" pitchFamily="34" charset="0"/>
              </a:rPr>
              <a:t> + </a:t>
            </a:r>
            <a:r>
              <a:rPr lang="en-US" sz="2000" b="1" i="1" dirty="0" smtClean="0">
                <a:latin typeface="Tahoma" pitchFamily="34" charset="0"/>
              </a:rPr>
              <a:t>d                                </a:t>
            </a:r>
            <a:r>
              <a:rPr lang="en-US" sz="2000" b="1" i="1" u="sng" dirty="0" smtClean="0">
                <a:solidFill>
                  <a:srgbClr val="CC0000"/>
                </a:solidFill>
                <a:latin typeface="Tahoma" pitchFamily="34" charset="0"/>
              </a:rPr>
              <a:t>linear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</a:rPr>
              <a:t>A pass through input reduces problem size by one.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) = 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-1) + </a:t>
            </a:r>
            <a:r>
              <a:rPr lang="en-US" sz="2000" b="1" i="1" dirty="0" err="1" smtClean="0">
                <a:solidFill>
                  <a:srgbClr val="CC0000"/>
                </a:solidFill>
                <a:latin typeface="Tahoma" pitchFamily="34" charset="0"/>
              </a:rPr>
              <a:t>cn</a:t>
            </a:r>
            <a:r>
              <a:rPr lang="en-US" sz="2000" b="1" dirty="0" smtClean="0">
                <a:latin typeface="Tahoma" pitchFamily="34" charset="0"/>
              </a:rPr>
              <a:t>                  T(1) = </a:t>
            </a:r>
            <a:r>
              <a:rPr lang="en-US" sz="2000" b="1" i="1" dirty="0" smtClean="0">
                <a:latin typeface="Tahoma" pitchFamily="34" charset="0"/>
              </a:rPr>
              <a:t>d</a:t>
            </a:r>
            <a:endParaRPr lang="en-US" sz="2000" b="1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Solution: T(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) =  [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(</a:t>
            </a:r>
            <a:r>
              <a:rPr lang="en-US" sz="2000" b="1" i="1" dirty="0" smtClean="0">
                <a:latin typeface="Tahoma" pitchFamily="34" charset="0"/>
              </a:rPr>
              <a:t>n+</a:t>
            </a:r>
            <a:r>
              <a:rPr lang="en-US" sz="2000" b="1" dirty="0" smtClean="0">
                <a:latin typeface="Tahoma" pitchFamily="34" charset="0"/>
              </a:rPr>
              <a:t>1)/2 – 1] </a:t>
            </a:r>
            <a:r>
              <a:rPr lang="en-US" sz="2000" b="1" i="1" dirty="0" smtClean="0">
                <a:latin typeface="Tahoma" pitchFamily="34" charset="0"/>
              </a:rPr>
              <a:t>c </a:t>
            </a:r>
            <a:r>
              <a:rPr lang="en-US" sz="2000" b="1" dirty="0" smtClean="0">
                <a:latin typeface="Tahoma" pitchFamily="34" charset="0"/>
              </a:rPr>
              <a:t>+ </a:t>
            </a:r>
            <a:r>
              <a:rPr lang="en-US" sz="2000" b="1" i="1" dirty="0" smtClean="0">
                <a:latin typeface="Tahoma" pitchFamily="34" charset="0"/>
              </a:rPr>
              <a:t>d                </a:t>
            </a:r>
            <a:r>
              <a:rPr lang="en-US" sz="2000" b="1" i="1" u="sng" dirty="0" smtClean="0">
                <a:solidFill>
                  <a:srgbClr val="CC0000"/>
                </a:solidFill>
                <a:latin typeface="Tahoma" pitchFamily="34" charset="0"/>
              </a:rPr>
              <a:t>quadratic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</a:rPr>
              <a:t>One (constant) operation reduces problem size by half.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) = 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/2) + 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c</a:t>
            </a:r>
            <a:r>
              <a:rPr lang="en-US" sz="2000" b="1" dirty="0" smtClean="0">
                <a:latin typeface="Tahoma" pitchFamily="34" charset="0"/>
              </a:rPr>
              <a:t>                    T(1) = </a:t>
            </a:r>
            <a:r>
              <a:rPr lang="en-US" sz="2000" b="1" i="1" dirty="0" smtClean="0">
                <a:latin typeface="Tahoma" pitchFamily="34" charset="0"/>
              </a:rPr>
              <a:t>d</a:t>
            </a:r>
            <a:endParaRPr lang="en-US" sz="2000" b="1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Solution: T(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) =  </a:t>
            </a:r>
            <a:r>
              <a:rPr lang="en-US" sz="2000" b="1" i="1" dirty="0" smtClean="0">
                <a:latin typeface="Tahoma" pitchFamily="34" charset="0"/>
              </a:rPr>
              <a:t>c</a:t>
            </a:r>
            <a:r>
              <a:rPr lang="en-US" sz="2000" b="1" dirty="0" smtClean="0">
                <a:latin typeface="Tahoma" pitchFamily="34" charset="0"/>
              </a:rPr>
              <a:t> log </a:t>
            </a:r>
            <a:r>
              <a:rPr lang="en-US" sz="2000" b="1" i="1" dirty="0" smtClean="0">
                <a:latin typeface="Tahoma" pitchFamily="34" charset="0"/>
              </a:rPr>
              <a:t>n </a:t>
            </a:r>
            <a:r>
              <a:rPr lang="en-US" sz="2000" b="1" dirty="0" smtClean="0">
                <a:latin typeface="Tahoma" pitchFamily="34" charset="0"/>
              </a:rPr>
              <a:t>+ </a:t>
            </a:r>
            <a:r>
              <a:rPr lang="en-US" sz="2000" b="1" i="1" dirty="0" smtClean="0">
                <a:latin typeface="Tahoma" pitchFamily="34" charset="0"/>
              </a:rPr>
              <a:t>d                             </a:t>
            </a:r>
            <a:r>
              <a:rPr lang="en-US" sz="2000" b="1" i="1" u="sng" dirty="0" smtClean="0">
                <a:solidFill>
                  <a:srgbClr val="CC0000"/>
                </a:solidFill>
                <a:latin typeface="Tahoma" pitchFamily="34" charset="0"/>
              </a:rPr>
              <a:t>logarithmic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</a:rPr>
              <a:t>A pass through input reduces problem size by half.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) = 2T(</a:t>
            </a:r>
            <a:r>
              <a:rPr lang="en-US" sz="2000" b="1" i="1" dirty="0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/2) + </a:t>
            </a:r>
            <a:r>
              <a:rPr lang="en-US" sz="2000" b="1" i="1" dirty="0" err="1" smtClean="0">
                <a:solidFill>
                  <a:srgbClr val="CC0000"/>
                </a:solidFill>
                <a:latin typeface="Tahoma" pitchFamily="34" charset="0"/>
              </a:rPr>
              <a:t>cn</a:t>
            </a:r>
            <a:r>
              <a:rPr lang="en-US" sz="2000" b="1" i="1" dirty="0" smtClean="0">
                <a:latin typeface="Tahoma" pitchFamily="34" charset="0"/>
              </a:rPr>
              <a:t>                    </a:t>
            </a:r>
            <a:r>
              <a:rPr lang="en-US" sz="2000" b="1" dirty="0" smtClean="0">
                <a:latin typeface="Tahoma" pitchFamily="34" charset="0"/>
              </a:rPr>
              <a:t>T(1) = </a:t>
            </a:r>
            <a:r>
              <a:rPr lang="en-US" sz="2000" b="1" i="1" dirty="0" smtClean="0">
                <a:latin typeface="Tahoma" pitchFamily="34" charset="0"/>
              </a:rPr>
              <a:t>d</a:t>
            </a:r>
            <a:endParaRPr lang="en-US" sz="2000" b="1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Tahoma" pitchFamily="34" charset="0"/>
              </a:rPr>
              <a:t>	            Solution: T(</a:t>
            </a:r>
            <a:r>
              <a:rPr lang="en-US" sz="2000" b="1" i="1" dirty="0" smtClean="0">
                <a:latin typeface="Tahoma" pitchFamily="34" charset="0"/>
              </a:rPr>
              <a:t>n</a:t>
            </a:r>
            <a:r>
              <a:rPr lang="en-US" sz="2000" b="1" dirty="0" smtClean="0">
                <a:latin typeface="Tahoma" pitchFamily="34" charset="0"/>
              </a:rPr>
              <a:t>) =  </a:t>
            </a:r>
            <a:r>
              <a:rPr lang="en-US" sz="2000" b="1" i="1" dirty="0" err="1" smtClean="0">
                <a:latin typeface="Tahoma" pitchFamily="34" charset="0"/>
              </a:rPr>
              <a:t>cn</a:t>
            </a:r>
            <a:r>
              <a:rPr lang="en-US" sz="2000" b="1" dirty="0" smtClean="0">
                <a:latin typeface="Tahoma" pitchFamily="34" charset="0"/>
              </a:rPr>
              <a:t> log </a:t>
            </a:r>
            <a:r>
              <a:rPr lang="en-US" sz="2000" b="1" i="1" dirty="0" smtClean="0">
                <a:latin typeface="Tahoma" pitchFamily="34" charset="0"/>
              </a:rPr>
              <a:t>n </a:t>
            </a:r>
            <a:r>
              <a:rPr lang="en-US" sz="2000" b="1" dirty="0" smtClean="0">
                <a:latin typeface="Tahoma" pitchFamily="34" charset="0"/>
              </a:rPr>
              <a:t>+ </a:t>
            </a:r>
            <a:r>
              <a:rPr lang="en-US" sz="2000" b="1" i="1" dirty="0" smtClean="0">
                <a:latin typeface="Tahoma" pitchFamily="34" charset="0"/>
              </a:rPr>
              <a:t>d n                </a:t>
            </a:r>
            <a:r>
              <a:rPr lang="en-US" sz="2000" b="1" i="1" u="sng" dirty="0" err="1" smtClean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sz="2000" b="1" i="1" u="sng" dirty="0" smtClean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sz="2000" b="1" u="sng" dirty="0" smtClean="0">
                <a:solidFill>
                  <a:srgbClr val="CC0000"/>
                </a:solidFill>
                <a:latin typeface="Tahoma" pitchFamily="34" charset="0"/>
              </a:rPr>
              <a:t>log</a:t>
            </a:r>
            <a:r>
              <a:rPr lang="en-US" sz="2000" b="1" i="1" u="sng" dirty="0" smtClean="0">
                <a:solidFill>
                  <a:srgbClr val="CC0000"/>
                </a:solidFill>
                <a:latin typeface="Tahoma" pitchFamily="34" charset="0"/>
              </a:rPr>
              <a:t>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Section 2.5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MS PGothic" pitchFamily="34" charset="-128"/>
              </a:rPr>
              <a:t>Recurrence Relations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6145B4-3CEE-4DFC-B93A-09EEA95A8438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Order of Recurrence Relation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54864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A recurrence relation is said to have </a:t>
            </a:r>
            <a:r>
              <a:rPr lang="en-US" sz="2400" b="1" u="sng" dirty="0" smtClean="0"/>
              <a:t>constant coefficients</a:t>
            </a:r>
            <a:r>
              <a:rPr lang="en-US" sz="2400" b="1" dirty="0" smtClean="0"/>
              <a:t> </a:t>
            </a:r>
            <a:r>
              <a:rPr lang="en-US" sz="2400" dirty="0" smtClean="0"/>
              <a:t>if the </a:t>
            </a:r>
            <a:r>
              <a:rPr lang="en-US" sz="2400" dirty="0" err="1" smtClean="0"/>
              <a:t>f’s</a:t>
            </a:r>
            <a:r>
              <a:rPr lang="en-US" sz="2400" dirty="0" smtClean="0"/>
              <a:t> are all constants. </a:t>
            </a:r>
          </a:p>
          <a:p>
            <a:pPr lvl="1" eaLnBrk="1" hangingPunct="1"/>
            <a:r>
              <a:rPr lang="en-US" sz="2200" dirty="0" smtClean="0"/>
              <a:t>Fibonacci relation is homogenous and linear: </a:t>
            </a:r>
          </a:p>
          <a:p>
            <a:pPr lvl="2" eaLnBrk="1" hangingPunct="1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 +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-2)</a:t>
            </a:r>
          </a:p>
          <a:p>
            <a:pPr lvl="1" eaLnBrk="1" hangingPunct="1"/>
            <a:r>
              <a:rPr lang="en-US" sz="2200" dirty="0" smtClean="0"/>
              <a:t>Non-constant coefficients: </a:t>
            </a:r>
            <a:r>
              <a:rPr lang="en-US" sz="2200" i="1" dirty="0" smtClean="0"/>
              <a:t>T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= 2</a:t>
            </a:r>
            <a:r>
              <a:rPr lang="en-US" sz="2200" i="1" dirty="0" smtClean="0"/>
              <a:t>nT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-1) + 3</a:t>
            </a:r>
            <a:r>
              <a:rPr lang="en-US" sz="2200" i="1" dirty="0" smtClean="0"/>
              <a:t>n</a:t>
            </a:r>
            <a:r>
              <a:rPr lang="en-US" sz="2200" baseline="30000" dirty="0" smtClean="0"/>
              <a:t>2</a:t>
            </a:r>
            <a:r>
              <a:rPr lang="en-US" sz="2200" i="1" dirty="0" smtClean="0"/>
              <a:t>T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-2)</a:t>
            </a:r>
            <a:endParaRPr lang="en-US" sz="2000" dirty="0" smtClean="0"/>
          </a:p>
          <a:p>
            <a:pPr algn="just" eaLnBrk="1" hangingPunct="1"/>
            <a:r>
              <a:rPr lang="en-US" sz="2400" u="sng" dirty="0" smtClean="0"/>
              <a:t>Order</a:t>
            </a:r>
            <a:r>
              <a:rPr lang="en-US" sz="2400" dirty="0" smtClean="0"/>
              <a:t> of a relation is defined by the number of previous terms in a relation for the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term.</a:t>
            </a:r>
          </a:p>
          <a:p>
            <a:pPr lvl="1" eaLnBrk="1" hangingPunct="1"/>
            <a:r>
              <a:rPr lang="en-US" sz="2200" b="1" dirty="0" smtClean="0">
                <a:solidFill>
                  <a:srgbClr val="FF0000"/>
                </a:solidFill>
              </a:rPr>
              <a:t>First order: </a:t>
            </a:r>
            <a:r>
              <a:rPr lang="en-US" sz="2200" b="1" i="1" dirty="0" smtClean="0">
                <a:solidFill>
                  <a:srgbClr val="FF0000"/>
                </a:solidFill>
              </a:rPr>
              <a:t>S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) = 2</a:t>
            </a:r>
            <a:r>
              <a:rPr lang="en-US" sz="2200" b="1" i="1" dirty="0" smtClean="0">
                <a:solidFill>
                  <a:srgbClr val="FF0000"/>
                </a:solidFill>
              </a:rPr>
              <a:t>S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-1) </a:t>
            </a:r>
          </a:p>
          <a:p>
            <a:pPr lvl="2" eaLnBrk="1" hangingPunct="1"/>
            <a:r>
              <a:rPr lang="en-US" sz="2200" b="1" i="1" dirty="0" smtClean="0"/>
              <a:t>n</a:t>
            </a:r>
            <a:r>
              <a:rPr lang="en-US" sz="2200" b="1" baseline="30000" dirty="0" smtClean="0"/>
              <a:t>th</a:t>
            </a:r>
            <a:r>
              <a:rPr lang="en-US" sz="2200" b="1" dirty="0" smtClean="0"/>
              <a:t> term depends only on term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-1</a:t>
            </a:r>
          </a:p>
          <a:p>
            <a:pPr lvl="1" eaLnBrk="1" hangingPunct="1"/>
            <a:r>
              <a:rPr lang="en-US" sz="2200" b="1" dirty="0" smtClean="0">
                <a:solidFill>
                  <a:srgbClr val="FF0000"/>
                </a:solidFill>
              </a:rPr>
              <a:t>Second order: </a:t>
            </a:r>
            <a:r>
              <a:rPr lang="en-US" sz="2200" b="1" i="1" dirty="0" smtClean="0">
                <a:solidFill>
                  <a:srgbClr val="FF0000"/>
                </a:solidFill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) = </a:t>
            </a:r>
            <a:r>
              <a:rPr lang="en-US" sz="2200" b="1" i="1" dirty="0" smtClean="0">
                <a:solidFill>
                  <a:srgbClr val="FF0000"/>
                </a:solidFill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-1) + </a:t>
            </a:r>
            <a:r>
              <a:rPr lang="en-US" sz="2200" b="1" i="1" dirty="0" smtClean="0">
                <a:solidFill>
                  <a:srgbClr val="FF0000"/>
                </a:solidFill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-2)</a:t>
            </a:r>
          </a:p>
          <a:p>
            <a:pPr lvl="2" eaLnBrk="1" hangingPunct="1"/>
            <a:r>
              <a:rPr lang="en-US" sz="2200" b="1" i="1" dirty="0" smtClean="0"/>
              <a:t>n</a:t>
            </a:r>
            <a:r>
              <a:rPr lang="en-US" sz="2200" b="1" baseline="30000" dirty="0" smtClean="0"/>
              <a:t>th</a:t>
            </a:r>
            <a:r>
              <a:rPr lang="en-US" sz="2200" b="1" dirty="0" smtClean="0"/>
              <a:t> term depends only on term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-1 and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-2 </a:t>
            </a:r>
          </a:p>
          <a:p>
            <a:pPr lvl="1" eaLnBrk="1" hangingPunct="1"/>
            <a:r>
              <a:rPr lang="en-US" sz="2200" b="1" dirty="0" smtClean="0">
                <a:solidFill>
                  <a:srgbClr val="FF0000"/>
                </a:solidFill>
              </a:rPr>
              <a:t>Third Order: </a:t>
            </a:r>
            <a:r>
              <a:rPr lang="en-US" sz="2200" b="1" i="1" dirty="0" smtClean="0">
                <a:solidFill>
                  <a:srgbClr val="FF0000"/>
                </a:solidFill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) = 3</a:t>
            </a:r>
            <a:r>
              <a:rPr lang="en-US" sz="2200" b="1" i="1" dirty="0" smtClean="0">
                <a:solidFill>
                  <a:srgbClr val="FF0000"/>
                </a:solidFill>
              </a:rPr>
              <a:t>nT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-2) + 2</a:t>
            </a:r>
            <a:r>
              <a:rPr lang="en-US" sz="2200" b="1" i="1" dirty="0" smtClean="0">
                <a:solidFill>
                  <a:srgbClr val="FF0000"/>
                </a:solidFill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-1) + </a:t>
            </a:r>
            <a:r>
              <a:rPr lang="en-US" sz="2200" b="1" i="1" dirty="0" smtClean="0">
                <a:solidFill>
                  <a:srgbClr val="FF0000"/>
                </a:solidFill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-3)</a:t>
            </a:r>
          </a:p>
          <a:p>
            <a:pPr lvl="2" eaLnBrk="1" hangingPunct="1"/>
            <a:r>
              <a:rPr lang="en-US" sz="2200" b="1" i="1" dirty="0" smtClean="0"/>
              <a:t>     n</a:t>
            </a:r>
            <a:r>
              <a:rPr lang="en-US" sz="2200" b="1" baseline="30000" dirty="0" smtClean="0"/>
              <a:t>th</a:t>
            </a:r>
            <a:r>
              <a:rPr lang="en-US" sz="2200" b="1" dirty="0" smtClean="0"/>
              <a:t> term depends on term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-1 and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-2 and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-3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486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Analysis of Recursive Algorithms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ALGORITHM F(n)</a:t>
            </a:r>
          </a:p>
          <a:p>
            <a:pPr marL="0" indent="0">
              <a:buNone/>
            </a:pPr>
            <a:r>
              <a:rPr lang="en-US" dirty="0" smtClean="0"/>
              <a:t>// Output: n!</a:t>
            </a:r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n = 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n×F</a:t>
            </a:r>
            <a:r>
              <a:rPr lang="en-US" dirty="0" smtClean="0"/>
              <a:t>(n-1)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981200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Input size: n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Basic operation: ×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200400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M(n) = M(n-1) + 1 for n &gt; 0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3340" y="403860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 compute </a:t>
            </a:r>
          </a:p>
          <a:p>
            <a:pPr algn="ctr"/>
            <a:r>
              <a:rPr lang="en-US" b="1" dirty="0" smtClean="0"/>
              <a:t>F(n-1)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4361765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o multiply</a:t>
            </a:r>
          </a:p>
          <a:p>
            <a:r>
              <a:rPr lang="en-US" b="1" dirty="0" smtClean="0"/>
              <a:t>n and F(n-1)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 bwMode="auto">
          <a:xfrm>
            <a:off x="5664018" y="3566160"/>
            <a:ext cx="122828" cy="483326"/>
          </a:xfrm>
          <a:custGeom>
            <a:avLst/>
            <a:gdLst>
              <a:gd name="connsiteX0" fmla="*/ 31388 w 122828"/>
              <a:gd name="connsiteY0" fmla="*/ 483326 h 483326"/>
              <a:gd name="connsiteX1" fmla="*/ 5262 w 122828"/>
              <a:gd name="connsiteY1" fmla="*/ 300446 h 483326"/>
              <a:gd name="connsiteX2" fmla="*/ 122828 w 122828"/>
              <a:gd name="connsiteY2" fmla="*/ 0 h 48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8" h="483326">
                <a:moveTo>
                  <a:pt x="31388" y="483326"/>
                </a:moveTo>
                <a:cubicBezTo>
                  <a:pt x="10705" y="432163"/>
                  <a:pt x="-9978" y="381000"/>
                  <a:pt x="5262" y="300446"/>
                </a:cubicBezTo>
                <a:cubicBezTo>
                  <a:pt x="20502" y="219892"/>
                  <a:pt x="71665" y="109946"/>
                  <a:pt x="1228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988629" y="3553097"/>
            <a:ext cx="979714" cy="731520"/>
          </a:xfrm>
          <a:custGeom>
            <a:avLst/>
            <a:gdLst>
              <a:gd name="connsiteX0" fmla="*/ 979714 w 979714"/>
              <a:gd name="connsiteY0" fmla="*/ 731520 h 731520"/>
              <a:gd name="connsiteX1" fmla="*/ 836022 w 979714"/>
              <a:gd name="connsiteY1" fmla="*/ 444137 h 731520"/>
              <a:gd name="connsiteX2" fmla="*/ 182880 w 979714"/>
              <a:gd name="connsiteY2" fmla="*/ 365760 h 731520"/>
              <a:gd name="connsiteX3" fmla="*/ 0 w 979714"/>
              <a:gd name="connsiteY3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714" h="731520">
                <a:moveTo>
                  <a:pt x="979714" y="731520"/>
                </a:moveTo>
                <a:cubicBezTo>
                  <a:pt x="974271" y="618308"/>
                  <a:pt x="968828" y="505097"/>
                  <a:pt x="836022" y="444137"/>
                </a:cubicBezTo>
                <a:cubicBezTo>
                  <a:pt x="703216" y="383177"/>
                  <a:pt x="322217" y="439783"/>
                  <a:pt x="182880" y="365760"/>
                </a:cubicBezTo>
                <a:cubicBezTo>
                  <a:pt x="43543" y="291737"/>
                  <a:pt x="21771" y="145868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444505" y="1502229"/>
            <a:ext cx="2517998" cy="4193177"/>
          </a:xfrm>
          <a:custGeom>
            <a:avLst/>
            <a:gdLst>
              <a:gd name="connsiteX0" fmla="*/ 872078 w 2517998"/>
              <a:gd name="connsiteY0" fmla="*/ 0 h 4193177"/>
              <a:gd name="connsiteX1" fmla="*/ 114432 w 2517998"/>
              <a:gd name="connsiteY1" fmla="*/ 914400 h 4193177"/>
              <a:gd name="connsiteX2" fmla="*/ 36055 w 2517998"/>
              <a:gd name="connsiteY2" fmla="*/ 2103120 h 4193177"/>
              <a:gd name="connsiteX3" fmla="*/ 441004 w 2517998"/>
              <a:gd name="connsiteY3" fmla="*/ 2651760 h 4193177"/>
              <a:gd name="connsiteX4" fmla="*/ 806764 w 2517998"/>
              <a:gd name="connsiteY4" fmla="*/ 3474720 h 4193177"/>
              <a:gd name="connsiteX5" fmla="*/ 2517998 w 2517998"/>
              <a:gd name="connsiteY5" fmla="*/ 4193177 h 419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7998" h="4193177">
                <a:moveTo>
                  <a:pt x="872078" y="0"/>
                </a:moveTo>
                <a:cubicBezTo>
                  <a:pt x="562923" y="281940"/>
                  <a:pt x="253769" y="563880"/>
                  <a:pt x="114432" y="914400"/>
                </a:cubicBezTo>
                <a:cubicBezTo>
                  <a:pt x="-24905" y="1264920"/>
                  <a:pt x="-18374" y="1813560"/>
                  <a:pt x="36055" y="2103120"/>
                </a:cubicBezTo>
                <a:cubicBezTo>
                  <a:pt x="90484" y="2392680"/>
                  <a:pt x="312552" y="2423160"/>
                  <a:pt x="441004" y="2651760"/>
                </a:cubicBezTo>
                <a:cubicBezTo>
                  <a:pt x="569456" y="2880360"/>
                  <a:pt x="460598" y="3217817"/>
                  <a:pt x="806764" y="3474720"/>
                </a:cubicBezTo>
                <a:cubicBezTo>
                  <a:pt x="1152930" y="3731623"/>
                  <a:pt x="1835464" y="3962400"/>
                  <a:pt x="2517998" y="419317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1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Analysis of Recursive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M(n) = M(n-1) + 1</a:t>
            </a:r>
          </a:p>
          <a:p>
            <a:pPr marL="0" indent="0">
              <a:buNone/>
            </a:pPr>
            <a:r>
              <a:rPr lang="en-US" dirty="0" smtClean="0"/>
              <a:t>M(0)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M(n) = M(n-1) + 1 = M(n-2)+ 1 + 1 = … …</a:t>
            </a:r>
          </a:p>
          <a:p>
            <a:pPr marL="0" indent="0">
              <a:buNone/>
            </a:pPr>
            <a:r>
              <a:rPr lang="en-US" dirty="0" smtClean="0"/>
              <a:t>= M(n-n) + 1 + … + 1   = 0 + n =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We could compute it non-recursively, saves function call overhead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038600" y="838200"/>
            <a:ext cx="457200" cy="1295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29540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Recurrence relation</a:t>
            </a:r>
            <a:endParaRPr lang="en-US" sz="2000" b="1" dirty="0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314699" y="3162301"/>
            <a:ext cx="533401" cy="16764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21299999" rev="0"/>
            </a:camera>
            <a:lightRig rig="threePt" dir="t"/>
          </a:scene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3434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1’s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0980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By </a:t>
            </a:r>
            <a:r>
              <a:rPr lang="en-US" sz="2000" b="1" i="1" dirty="0" smtClean="0">
                <a:solidFill>
                  <a:srgbClr val="0000CC"/>
                </a:solidFill>
              </a:rPr>
              <a:t>Backward substitution</a:t>
            </a:r>
            <a:endParaRPr lang="en-US" sz="2000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7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Analysis of Recursive (contd.)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ALGORITHM </a:t>
                </a:r>
                <a:r>
                  <a:rPr lang="en-US" sz="2800" dirty="0" err="1" smtClean="0"/>
                  <a:t>BinRec</a:t>
                </a:r>
                <a:r>
                  <a:rPr lang="en-US" sz="2800" dirty="0" smtClean="0"/>
                  <a:t>(n)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//Output: # of binary digits in n’s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//binary representation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i</a:t>
                </a:r>
                <a:r>
                  <a:rPr lang="en-US" sz="2800" b="1" dirty="0" smtClean="0"/>
                  <a:t>f</a:t>
                </a:r>
                <a:r>
                  <a:rPr lang="en-US" sz="2800" dirty="0" smtClean="0"/>
                  <a:t> n = 1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b="1" dirty="0" smtClean="0"/>
                  <a:t>return</a:t>
                </a:r>
                <a:r>
                  <a:rPr lang="en-US" sz="2800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e</a:t>
                </a:r>
                <a:r>
                  <a:rPr lang="en-US" sz="2800" b="1" dirty="0" smtClean="0"/>
                  <a:t>lse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b="1" dirty="0" smtClean="0"/>
                  <a:t>return</a:t>
                </a:r>
                <a:r>
                  <a:rPr lang="en-US" sz="2800" dirty="0" smtClean="0"/>
                  <a:t/>
                </a:r>
                <a:r>
                  <a:rPr lang="en-US" sz="2800" dirty="0" err="1" smtClean="0"/>
                  <a:t>BinRec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)+1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  <a:blipFill rotWithShape="1">
                <a:blip r:embed="rId2" cstate="print"/>
                <a:stretch>
                  <a:fillRect l="-1664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2514600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Input size: n = 2</a:t>
            </a:r>
            <a:r>
              <a:rPr lang="en-US" b="1" baseline="30000" dirty="0" smtClean="0">
                <a:solidFill>
                  <a:srgbClr val="0000CC"/>
                </a:solidFill>
              </a:rPr>
              <a:t>k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Basic operation: 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0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A(n) = A(2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k</a:t>
            </a:r>
            <a:r>
              <a:rPr lang="en-US" sz="2000" b="1" dirty="0" smtClean="0">
                <a:solidFill>
                  <a:srgbClr val="0000CC"/>
                </a:solidFill>
              </a:rPr>
              <a:t>) = A(2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k-1</a:t>
            </a:r>
            <a:r>
              <a:rPr lang="en-US" sz="2000" b="1" dirty="0" smtClean="0">
                <a:solidFill>
                  <a:srgbClr val="0000CC"/>
                </a:solidFill>
              </a:rPr>
              <a:t>) + 1 = [A(2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k-2</a:t>
            </a:r>
            <a:r>
              <a:rPr lang="en-US" sz="2000" b="1" dirty="0" smtClean="0">
                <a:solidFill>
                  <a:srgbClr val="0000CC"/>
                </a:solidFill>
              </a:rPr>
              <a:t>) + 1] + 1 </a:t>
            </a:r>
          </a:p>
          <a:p>
            <a:r>
              <a:rPr lang="en-US" sz="2000" b="1" dirty="0" smtClean="0">
                <a:solidFill>
                  <a:srgbClr val="0000CC"/>
                </a:solidFill>
              </a:rPr>
              <a:t>= … = A(2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k-k</a:t>
            </a:r>
            <a:r>
              <a:rPr lang="en-US" sz="2000" b="1" dirty="0" smtClean="0">
                <a:solidFill>
                  <a:srgbClr val="0000CC"/>
                </a:solidFill>
              </a:rPr>
              <a:t>)+k = A(1) + k = k = </a:t>
            </a:r>
            <a:r>
              <a:rPr lang="en-US" sz="2000" b="1" dirty="0" err="1" smtClean="0">
                <a:solidFill>
                  <a:srgbClr val="0000CC"/>
                </a:solidFill>
              </a:rPr>
              <a:t>lg</a:t>
            </a:r>
            <a:r>
              <a:rPr lang="en-US" sz="2000" b="1" dirty="0" smtClean="0">
                <a:solidFill>
                  <a:srgbClr val="0000CC"/>
                </a:solidFill>
              </a:rPr>
              <a:t>(n) 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5572780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A(n)  </a:t>
            </a:r>
            <a:r>
              <a:rPr lang="az-Cyrl-AZ" sz="2800" b="1" dirty="0" smtClean="0">
                <a:solidFill>
                  <a:srgbClr val="0000CC"/>
                </a:solidFill>
              </a:rPr>
              <a:t>є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l-GR" sz="2800" b="1" dirty="0" smtClean="0">
                <a:solidFill>
                  <a:srgbClr val="0000CC"/>
                </a:solidFill>
              </a:rPr>
              <a:t>Θ</a:t>
            </a:r>
            <a:r>
              <a:rPr lang="en-US" sz="2800" b="1" dirty="0" smtClean="0">
                <a:solidFill>
                  <a:srgbClr val="0000CC"/>
                </a:solidFill>
              </a:rPr>
              <a:t>(</a:t>
            </a:r>
            <a:r>
              <a:rPr lang="en-US" sz="2800" b="1" dirty="0" err="1" smtClean="0">
                <a:solidFill>
                  <a:srgbClr val="0000CC"/>
                </a:solidFill>
              </a:rPr>
              <a:t>lg</a:t>
            </a:r>
            <a:r>
              <a:rPr lang="en-US" sz="2800" b="1" dirty="0" smtClean="0">
                <a:solidFill>
                  <a:srgbClr val="0000CC"/>
                </a:solidFill>
              </a:rPr>
              <a:t>(n))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1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10203765">
  <a:themeElements>
    <a:clrScheme name="Office Theme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Them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10203765</Template>
  <TotalTime>3370</TotalTime>
  <Words>1120</Words>
  <Application>Microsoft Office PowerPoint</Application>
  <PresentationFormat>On-screen Show (4:3)</PresentationFormat>
  <Paragraphs>273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10203765</vt:lpstr>
      <vt:lpstr>Equation</vt:lpstr>
      <vt:lpstr> Fundamentals of Analysis of Algorithm Efficiency</vt:lpstr>
      <vt:lpstr>General Plan for Recursive</vt:lpstr>
      <vt:lpstr>Recurrences</vt:lpstr>
      <vt:lpstr>Recurrence Examples</vt:lpstr>
      <vt:lpstr>Important Recurrence Types </vt:lpstr>
      <vt:lpstr>Order of Recurrence Relation</vt:lpstr>
      <vt:lpstr>Analysis of Recursive Algorithms</vt:lpstr>
      <vt:lpstr>Analysis of Recursive (contd.)</vt:lpstr>
      <vt:lpstr>Analysis of Recursive (contd.)</vt:lpstr>
      <vt:lpstr>Analysis of Recursive (contd.): Tower of Hanoi</vt:lpstr>
      <vt:lpstr>Tower of Hanoi (contd.)</vt:lpstr>
      <vt:lpstr>Tower of Hanoi (contd.)</vt:lpstr>
      <vt:lpstr>Tower of Hanoi (contd.)</vt:lpstr>
      <vt:lpstr>Tower of Hanoi (contd.)</vt:lpstr>
      <vt:lpstr>Slide 15</vt:lpstr>
      <vt:lpstr>Slide 16</vt:lpstr>
      <vt:lpstr>Analysis of Recursive (contd.)</vt:lpstr>
      <vt:lpstr>Analysis Of Recursive Binary Search</vt:lpstr>
      <vt:lpstr>Analysis Of Recursive Binary Search</vt:lpstr>
      <vt:lpstr>Analysis Of Recursive Binary Search (Cont’d)</vt:lpstr>
      <vt:lpstr>EXAMPLE: nth Fibonacci Number</vt:lpstr>
      <vt:lpstr>nth Fibonacci (contd.)</vt:lpstr>
      <vt:lpstr>nth Fibonacci (contd.)</vt:lpstr>
      <vt:lpstr>nth Fibonacci (contd.)</vt:lpstr>
      <vt:lpstr>nth Fibonacci 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Seeker</dc:creator>
  <cp:lastModifiedBy>ADMIN</cp:lastModifiedBy>
  <cp:revision>335</cp:revision>
  <cp:lastPrinted>2012-01-28T04:14:49Z</cp:lastPrinted>
  <dcterms:created xsi:type="dcterms:W3CDTF">2012-01-21T23:39:36Z</dcterms:created>
  <dcterms:modified xsi:type="dcterms:W3CDTF">2018-05-05T09:43:22Z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