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77" r:id="rId7"/>
    <p:sldId id="269" r:id="rId8"/>
    <p:sldId id="275" r:id="rId9"/>
    <p:sldId id="278" r:id="rId10"/>
    <p:sldId id="270" r:id="rId11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6450" autoAdjust="0"/>
  </p:normalViewPr>
  <p:slideViewPr>
    <p:cSldViewPr>
      <p:cViewPr>
        <p:scale>
          <a:sx n="102" d="100"/>
          <a:sy n="102" d="100"/>
        </p:scale>
        <p:origin x="14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A5BB6-1AAA-824C-AAB2-1034B0F0455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839D3A1-CC44-2041-939B-E50F81FC20BA}">
      <dgm:prSet phldrT="[Text]" custT="1"/>
      <dgm:spPr>
        <a:solidFill>
          <a:srgbClr val="262638"/>
        </a:solidFill>
      </dgm:spPr>
      <dgm:t>
        <a:bodyPr/>
        <a:lstStyle/>
        <a:p>
          <a:r>
            <a:rPr lang="en-US" sz="1800" dirty="0"/>
            <a:t>Most Similar Log</a:t>
          </a:r>
        </a:p>
      </dgm:t>
    </dgm:pt>
    <dgm:pt modelId="{DC09B899-1503-3945-A60B-8ACA1ED48097}" type="parTrans" cxnId="{059712C2-B39D-C441-8BCD-0AAA46EB9740}">
      <dgm:prSet/>
      <dgm:spPr/>
      <dgm:t>
        <a:bodyPr/>
        <a:lstStyle/>
        <a:p>
          <a:endParaRPr lang="en-US"/>
        </a:p>
      </dgm:t>
    </dgm:pt>
    <dgm:pt modelId="{F4A55FAF-5CE2-C34B-886D-D8A69746164C}" type="sibTrans" cxnId="{059712C2-B39D-C441-8BCD-0AAA46EB974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88E6402-EC1F-D640-B782-29587783B0D1}">
      <dgm:prSet phldrT="[Text]" custT="1"/>
      <dgm:spPr>
        <a:solidFill>
          <a:srgbClr val="262638"/>
        </a:solidFill>
      </dgm:spPr>
      <dgm:t>
        <a:bodyPr/>
        <a:lstStyle/>
        <a:p>
          <a:r>
            <a:rPr lang="en-US" sz="1800" dirty="0" err="1"/>
            <a:t>Corres</a:t>
          </a:r>
          <a:r>
            <a:rPr lang="en-US" sz="1800" dirty="0"/>
            <a:t>-ponding Corrective Acti</a:t>
          </a:r>
          <a:r>
            <a:rPr lang="en-US" sz="2000" dirty="0"/>
            <a:t>on</a:t>
          </a:r>
        </a:p>
      </dgm:t>
    </dgm:pt>
    <dgm:pt modelId="{4DA48E27-CA35-6E40-B338-A8F0A101E285}" type="parTrans" cxnId="{99887EFA-43B1-A545-8315-23A2A3CB64D4}">
      <dgm:prSet/>
      <dgm:spPr/>
      <dgm:t>
        <a:bodyPr/>
        <a:lstStyle/>
        <a:p>
          <a:endParaRPr lang="en-US"/>
        </a:p>
      </dgm:t>
    </dgm:pt>
    <dgm:pt modelId="{CC64487D-DD3B-9349-8E2F-B6E60585938C}" type="sibTrans" cxnId="{99887EFA-43B1-A545-8315-23A2A3CB64D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6380058-DB3E-8C42-B67B-52ACD7BBFF90}">
      <dgm:prSet phldrT="[Text]"/>
      <dgm:spPr>
        <a:solidFill>
          <a:srgbClr val="262638"/>
        </a:solidFill>
      </dgm:spPr>
      <dgm:t>
        <a:bodyPr/>
        <a:lstStyle/>
        <a:p>
          <a:r>
            <a:rPr lang="en-US" dirty="0"/>
            <a:t>Action</a:t>
          </a:r>
        </a:p>
        <a:p>
          <a:r>
            <a:rPr lang="en-US" dirty="0"/>
            <a:t>Prediction</a:t>
          </a:r>
        </a:p>
      </dgm:t>
    </dgm:pt>
    <dgm:pt modelId="{9F0F335F-9E0F-F349-9268-5401CBC7870E}" type="parTrans" cxnId="{7FFE9C22-F4C8-BB4F-84DC-0C4D0D1CD8B0}">
      <dgm:prSet/>
      <dgm:spPr/>
      <dgm:t>
        <a:bodyPr/>
        <a:lstStyle/>
        <a:p>
          <a:endParaRPr lang="en-US"/>
        </a:p>
      </dgm:t>
    </dgm:pt>
    <dgm:pt modelId="{593187D3-C88C-CB4C-9160-F27B1C7B81AD}" type="sibTrans" cxnId="{7FFE9C22-F4C8-BB4F-84DC-0C4D0D1CD8B0}">
      <dgm:prSet/>
      <dgm:spPr/>
      <dgm:t>
        <a:bodyPr/>
        <a:lstStyle/>
        <a:p>
          <a:endParaRPr lang="en-US"/>
        </a:p>
      </dgm:t>
    </dgm:pt>
    <dgm:pt modelId="{0BA96605-8146-6F4A-AC15-5E52E1EB3ADF}" type="pres">
      <dgm:prSet presAssocID="{464A5BB6-1AAA-824C-AAB2-1034B0F0455D}" presName="Name0" presStyleCnt="0">
        <dgm:presLayoutVars>
          <dgm:dir/>
          <dgm:resizeHandles val="exact"/>
        </dgm:presLayoutVars>
      </dgm:prSet>
      <dgm:spPr/>
    </dgm:pt>
    <dgm:pt modelId="{DB04743D-B105-F344-9814-7512E4686776}" type="pres">
      <dgm:prSet presAssocID="{464A5BB6-1AAA-824C-AAB2-1034B0F0455D}" presName="vNodes" presStyleCnt="0"/>
      <dgm:spPr/>
    </dgm:pt>
    <dgm:pt modelId="{C8CE0EF2-D8A0-3742-B7EF-1A7BB779D799}" type="pres">
      <dgm:prSet presAssocID="{E839D3A1-CC44-2041-939B-E50F81FC20BA}" presName="node" presStyleLbl="node1" presStyleIdx="0" presStyleCnt="3" custScaleX="111058" custScaleY="107359">
        <dgm:presLayoutVars>
          <dgm:bulletEnabled val="1"/>
        </dgm:presLayoutVars>
      </dgm:prSet>
      <dgm:spPr>
        <a:xfrm>
          <a:off x="2426" y="483229"/>
          <a:ext cx="1855583" cy="1466018"/>
        </a:xfrm>
        <a:prstGeom prst="ellipse">
          <a:avLst/>
        </a:prstGeom>
      </dgm:spPr>
    </dgm:pt>
    <dgm:pt modelId="{05B4AD01-5ADD-A34D-BC6E-74236003BBC3}" type="pres">
      <dgm:prSet presAssocID="{F4A55FAF-5CE2-C34B-886D-D8A69746164C}" presName="spacerT" presStyleCnt="0"/>
      <dgm:spPr/>
    </dgm:pt>
    <dgm:pt modelId="{51852E31-9794-6B47-BFF4-EFB7B10AED5A}" type="pres">
      <dgm:prSet presAssocID="{F4A55FAF-5CE2-C34B-886D-D8A69746164C}" presName="sibTrans" presStyleLbl="sibTrans2D1" presStyleIdx="0" presStyleCnt="2"/>
      <dgm:spPr/>
    </dgm:pt>
    <dgm:pt modelId="{280C5E00-D7F4-F946-A0E6-1BAF365366B5}" type="pres">
      <dgm:prSet presAssocID="{F4A55FAF-5CE2-C34B-886D-D8A69746164C}" presName="spacerB" presStyleCnt="0"/>
      <dgm:spPr/>
    </dgm:pt>
    <dgm:pt modelId="{91E8F0B2-C1A5-C34E-8319-DF6B5EC3B99A}" type="pres">
      <dgm:prSet presAssocID="{088E6402-EC1F-D640-B782-29587783B0D1}" presName="node" presStyleLbl="node1" presStyleIdx="1" presStyleCnt="3" custScaleX="111058" custScaleY="107359">
        <dgm:presLayoutVars>
          <dgm:bulletEnabled val="1"/>
        </dgm:presLayoutVars>
      </dgm:prSet>
      <dgm:spPr>
        <a:xfrm>
          <a:off x="2426" y="3037619"/>
          <a:ext cx="1855583" cy="1466018"/>
        </a:xfrm>
        <a:prstGeom prst="ellipse">
          <a:avLst/>
        </a:prstGeom>
      </dgm:spPr>
    </dgm:pt>
    <dgm:pt modelId="{667FB785-0DFF-D542-891F-C3A1D5B23047}" type="pres">
      <dgm:prSet presAssocID="{464A5BB6-1AAA-824C-AAB2-1034B0F0455D}" presName="sibTransLast" presStyleLbl="sibTrans2D1" presStyleIdx="1" presStyleCnt="2"/>
      <dgm:spPr/>
    </dgm:pt>
    <dgm:pt modelId="{A9770FD4-6191-9943-BD66-BBA591C15E73}" type="pres">
      <dgm:prSet presAssocID="{464A5BB6-1AAA-824C-AAB2-1034B0F0455D}" presName="connectorText" presStyleLbl="sibTrans2D1" presStyleIdx="1" presStyleCnt="2"/>
      <dgm:spPr/>
    </dgm:pt>
    <dgm:pt modelId="{07043FBB-D297-064F-8195-8A22F07B81CC}" type="pres">
      <dgm:prSet presAssocID="{464A5BB6-1AAA-824C-AAB2-1034B0F0455D}" presName="lastNode" presStyleLbl="node1" presStyleIdx="2" presStyleCnt="3" custScaleX="80402" custScaleY="82751">
        <dgm:presLayoutVars>
          <dgm:bulletEnabled val="1"/>
        </dgm:presLayoutVars>
      </dgm:prSet>
      <dgm:spPr>
        <a:xfrm>
          <a:off x="2737620" y="1280288"/>
          <a:ext cx="2357415" cy="2426289"/>
        </a:xfrm>
        <a:prstGeom prst="ellipse">
          <a:avLst/>
        </a:prstGeom>
      </dgm:spPr>
    </dgm:pt>
  </dgm:ptLst>
  <dgm:cxnLst>
    <dgm:cxn modelId="{7FFE9C22-F4C8-BB4F-84DC-0C4D0D1CD8B0}" srcId="{464A5BB6-1AAA-824C-AAB2-1034B0F0455D}" destId="{B6380058-DB3E-8C42-B67B-52ACD7BBFF90}" srcOrd="2" destOrd="0" parTransId="{9F0F335F-9E0F-F349-9268-5401CBC7870E}" sibTransId="{593187D3-C88C-CB4C-9160-F27B1C7B81AD}"/>
    <dgm:cxn modelId="{15626227-1ED2-4C48-844A-1A91630A037A}" type="presOf" srcId="{E839D3A1-CC44-2041-939B-E50F81FC20BA}" destId="{C8CE0EF2-D8A0-3742-B7EF-1A7BB779D799}" srcOrd="0" destOrd="0" presId="urn:microsoft.com/office/officeart/2005/8/layout/equation2"/>
    <dgm:cxn modelId="{92E64E39-1626-D34F-B56B-794112E8B216}" type="presOf" srcId="{B6380058-DB3E-8C42-B67B-52ACD7BBFF90}" destId="{07043FBB-D297-064F-8195-8A22F07B81CC}" srcOrd="0" destOrd="0" presId="urn:microsoft.com/office/officeart/2005/8/layout/equation2"/>
    <dgm:cxn modelId="{6DF5D350-0276-A343-998D-9167CDA983D6}" type="presOf" srcId="{CC64487D-DD3B-9349-8E2F-B6E60585938C}" destId="{A9770FD4-6191-9943-BD66-BBA591C15E73}" srcOrd="1" destOrd="0" presId="urn:microsoft.com/office/officeart/2005/8/layout/equation2"/>
    <dgm:cxn modelId="{C34F8297-007E-FF4F-94E8-CC5340FCC96F}" type="presOf" srcId="{F4A55FAF-5CE2-C34B-886D-D8A69746164C}" destId="{51852E31-9794-6B47-BFF4-EFB7B10AED5A}" srcOrd="0" destOrd="0" presId="urn:microsoft.com/office/officeart/2005/8/layout/equation2"/>
    <dgm:cxn modelId="{26A97BB6-FC78-A348-8B66-EC49C738A927}" type="presOf" srcId="{088E6402-EC1F-D640-B782-29587783B0D1}" destId="{91E8F0B2-C1A5-C34E-8319-DF6B5EC3B99A}" srcOrd="0" destOrd="0" presId="urn:microsoft.com/office/officeart/2005/8/layout/equation2"/>
    <dgm:cxn modelId="{059712C2-B39D-C441-8BCD-0AAA46EB9740}" srcId="{464A5BB6-1AAA-824C-AAB2-1034B0F0455D}" destId="{E839D3A1-CC44-2041-939B-E50F81FC20BA}" srcOrd="0" destOrd="0" parTransId="{DC09B899-1503-3945-A60B-8ACA1ED48097}" sibTransId="{F4A55FAF-5CE2-C34B-886D-D8A69746164C}"/>
    <dgm:cxn modelId="{FBEE6AD6-CDBC-D148-9079-2755B144F544}" type="presOf" srcId="{CC64487D-DD3B-9349-8E2F-B6E60585938C}" destId="{667FB785-0DFF-D542-891F-C3A1D5B23047}" srcOrd="0" destOrd="0" presId="urn:microsoft.com/office/officeart/2005/8/layout/equation2"/>
    <dgm:cxn modelId="{57C3EFE3-2A88-644D-AFC9-B80DEFED45D2}" type="presOf" srcId="{464A5BB6-1AAA-824C-AAB2-1034B0F0455D}" destId="{0BA96605-8146-6F4A-AC15-5E52E1EB3ADF}" srcOrd="0" destOrd="0" presId="urn:microsoft.com/office/officeart/2005/8/layout/equation2"/>
    <dgm:cxn modelId="{99887EFA-43B1-A545-8315-23A2A3CB64D4}" srcId="{464A5BB6-1AAA-824C-AAB2-1034B0F0455D}" destId="{088E6402-EC1F-D640-B782-29587783B0D1}" srcOrd="1" destOrd="0" parTransId="{4DA48E27-CA35-6E40-B338-A8F0A101E285}" sibTransId="{CC64487D-DD3B-9349-8E2F-B6E60585938C}"/>
    <dgm:cxn modelId="{C5F96F57-9E59-1A4E-9CA7-5422660B0146}" type="presParOf" srcId="{0BA96605-8146-6F4A-AC15-5E52E1EB3ADF}" destId="{DB04743D-B105-F344-9814-7512E4686776}" srcOrd="0" destOrd="0" presId="urn:microsoft.com/office/officeart/2005/8/layout/equation2"/>
    <dgm:cxn modelId="{200078A4-C3AA-9743-91BB-FAD6E06E5FCE}" type="presParOf" srcId="{DB04743D-B105-F344-9814-7512E4686776}" destId="{C8CE0EF2-D8A0-3742-B7EF-1A7BB779D799}" srcOrd="0" destOrd="0" presId="urn:microsoft.com/office/officeart/2005/8/layout/equation2"/>
    <dgm:cxn modelId="{6C313BED-949F-E84E-886F-9DA3E8212609}" type="presParOf" srcId="{DB04743D-B105-F344-9814-7512E4686776}" destId="{05B4AD01-5ADD-A34D-BC6E-74236003BBC3}" srcOrd="1" destOrd="0" presId="urn:microsoft.com/office/officeart/2005/8/layout/equation2"/>
    <dgm:cxn modelId="{9B6FEA18-5847-7D40-BE77-3DF99C941C80}" type="presParOf" srcId="{DB04743D-B105-F344-9814-7512E4686776}" destId="{51852E31-9794-6B47-BFF4-EFB7B10AED5A}" srcOrd="2" destOrd="0" presId="urn:microsoft.com/office/officeart/2005/8/layout/equation2"/>
    <dgm:cxn modelId="{53143349-258E-E54C-AE6A-02F34975BE4C}" type="presParOf" srcId="{DB04743D-B105-F344-9814-7512E4686776}" destId="{280C5E00-D7F4-F946-A0E6-1BAF365366B5}" srcOrd="3" destOrd="0" presId="urn:microsoft.com/office/officeart/2005/8/layout/equation2"/>
    <dgm:cxn modelId="{4DA5CBFB-5B8A-B944-A9CF-CE93B7A219B4}" type="presParOf" srcId="{DB04743D-B105-F344-9814-7512E4686776}" destId="{91E8F0B2-C1A5-C34E-8319-DF6B5EC3B99A}" srcOrd="4" destOrd="0" presId="urn:microsoft.com/office/officeart/2005/8/layout/equation2"/>
    <dgm:cxn modelId="{A77829E3-53C4-9E4A-A3E6-8B6C3481435C}" type="presParOf" srcId="{0BA96605-8146-6F4A-AC15-5E52E1EB3ADF}" destId="{667FB785-0DFF-D542-891F-C3A1D5B23047}" srcOrd="1" destOrd="0" presId="urn:microsoft.com/office/officeart/2005/8/layout/equation2"/>
    <dgm:cxn modelId="{D372B814-5D48-E54D-B5E8-8E9995D875AE}" type="presParOf" srcId="{667FB785-0DFF-D542-891F-C3A1D5B23047}" destId="{A9770FD4-6191-9943-BD66-BBA591C15E73}" srcOrd="0" destOrd="0" presId="urn:microsoft.com/office/officeart/2005/8/layout/equation2"/>
    <dgm:cxn modelId="{4AF0129B-9538-C548-9F2C-7750B8697EFB}" type="presParOf" srcId="{0BA96605-8146-6F4A-AC15-5E52E1EB3ADF}" destId="{07043FBB-D297-064F-8195-8A22F07B81CC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E0EF2-D8A0-3742-B7EF-1A7BB779D799}">
      <dsp:nvSpPr>
        <dsp:cNvPr id="0" name=""/>
        <dsp:cNvSpPr/>
      </dsp:nvSpPr>
      <dsp:spPr>
        <a:xfrm>
          <a:off x="198752" y="1298"/>
          <a:ext cx="1572845" cy="1520459"/>
        </a:xfrm>
        <a:prstGeom prst="ellipse">
          <a:avLst/>
        </a:prstGeom>
        <a:solidFill>
          <a:srgbClr val="2626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Similar Log</a:t>
          </a:r>
        </a:p>
      </dsp:txBody>
      <dsp:txXfrm>
        <a:off x="429090" y="223964"/>
        <a:ext cx="1112169" cy="1075127"/>
      </dsp:txXfrm>
    </dsp:sp>
    <dsp:sp modelId="{51852E31-9794-6B47-BFF4-EFB7B10AED5A}">
      <dsp:nvSpPr>
        <dsp:cNvPr id="0" name=""/>
        <dsp:cNvSpPr/>
      </dsp:nvSpPr>
      <dsp:spPr>
        <a:xfrm>
          <a:off x="574466" y="1636756"/>
          <a:ext cx="821418" cy="821418"/>
        </a:xfrm>
        <a:prstGeom prst="mathPlus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83345" y="1950866"/>
        <a:ext cx="603660" cy="193198"/>
      </dsp:txXfrm>
    </dsp:sp>
    <dsp:sp modelId="{91E8F0B2-C1A5-C34E-8319-DF6B5EC3B99A}">
      <dsp:nvSpPr>
        <dsp:cNvPr id="0" name=""/>
        <dsp:cNvSpPr/>
      </dsp:nvSpPr>
      <dsp:spPr>
        <a:xfrm>
          <a:off x="198752" y="2573173"/>
          <a:ext cx="1572845" cy="1520459"/>
        </a:xfrm>
        <a:prstGeom prst="ellipse">
          <a:avLst/>
        </a:prstGeom>
        <a:solidFill>
          <a:srgbClr val="2626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Corres</a:t>
          </a:r>
          <a:r>
            <a:rPr lang="en-US" sz="1800" kern="1200" dirty="0"/>
            <a:t>-ponding Corrective Acti</a:t>
          </a:r>
          <a:r>
            <a:rPr lang="en-US" sz="2000" kern="1200" dirty="0"/>
            <a:t>on</a:t>
          </a:r>
        </a:p>
      </dsp:txBody>
      <dsp:txXfrm>
        <a:off x="429090" y="2795839"/>
        <a:ext cx="1112169" cy="1075127"/>
      </dsp:txXfrm>
    </dsp:sp>
    <dsp:sp modelId="{667FB785-0DFF-D542-891F-C3A1D5B23047}">
      <dsp:nvSpPr>
        <dsp:cNvPr id="0" name=""/>
        <dsp:cNvSpPr/>
      </dsp:nvSpPr>
      <dsp:spPr>
        <a:xfrm>
          <a:off x="1984034" y="1784045"/>
          <a:ext cx="450363" cy="526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984034" y="1889413"/>
        <a:ext cx="315254" cy="316104"/>
      </dsp:txXfrm>
    </dsp:sp>
    <dsp:sp modelId="{07043FBB-D297-064F-8195-8A22F07B81CC}">
      <dsp:nvSpPr>
        <dsp:cNvPr id="0" name=""/>
        <dsp:cNvSpPr/>
      </dsp:nvSpPr>
      <dsp:spPr>
        <a:xfrm>
          <a:off x="2621341" y="875514"/>
          <a:ext cx="2277367" cy="2343902"/>
        </a:xfrm>
        <a:prstGeom prst="ellipse">
          <a:avLst/>
        </a:prstGeom>
        <a:solidFill>
          <a:srgbClr val="2626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Prediction</a:t>
          </a:r>
        </a:p>
      </dsp:txBody>
      <dsp:txXfrm>
        <a:off x="2954854" y="1218771"/>
        <a:ext cx="1610341" cy="165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9E3E-C7A1-034D-B241-D57996AE3FFE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510B-0DF9-9846-BE42-ACCB8B96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510B-0DF9-9846-BE42-ACCB8B9623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0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E4510B-0DF9-9846-BE42-ACCB8B962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E4510B-0DF9-9846-BE42-ACCB8B962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74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E4510B-0DF9-9846-BE42-ACCB8B962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93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E4510B-0DF9-9846-BE42-ACCB8B962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0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" y="5196714"/>
            <a:ext cx="6819900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72"/>
              </a:lnSpc>
            </a:pPr>
            <a:r>
              <a:rPr lang="en-US" sz="4800" b="1" dirty="0">
                <a:solidFill>
                  <a:srgbClr val="94DDCC"/>
                </a:solidFill>
                <a:latin typeface="Beirut" charset="-78"/>
                <a:ea typeface="Beirut" charset="-78"/>
                <a:cs typeface="Beirut" charset="-78"/>
              </a:rPr>
              <a:t>NLP Modeling for Aircraft Maintenance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" y="0"/>
            <a:ext cx="9753601" cy="4942880"/>
            <a:chOff x="0" y="0"/>
            <a:chExt cx="12651974" cy="680597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t="6964" b="6964"/>
            <a:stretch>
              <a:fillRect/>
            </a:stretch>
          </p:blipFill>
          <p:spPr>
            <a:xfrm>
              <a:off x="0" y="0"/>
              <a:ext cx="12651974" cy="680597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6695789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Deepa Mahidhara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May 17,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276600" y="609600"/>
            <a:ext cx="556260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2" b="1" i="0" u="none" strike="noStrike" kern="1200" cap="none" spc="0" normalizeH="0" baseline="0" noProof="0" dirty="0">
                <a:ln>
                  <a:noFill/>
                </a:ln>
                <a:solidFill>
                  <a:srgbClr val="94DDCC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Next Steps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17CE81CC-E4B6-8E4A-8369-D9D939F5DBCD}"/>
              </a:ext>
            </a:extLst>
          </p:cNvPr>
          <p:cNvGrpSpPr/>
          <p:nvPr/>
        </p:nvGrpSpPr>
        <p:grpSpPr>
          <a:xfrm>
            <a:off x="1" y="33535"/>
            <a:ext cx="2743198" cy="7315200"/>
            <a:chOff x="28362" y="-1028298"/>
            <a:chExt cx="4435037" cy="10565803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341A8FC7-A27C-8B41-A99D-281147BD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rcRect l="38123" r="38123"/>
            <a:stretch>
              <a:fillRect/>
            </a:stretch>
          </p:blipFill>
          <p:spPr>
            <a:xfrm>
              <a:off x="28362" y="-1028298"/>
              <a:ext cx="4435037" cy="10565803"/>
            </a:xfrm>
            <a:prstGeom prst="rect">
              <a:avLst/>
            </a:prstGeom>
          </p:spPr>
        </p:pic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937B65F-E43A-E241-92C6-3D5ADF9D4074}"/>
              </a:ext>
            </a:extLst>
          </p:cNvPr>
          <p:cNvSpPr txBox="1"/>
          <p:nvPr/>
        </p:nvSpPr>
        <p:spPr>
          <a:xfrm>
            <a:off x="3276600" y="1524000"/>
            <a:ext cx="60198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Classify actions into deferred and immediate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Create a corpus of tech words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Continue to enhance NLP model to: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Better model time &amp; numerical data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Identify specific topics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spc="70" dirty="0">
                <a:solidFill>
                  <a:schemeClr val="bg1"/>
                </a:solidFill>
              </a:rPr>
              <a:t>Investigate logic for selecting best nouns and verbs</a:t>
            </a:r>
          </a:p>
        </p:txBody>
      </p:sp>
    </p:spTree>
    <p:extLst>
      <p:ext uri="{BB962C8B-B14F-4D97-AF65-F5344CB8AC3E}">
        <p14:creationId xmlns:p14="http://schemas.microsoft.com/office/powerpoint/2010/main" val="15439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4667" t="38803" r="14667" b="38803"/>
          <a:stretch>
            <a:fillRect/>
          </a:stretch>
        </p:blipFill>
        <p:spPr>
          <a:xfrm>
            <a:off x="-1" y="1524000"/>
            <a:ext cx="9753601" cy="4095296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D31393A-9C73-8A45-B916-CFEDFEB14D2F}"/>
              </a:ext>
            </a:extLst>
          </p:cNvPr>
          <p:cNvCxnSpPr>
            <a:cxnSpLocks/>
          </p:cNvCxnSpPr>
          <p:nvPr/>
        </p:nvCxnSpPr>
        <p:spPr>
          <a:xfrm flipH="1" flipV="1">
            <a:off x="7444666" y="1611168"/>
            <a:ext cx="261679" cy="569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724401" y="2175825"/>
            <a:ext cx="2057400" cy="1885131"/>
            <a:chOff x="-156812" y="-5087"/>
            <a:chExt cx="6663624" cy="6652297"/>
          </a:xfrm>
        </p:grpSpPr>
        <p:sp>
          <p:nvSpPr>
            <p:cNvPr id="12" name="Freeform 12"/>
            <p:cNvSpPr/>
            <p:nvPr/>
          </p:nvSpPr>
          <p:spPr>
            <a:xfrm>
              <a:off x="-156812" y="-5087"/>
              <a:ext cx="6663624" cy="6652297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62638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7162800" y="2043180"/>
            <a:ext cx="1234440" cy="1179576"/>
            <a:chOff x="-156815" y="-5091"/>
            <a:chExt cx="9201393" cy="8792442"/>
          </a:xfrm>
        </p:grpSpPr>
        <p:sp>
          <p:nvSpPr>
            <p:cNvPr id="14" name="Freeform 14"/>
            <p:cNvSpPr/>
            <p:nvPr/>
          </p:nvSpPr>
          <p:spPr>
            <a:xfrm>
              <a:off x="-156815" y="-5091"/>
              <a:ext cx="9201393" cy="8792442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6263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93730" y="817245"/>
            <a:ext cx="920747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77"/>
              </a:lnSpc>
            </a:pPr>
            <a:r>
              <a:rPr lang="en-US" sz="3622" b="1" dirty="0">
                <a:solidFill>
                  <a:srgbClr val="94DDCC"/>
                </a:solidFill>
                <a:latin typeface="Beirut" charset="-78"/>
                <a:ea typeface="Beirut" charset="-78"/>
                <a:cs typeface="Beirut" charset="-78"/>
              </a:rPr>
              <a:t>Context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00600" y="2765556"/>
            <a:ext cx="1859696" cy="502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600" b="1" dirty="0">
                <a:solidFill>
                  <a:srgbClr val="FFFFFF"/>
                </a:solidFill>
              </a:rPr>
              <a:t>ACTION</a:t>
            </a:r>
          </a:p>
          <a:p>
            <a:pPr algn="ctr">
              <a:lnSpc>
                <a:spcPts val="1959"/>
              </a:lnSpc>
            </a:pPr>
            <a:r>
              <a:rPr lang="en-US" sz="1600" b="1" dirty="0">
                <a:solidFill>
                  <a:srgbClr val="FFFFFF"/>
                </a:solidFill>
              </a:rPr>
              <a:t>RECOMMENDATION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7188250" y="3517626"/>
            <a:ext cx="1234440" cy="1179576"/>
            <a:chOff x="-156815" y="-5091"/>
            <a:chExt cx="9201393" cy="8792442"/>
          </a:xfrm>
        </p:grpSpPr>
        <p:sp>
          <p:nvSpPr>
            <p:cNvPr id="18" name="Freeform 18"/>
            <p:cNvSpPr/>
            <p:nvPr/>
          </p:nvSpPr>
          <p:spPr>
            <a:xfrm>
              <a:off x="-156815" y="-5091"/>
              <a:ext cx="9201393" cy="8792442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62638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7274799" y="2473450"/>
            <a:ext cx="1031001" cy="36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rgbClr val="FFFFFF"/>
                </a:solidFill>
              </a:rPr>
              <a:t>DEFERRED</a:t>
            </a:r>
          </a:p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rgbClr val="FFFFFF"/>
                </a:solidFill>
              </a:rPr>
              <a:t> ACTION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15200" y="3997450"/>
            <a:ext cx="1031001" cy="36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rgbClr val="FFFFFF"/>
                </a:solidFill>
              </a:rPr>
              <a:t>IMMEDIATE </a:t>
            </a:r>
          </a:p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rgbClr val="FFFFFF"/>
                </a:solidFill>
              </a:rPr>
              <a:t>ACTION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0482FE-F683-9040-A4D7-6F06C5B9A4CC}"/>
              </a:ext>
            </a:extLst>
          </p:cNvPr>
          <p:cNvGrpSpPr/>
          <p:nvPr/>
        </p:nvGrpSpPr>
        <p:grpSpPr>
          <a:xfrm>
            <a:off x="-45765" y="2306854"/>
            <a:ext cx="1749871" cy="1569660"/>
            <a:chOff x="301401" y="2826098"/>
            <a:chExt cx="1749871" cy="1569660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357123" y="2826098"/>
              <a:ext cx="1642667" cy="1569660"/>
              <a:chOff x="-156812" y="-5087"/>
              <a:chExt cx="6652296" cy="635663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156812" y="-5087"/>
                <a:ext cx="6652296" cy="6356639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262638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01401" y="3383242"/>
              <a:ext cx="1749871" cy="5029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MAINTENANCE</a:t>
              </a:r>
            </a:p>
            <a:p>
              <a:pPr algn="ctr">
                <a:lnSpc>
                  <a:spcPts val="1959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ISSUES</a:t>
              </a:r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575256" y="4025612"/>
            <a:ext cx="1178344" cy="1178344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62638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8408307" y="4396198"/>
            <a:ext cx="1512242" cy="502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600" b="1" dirty="0">
                <a:solidFill>
                  <a:srgbClr val="FFFFFF"/>
                </a:solidFill>
              </a:rPr>
              <a:t>DELAYS/</a:t>
            </a:r>
          </a:p>
          <a:p>
            <a:pPr algn="ctr">
              <a:lnSpc>
                <a:spcPts val="1959"/>
              </a:lnSpc>
            </a:pPr>
            <a:r>
              <a:rPr lang="en-US" sz="1600" b="1" dirty="0">
                <a:solidFill>
                  <a:srgbClr val="FFFFFF"/>
                </a:solidFill>
              </a:rPr>
              <a:t>CANCELS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4349E-0A9B-BD48-8889-64C7BDCEDB9C}"/>
              </a:ext>
            </a:extLst>
          </p:cNvPr>
          <p:cNvSpPr txBox="1"/>
          <p:nvPr/>
        </p:nvSpPr>
        <p:spPr>
          <a:xfrm>
            <a:off x="990600" y="3769074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Written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By Crew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By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During various stages of the operations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5F6A2-2504-4442-A95D-BCB933120277}"/>
              </a:ext>
            </a:extLst>
          </p:cNvPr>
          <p:cNvSpPr txBox="1"/>
          <p:nvPr/>
        </p:nvSpPr>
        <p:spPr>
          <a:xfrm>
            <a:off x="3429000" y="3679956"/>
            <a:ext cx="1964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Need to be addressed by technicians to keep the aircraft in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Varying levels of expertise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507991-9433-FB4E-9A7A-674E5FF46A4A}"/>
              </a:ext>
            </a:extLst>
          </p:cNvPr>
          <p:cNvCxnSpPr>
            <a:cxnSpLocks/>
          </p:cNvCxnSpPr>
          <p:nvPr/>
        </p:nvCxnSpPr>
        <p:spPr>
          <a:xfrm>
            <a:off x="1600200" y="3070356"/>
            <a:ext cx="68519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A645CE-518C-F944-A988-124E98F9D5B5}"/>
              </a:ext>
            </a:extLst>
          </p:cNvPr>
          <p:cNvCxnSpPr>
            <a:cxnSpLocks/>
          </p:cNvCxnSpPr>
          <p:nvPr/>
        </p:nvCxnSpPr>
        <p:spPr>
          <a:xfrm>
            <a:off x="3810000" y="3070356"/>
            <a:ext cx="914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A16F9-C2D6-394A-A543-FBE23D807E50}"/>
              </a:ext>
            </a:extLst>
          </p:cNvPr>
          <p:cNvCxnSpPr>
            <a:cxnSpLocks/>
          </p:cNvCxnSpPr>
          <p:nvPr/>
        </p:nvCxnSpPr>
        <p:spPr>
          <a:xfrm flipV="1">
            <a:off x="6660296" y="2488377"/>
            <a:ext cx="557940" cy="2771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065337-C877-9C40-884C-10C07BE0A8CE}"/>
              </a:ext>
            </a:extLst>
          </p:cNvPr>
          <p:cNvCxnSpPr>
            <a:cxnSpLocks/>
          </p:cNvCxnSpPr>
          <p:nvPr/>
        </p:nvCxnSpPr>
        <p:spPr>
          <a:xfrm>
            <a:off x="6660296" y="3517626"/>
            <a:ext cx="654904" cy="251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6D1B4D-A94B-AF4E-95D2-2D87A37D2ECF}"/>
              </a:ext>
            </a:extLst>
          </p:cNvPr>
          <p:cNvCxnSpPr>
            <a:cxnSpLocks/>
          </p:cNvCxnSpPr>
          <p:nvPr/>
        </p:nvCxnSpPr>
        <p:spPr>
          <a:xfrm flipH="1">
            <a:off x="3202436" y="1639269"/>
            <a:ext cx="4242230" cy="659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3FE7FA-71A3-B143-9AB1-3BC1A42B56FA}"/>
              </a:ext>
            </a:extLst>
          </p:cNvPr>
          <p:cNvCxnSpPr>
            <a:cxnSpLocks/>
          </p:cNvCxnSpPr>
          <p:nvPr/>
        </p:nvCxnSpPr>
        <p:spPr>
          <a:xfrm>
            <a:off x="8382000" y="4289556"/>
            <a:ext cx="240633" cy="105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6DBC93-1F76-A544-A43D-5E5B7A0EE107}"/>
              </a:ext>
            </a:extLst>
          </p:cNvPr>
          <p:cNvSpPr txBox="1"/>
          <p:nvPr/>
        </p:nvSpPr>
        <p:spPr>
          <a:xfrm>
            <a:off x="7913077" y="7631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F7817B-D156-5049-A798-2C134566148A}"/>
              </a:ext>
            </a:extLst>
          </p:cNvPr>
          <p:cNvGrpSpPr/>
          <p:nvPr/>
        </p:nvGrpSpPr>
        <p:grpSpPr>
          <a:xfrm>
            <a:off x="2212529" y="2318694"/>
            <a:ext cx="1749871" cy="1569660"/>
            <a:chOff x="301401" y="2826098"/>
            <a:chExt cx="1749871" cy="1569660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6F3A7F0A-B7A7-5A42-8C46-DB2A62287E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7123" y="2826098"/>
              <a:ext cx="1642667" cy="1569660"/>
              <a:chOff x="-156812" y="-5087"/>
              <a:chExt cx="6652296" cy="6356639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C7FEEB87-C58B-5041-9033-66E4C1FF3559}"/>
                  </a:ext>
                </a:extLst>
              </p:cNvPr>
              <p:cNvSpPr/>
              <p:nvPr/>
            </p:nvSpPr>
            <p:spPr>
              <a:xfrm>
                <a:off x="-156812" y="-5087"/>
                <a:ext cx="6652296" cy="6356639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262638"/>
              </a:solidFill>
            </p:spPr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273797B8-0C72-7C42-BE9B-5E9D84551AEF}"/>
                </a:ext>
              </a:extLst>
            </p:cNvPr>
            <p:cNvSpPr txBox="1"/>
            <p:nvPr/>
          </p:nvSpPr>
          <p:spPr>
            <a:xfrm>
              <a:off x="301401" y="3383242"/>
              <a:ext cx="1749871" cy="5029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MAINTENANCE</a:t>
              </a:r>
            </a:p>
            <a:p>
              <a:pPr algn="ctr">
                <a:lnSpc>
                  <a:spcPts val="1959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LOGS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2C4EC8-00CA-8548-B26C-55336B1691A5}"/>
              </a:ext>
            </a:extLst>
          </p:cNvPr>
          <p:cNvSpPr txBox="1"/>
          <p:nvPr/>
        </p:nvSpPr>
        <p:spPr>
          <a:xfrm>
            <a:off x="609600" y="5980093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irut" pitchFamily="2" charset="-78"/>
                <a:cs typeface="Beirut" pitchFamily="2" charset="-78"/>
              </a:rPr>
              <a:t>Process for troubleshooting maintenance logs is very manual, time-consuming, and prone to human erro</a:t>
            </a:r>
            <a:r>
              <a:rPr lang="en-US" sz="2800" dirty="0">
                <a:solidFill>
                  <a:schemeClr val="bg1"/>
                </a:solidFill>
                <a:latin typeface="Beirut" pitchFamily="2" charset="-78"/>
                <a:cs typeface="Beirut" pitchFamily="2" charset="-78"/>
              </a:rPr>
              <a:t>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6007" t="33781" r="26007" b="33781"/>
          <a:stretch>
            <a:fillRect/>
          </a:stretch>
        </p:blipFill>
        <p:spPr>
          <a:xfrm>
            <a:off x="1386805" y="0"/>
            <a:ext cx="8366795" cy="365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35364" t="28541" r="35364" b="28541"/>
          <a:stretch>
            <a:fillRect/>
          </a:stretch>
        </p:blipFill>
        <p:spPr>
          <a:xfrm>
            <a:off x="0" y="0"/>
            <a:ext cx="1834958" cy="7315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78559" y="685800"/>
            <a:ext cx="5742083" cy="46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7"/>
              </a:lnSpc>
            </a:pPr>
            <a:r>
              <a:rPr lang="en-US" sz="3622" b="1" dirty="0">
                <a:solidFill>
                  <a:srgbClr val="262638"/>
                </a:solidFill>
                <a:latin typeface="Beirut" charset="-78"/>
                <a:ea typeface="Beirut" charset="-78"/>
                <a:cs typeface="Beirut" charset="-78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69034" y="1419685"/>
            <a:ext cx="6256108" cy="1542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72"/>
              </a:lnSpc>
            </a:pPr>
            <a:r>
              <a:rPr lang="en-US" sz="2400" spc="70" dirty="0">
                <a:solidFill>
                  <a:srgbClr val="262638"/>
                </a:solidFill>
              </a:rPr>
              <a:t>Build a Machine Learning model to:</a:t>
            </a:r>
          </a:p>
          <a:p>
            <a:pPr>
              <a:lnSpc>
                <a:spcPts val="1972"/>
              </a:lnSpc>
            </a:pPr>
            <a:endParaRPr lang="en-US" sz="1200" spc="70" dirty="0">
              <a:solidFill>
                <a:srgbClr val="262638"/>
              </a:solidFill>
            </a:endParaRPr>
          </a:p>
          <a:p>
            <a:pPr marL="342900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Read maintenance logs</a:t>
            </a:r>
          </a:p>
          <a:p>
            <a:pPr marL="342900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Convert them to machine-readable language using NLP techniques</a:t>
            </a:r>
          </a:p>
          <a:p>
            <a:pPr marL="342900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Predict an action based on historical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88084" y="4646806"/>
            <a:ext cx="3857625" cy="46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7"/>
              </a:lnSpc>
            </a:pPr>
            <a:r>
              <a:rPr lang="en-US" sz="3622" b="1" dirty="0">
                <a:solidFill>
                  <a:srgbClr val="262638"/>
                </a:solidFill>
                <a:latin typeface="Beirut" charset="-78"/>
                <a:ea typeface="Beirut" charset="-78"/>
                <a:cs typeface="Beirut" charset="-78"/>
              </a:rPr>
              <a:t>Benefits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78559" y="5380691"/>
            <a:ext cx="6256108" cy="800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1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Speed up the maintenance process</a:t>
            </a:r>
          </a:p>
          <a:p>
            <a:pPr marL="342900" lvl="1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Reduce human errors</a:t>
            </a:r>
          </a:p>
          <a:p>
            <a:pPr marL="342900" lvl="1" indent="-342900">
              <a:lnSpc>
                <a:spcPts val="1972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262638"/>
                </a:solidFill>
              </a:rPr>
              <a:t>Reduce airline delays &amp; cancellations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520" y="533400"/>
            <a:ext cx="5742083" cy="473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7"/>
              </a:lnSpc>
            </a:pPr>
            <a:r>
              <a:rPr lang="en-US" sz="3622" b="1" dirty="0">
                <a:solidFill>
                  <a:schemeClr val="bg1"/>
                </a:solidFill>
                <a:latin typeface="Beirut" charset="-78"/>
                <a:ea typeface="Beirut" charset="-78"/>
                <a:cs typeface="Beirut" charset="-78"/>
              </a:rPr>
              <a:t>Example: Original Text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507B06-30E3-9C44-B231-6BCF552D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67" t="38803" r="14667" b="38803"/>
          <a:stretch>
            <a:fillRect/>
          </a:stretch>
        </p:blipFill>
        <p:spPr>
          <a:xfrm>
            <a:off x="-1" y="1280084"/>
            <a:ext cx="9753601" cy="6035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F6F14-C981-C44D-9F76-5C1E9DD44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9843"/>
            <a:ext cx="9753600" cy="4381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07023-2EEF-BF4D-BD9C-F93F78C37528}"/>
              </a:ext>
            </a:extLst>
          </p:cNvPr>
          <p:cNvSpPr txBox="1"/>
          <p:nvPr/>
        </p:nvSpPr>
        <p:spPr>
          <a:xfrm>
            <a:off x="457200" y="57912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eirut" pitchFamily="2" charset="-78"/>
                <a:cs typeface="Beirut" pitchFamily="2" charset="-78"/>
              </a:rPr>
              <a:t>Airline has classified logs into broad descriptions using historical relationship between logs &amp; actions; objective here is to build a model to predict 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6007" t="33781" r="26007" b="33781"/>
          <a:stretch>
            <a:fillRect/>
          </a:stretch>
        </p:blipFill>
        <p:spPr>
          <a:xfrm>
            <a:off x="1386805" y="0"/>
            <a:ext cx="8366795" cy="365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35364" t="28541" r="35364" b="28541"/>
          <a:stretch>
            <a:fillRect/>
          </a:stretch>
        </p:blipFill>
        <p:spPr>
          <a:xfrm>
            <a:off x="0" y="0"/>
            <a:ext cx="2514570" cy="731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10CFE-5D6E-AB49-9676-B909F1A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0"/>
            <a:ext cx="7239030" cy="3624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504C89-7A73-0448-8E91-0FA59F54E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690354"/>
            <a:ext cx="7239000" cy="3624846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F5616129-B3E9-4E44-870D-D8ADE14AE528}"/>
              </a:ext>
            </a:extLst>
          </p:cNvPr>
          <p:cNvSpPr txBox="1"/>
          <p:nvPr/>
        </p:nvSpPr>
        <p:spPr>
          <a:xfrm>
            <a:off x="65013" y="1351239"/>
            <a:ext cx="2449557" cy="1357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Problem </a:t>
            </a:r>
          </a:p>
          <a:p>
            <a:pPr marL="0" marR="0" lvl="0" indent="0" algn="ctr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Log</a:t>
            </a:r>
          </a:p>
          <a:p>
            <a:pPr marL="0" marR="0" lvl="0" indent="0" algn="ctr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chemeClr val="bg1"/>
                </a:solidFill>
                <a:latin typeface="Beirut" charset="-78"/>
                <a:ea typeface="Beirut" charset="-78"/>
                <a:cs typeface="Beirut" charset="-78"/>
              </a:rPr>
              <a:t>(More Nouns)</a:t>
            </a:r>
            <a:endParaRPr kumimoji="0" lang="en-US" sz="28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irut" charset="-78"/>
              <a:ea typeface="Beirut" charset="-78"/>
              <a:cs typeface="Beirut" charset="-78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2D67BFE0-1FEB-AC44-96AC-579CA7FF5AD3}"/>
              </a:ext>
            </a:extLst>
          </p:cNvPr>
          <p:cNvSpPr txBox="1"/>
          <p:nvPr/>
        </p:nvSpPr>
        <p:spPr>
          <a:xfrm>
            <a:off x="65013" y="4762090"/>
            <a:ext cx="2449557" cy="1355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Corrective</a:t>
            </a:r>
          </a:p>
          <a:p>
            <a:pPr marL="0" marR="0" lvl="0" indent="0" algn="ctr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 Action</a:t>
            </a:r>
          </a:p>
          <a:p>
            <a:pPr algn="ctr">
              <a:lnSpc>
                <a:spcPts val="3477"/>
              </a:lnSpc>
              <a:defRPr/>
            </a:pPr>
            <a:r>
              <a:rPr lang="en-US" sz="2800" i="1" dirty="0">
                <a:solidFill>
                  <a:schemeClr val="bg1"/>
                </a:solidFill>
                <a:latin typeface="Beirut" charset="-78"/>
                <a:ea typeface="Beirut" charset="-78"/>
                <a:cs typeface="Beirut" charset="-78"/>
              </a:rPr>
              <a:t>(More Verbs)</a:t>
            </a:r>
          </a:p>
        </p:txBody>
      </p:sp>
    </p:spTree>
    <p:extLst>
      <p:ext uri="{BB962C8B-B14F-4D97-AF65-F5344CB8AC3E}">
        <p14:creationId xmlns:p14="http://schemas.microsoft.com/office/powerpoint/2010/main" val="142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0FB6EF3E-E6F4-0444-AA4F-8B563067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67" t="38803" r="14667" b="38803"/>
          <a:stretch>
            <a:fillRect/>
          </a:stretch>
        </p:blipFill>
        <p:spPr>
          <a:xfrm>
            <a:off x="-1" y="1280084"/>
            <a:ext cx="9753601" cy="6035116"/>
          </a:xfrm>
          <a:prstGeom prst="rect">
            <a:avLst/>
          </a:prstGeom>
          <a:solidFill>
            <a:srgbClr val="4F81BD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</p:pic>
      <p:sp>
        <p:nvSpPr>
          <p:cNvPr id="15" name="TextBox 15"/>
          <p:cNvSpPr txBox="1"/>
          <p:nvPr/>
        </p:nvSpPr>
        <p:spPr>
          <a:xfrm>
            <a:off x="393730" y="381000"/>
            <a:ext cx="920747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2" b="1" i="0" u="none" strike="noStrike" kern="1200" cap="none" spc="0" normalizeH="0" baseline="0" noProof="0" dirty="0">
                <a:ln>
                  <a:noFill/>
                </a:ln>
                <a:solidFill>
                  <a:srgbClr val="94DDCC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Model Workflow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0482FE-F683-9040-A4D7-6F06C5B9A4CC}"/>
              </a:ext>
            </a:extLst>
          </p:cNvPr>
          <p:cNvGrpSpPr/>
          <p:nvPr/>
        </p:nvGrpSpPr>
        <p:grpSpPr>
          <a:xfrm>
            <a:off x="719533" y="1447800"/>
            <a:ext cx="1642667" cy="1569660"/>
            <a:chOff x="357123" y="2826098"/>
            <a:chExt cx="1642667" cy="1569660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357123" y="2826098"/>
              <a:ext cx="1642667" cy="1569660"/>
              <a:chOff x="-156812" y="-5087"/>
              <a:chExt cx="6652296" cy="635663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156812" y="-5087"/>
                <a:ext cx="6652296" cy="6356639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262638"/>
              </a:solidFill>
              <a:ln w="25400" cap="flat" cmpd="sng" algn="ctr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prstDash val="solid"/>
              </a:ln>
              <a:effectLst/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536423" y="3130898"/>
              <a:ext cx="1289092" cy="83099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Problem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Log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6DBC93-1F76-A544-A43D-5E5B7A0EE107}"/>
              </a:ext>
            </a:extLst>
          </p:cNvPr>
          <p:cNvSpPr txBox="1"/>
          <p:nvPr/>
        </p:nvSpPr>
        <p:spPr>
          <a:xfrm>
            <a:off x="7913077" y="7631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F7817B-D156-5049-A798-2C134566148A}"/>
              </a:ext>
            </a:extLst>
          </p:cNvPr>
          <p:cNvGrpSpPr/>
          <p:nvPr/>
        </p:nvGrpSpPr>
        <p:grpSpPr>
          <a:xfrm>
            <a:off x="2743200" y="2773740"/>
            <a:ext cx="1642667" cy="1569660"/>
            <a:chOff x="357123" y="2826098"/>
            <a:chExt cx="1642667" cy="1569660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6F3A7F0A-B7A7-5A42-8C46-DB2A62287E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7123" y="2826098"/>
              <a:ext cx="1642667" cy="1569660"/>
              <a:chOff x="-156812" y="-5087"/>
              <a:chExt cx="6652296" cy="6356639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C7FEEB87-C58B-5041-9033-66E4C1FF3559}"/>
                  </a:ext>
                </a:extLst>
              </p:cNvPr>
              <p:cNvSpPr/>
              <p:nvPr/>
            </p:nvSpPr>
            <p:spPr>
              <a:xfrm>
                <a:off x="-156812" y="-5087"/>
                <a:ext cx="6652296" cy="6356639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262638"/>
              </a:solidFill>
              <a:ln w="25400" cap="flat" cmpd="sng" algn="ctr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prstDash val="solid"/>
              </a:ln>
              <a:effectLst/>
            </p:spPr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273797B8-0C72-7C42-BE9B-5E9D84551AEF}"/>
                </a:ext>
              </a:extLst>
            </p:cNvPr>
            <p:cNvSpPr txBox="1"/>
            <p:nvPr/>
          </p:nvSpPr>
          <p:spPr>
            <a:xfrm>
              <a:off x="614245" y="3298418"/>
              <a:ext cx="1124069" cy="551420"/>
            </a:xfrm>
            <a:prstGeom prst="rect">
              <a:avLst/>
            </a:prstGeom>
            <a:solidFill>
              <a:srgbClr val="262638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NLP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Modeling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2C4EC8-00CA-8548-B26C-55336B1691A5}"/>
              </a:ext>
            </a:extLst>
          </p:cNvPr>
          <p:cNvSpPr txBox="1"/>
          <p:nvPr/>
        </p:nvSpPr>
        <p:spPr>
          <a:xfrm>
            <a:off x="393730" y="5980093"/>
            <a:ext cx="890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eirut" pitchFamily="2" charset="-78"/>
                <a:cs typeface="Beirut" pitchFamily="2" charset="-78"/>
              </a:rPr>
              <a:t>Use Cosine Similarity to match text,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irut" pitchFamily="2" charset="-78"/>
                <a:cs typeface="Beirut" pitchFamily="2" charset="-78"/>
              </a:rPr>
              <a:t>SpaCy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eirut" pitchFamily="2" charset="-78"/>
                <a:cs typeface="Beirut" pitchFamily="2" charset="-78"/>
              </a:rPr>
              <a:t> part-of-speech tagging to identify nouns and verbs</a:t>
            </a: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93268345-E525-594A-8B2D-E9307144376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653526"/>
            <a:ext cx="2235595" cy="2188698"/>
            <a:chOff x="-156812" y="-5087"/>
            <a:chExt cx="6663624" cy="6652297"/>
          </a:xfrm>
        </p:grpSpPr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216E585-6135-7A4A-9CBA-90894BB74073}"/>
                </a:ext>
              </a:extLst>
            </p:cNvPr>
            <p:cNvSpPr/>
            <p:nvPr/>
          </p:nvSpPr>
          <p:spPr>
            <a:xfrm>
              <a:off x="-156812" y="-5087"/>
              <a:ext cx="6663624" cy="6652297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62638"/>
            </a:solidFill>
            <a:ln w="254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TextBox 21">
            <a:extLst>
              <a:ext uri="{FF2B5EF4-FFF2-40B4-BE49-F238E27FC236}">
                <a16:creationId xmlns:a16="http://schemas.microsoft.com/office/drawing/2014/main" id="{2F001B8D-A761-AE48-BC3F-9378B95D8C96}"/>
              </a:ext>
            </a:extLst>
          </p:cNvPr>
          <p:cNvSpPr txBox="1"/>
          <p:nvPr/>
        </p:nvSpPr>
        <p:spPr>
          <a:xfrm>
            <a:off x="228600" y="4335959"/>
            <a:ext cx="174987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Historical </a:t>
            </a:r>
          </a:p>
          <a:p>
            <a:pPr marL="0" marR="0" lvl="0" indent="0" algn="ctr" defTabSz="914400" rtl="0" eaLnBrk="1" fontAlgn="auto" latinLnBrk="0" hangingPunct="1">
              <a:lnSpc>
                <a:spcPts val="19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Logs &amp; </a:t>
            </a:r>
          </a:p>
          <a:p>
            <a:pPr marL="0" marR="0" lvl="0" indent="0" algn="ctr" defTabSz="914400" rtl="0" eaLnBrk="1" fontAlgn="auto" latinLnBrk="0" hangingPunct="1">
              <a:lnSpc>
                <a:spcPts val="19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Actions Taken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766FCAE-6CA4-3D4D-BC42-0D4DEAF78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914123"/>
              </p:ext>
            </p:extLst>
          </p:nvPr>
        </p:nvGraphicFramePr>
        <p:xfrm>
          <a:off x="4656138" y="1391469"/>
          <a:ext cx="5097462" cy="4094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A1DD41B6-3A62-874C-BFD7-BD7BD606D4AB}"/>
              </a:ext>
            </a:extLst>
          </p:cNvPr>
          <p:cNvGrpSpPr/>
          <p:nvPr/>
        </p:nvGrpSpPr>
        <p:grpSpPr>
          <a:xfrm rot="19597323">
            <a:off x="2260802" y="4002696"/>
            <a:ext cx="466193" cy="545358"/>
            <a:chOff x="2077911" y="2220754"/>
            <a:chExt cx="466193" cy="545358"/>
          </a:xfrm>
        </p:grpSpPr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43BB3C9C-18F3-9747-8AA5-A1E5763824D7}"/>
                </a:ext>
              </a:extLst>
            </p:cNvPr>
            <p:cNvSpPr/>
            <p:nvPr/>
          </p:nvSpPr>
          <p:spPr>
            <a:xfrm>
              <a:off x="2077911" y="2220754"/>
              <a:ext cx="466193" cy="5453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ight Arrow 4">
              <a:extLst>
                <a:ext uri="{FF2B5EF4-FFF2-40B4-BE49-F238E27FC236}">
                  <a16:creationId xmlns:a16="http://schemas.microsoft.com/office/drawing/2014/main" id="{286D4210-B5AF-D840-B835-CDF01E61A1A2}"/>
                </a:ext>
              </a:extLst>
            </p:cNvPr>
            <p:cNvSpPr txBox="1"/>
            <p:nvPr/>
          </p:nvSpPr>
          <p:spPr>
            <a:xfrm>
              <a:off x="2077911" y="2329826"/>
              <a:ext cx="326335" cy="32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ABBB4F-05D7-0342-B17F-2E48A86D3EEF}"/>
              </a:ext>
            </a:extLst>
          </p:cNvPr>
          <p:cNvGrpSpPr/>
          <p:nvPr/>
        </p:nvGrpSpPr>
        <p:grpSpPr>
          <a:xfrm rot="19554257">
            <a:off x="4332588" y="2575453"/>
            <a:ext cx="466193" cy="545358"/>
            <a:chOff x="2077911" y="2220754"/>
            <a:chExt cx="466193" cy="545358"/>
          </a:xfrm>
        </p:grpSpPr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A0C9D777-7BE2-544E-B4BC-DB39B7530B4D}"/>
                </a:ext>
              </a:extLst>
            </p:cNvPr>
            <p:cNvSpPr/>
            <p:nvPr/>
          </p:nvSpPr>
          <p:spPr>
            <a:xfrm>
              <a:off x="2077911" y="2220754"/>
              <a:ext cx="466193" cy="5453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ight Arrow 4">
              <a:extLst>
                <a:ext uri="{FF2B5EF4-FFF2-40B4-BE49-F238E27FC236}">
                  <a16:creationId xmlns:a16="http://schemas.microsoft.com/office/drawing/2014/main" id="{B8997DFC-EAAF-5143-ABAB-06BDDFF76D43}"/>
                </a:ext>
              </a:extLst>
            </p:cNvPr>
            <p:cNvSpPr txBox="1"/>
            <p:nvPr/>
          </p:nvSpPr>
          <p:spPr>
            <a:xfrm>
              <a:off x="2077911" y="2329826"/>
              <a:ext cx="326335" cy="32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02DA19-444D-E84F-9D60-01E2CC3BD56A}"/>
              </a:ext>
            </a:extLst>
          </p:cNvPr>
          <p:cNvGrpSpPr/>
          <p:nvPr/>
        </p:nvGrpSpPr>
        <p:grpSpPr>
          <a:xfrm rot="1958599">
            <a:off x="4300340" y="4045063"/>
            <a:ext cx="466193" cy="545358"/>
            <a:chOff x="2077911" y="2220754"/>
            <a:chExt cx="466193" cy="545358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9176544E-9060-3145-B00E-3C433E3EC322}"/>
                </a:ext>
              </a:extLst>
            </p:cNvPr>
            <p:cNvSpPr/>
            <p:nvPr/>
          </p:nvSpPr>
          <p:spPr>
            <a:xfrm>
              <a:off x="2077911" y="2220754"/>
              <a:ext cx="466193" cy="5453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ight Arrow 4">
              <a:extLst>
                <a:ext uri="{FF2B5EF4-FFF2-40B4-BE49-F238E27FC236}">
                  <a16:creationId xmlns:a16="http://schemas.microsoft.com/office/drawing/2014/main" id="{CE4115B4-D2D9-5C42-B7A5-3762B8BE4174}"/>
                </a:ext>
              </a:extLst>
            </p:cNvPr>
            <p:cNvSpPr txBox="1"/>
            <p:nvPr/>
          </p:nvSpPr>
          <p:spPr>
            <a:xfrm>
              <a:off x="2077911" y="2329826"/>
              <a:ext cx="326335" cy="32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BDB950-682C-334B-9571-7DD4A186720E}"/>
              </a:ext>
            </a:extLst>
          </p:cNvPr>
          <p:cNvGrpSpPr/>
          <p:nvPr/>
        </p:nvGrpSpPr>
        <p:grpSpPr>
          <a:xfrm rot="2238797">
            <a:off x="2268316" y="2538579"/>
            <a:ext cx="514660" cy="545358"/>
            <a:chOff x="2029444" y="2220754"/>
            <a:chExt cx="514660" cy="545358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518A9BA-7350-6048-8B03-216B4807A41F}"/>
                </a:ext>
              </a:extLst>
            </p:cNvPr>
            <p:cNvSpPr/>
            <p:nvPr/>
          </p:nvSpPr>
          <p:spPr>
            <a:xfrm>
              <a:off x="2077911" y="2220754"/>
              <a:ext cx="466193" cy="5453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ight Arrow 4">
              <a:extLst>
                <a:ext uri="{FF2B5EF4-FFF2-40B4-BE49-F238E27FC236}">
                  <a16:creationId xmlns:a16="http://schemas.microsoft.com/office/drawing/2014/main" id="{62B4FA46-A6DB-164B-B32E-94EE40CD65E8}"/>
                </a:ext>
              </a:extLst>
            </p:cNvPr>
            <p:cNvSpPr txBox="1"/>
            <p:nvPr/>
          </p:nvSpPr>
          <p:spPr>
            <a:xfrm>
              <a:off x="2029444" y="2266235"/>
              <a:ext cx="326335" cy="32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B96A80A-79A9-204E-B780-077F630E1D2A}"/>
              </a:ext>
            </a:extLst>
          </p:cNvPr>
          <p:cNvSpPr/>
          <p:nvPr/>
        </p:nvSpPr>
        <p:spPr>
          <a:xfrm>
            <a:off x="6727950" y="2176731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EF7DC4-3885-7741-9584-918C651299AF}"/>
              </a:ext>
            </a:extLst>
          </p:cNvPr>
          <p:cNvSpPr/>
          <p:nvPr/>
        </p:nvSpPr>
        <p:spPr>
          <a:xfrm>
            <a:off x="6770431" y="4428505"/>
            <a:ext cx="784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C06935-1758-1D43-BCBB-7D7AA6FAC084}"/>
              </a:ext>
            </a:extLst>
          </p:cNvPr>
          <p:cNvCxnSpPr>
            <a:cxnSpLocks/>
          </p:cNvCxnSpPr>
          <p:nvPr/>
        </p:nvCxnSpPr>
        <p:spPr>
          <a:xfrm>
            <a:off x="6409750" y="2423863"/>
            <a:ext cx="963967" cy="4304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A1E174-AA07-AA4E-9052-51AE19927F90}"/>
              </a:ext>
            </a:extLst>
          </p:cNvPr>
          <p:cNvCxnSpPr>
            <a:cxnSpLocks/>
          </p:cNvCxnSpPr>
          <p:nvPr/>
        </p:nvCxnSpPr>
        <p:spPr>
          <a:xfrm flipV="1">
            <a:off x="6450769" y="4054243"/>
            <a:ext cx="963967" cy="5466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EF0D5CE-7A75-F84B-9575-60261E7E7F8A}"/>
              </a:ext>
            </a:extLst>
          </p:cNvPr>
          <p:cNvSpPr/>
          <p:nvPr/>
        </p:nvSpPr>
        <p:spPr>
          <a:xfrm>
            <a:off x="2358883" y="4508208"/>
            <a:ext cx="1691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033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520" y="533400"/>
            <a:ext cx="627888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22" b="1" dirty="0">
                <a:solidFill>
                  <a:prstClr val="white"/>
                </a:solidFill>
                <a:latin typeface="Beirut" charset="-78"/>
                <a:ea typeface="Beirut" charset="-78"/>
                <a:cs typeface="Beirut" charset="-78"/>
              </a:rPr>
              <a:t>Using Cosine Similarity</a:t>
            </a:r>
            <a:endParaRPr kumimoji="0" lang="en-US" sz="362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irut" charset="-78"/>
              <a:ea typeface="Beirut" charset="-78"/>
              <a:cs typeface="Beirut" charset="-78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507B06-30E3-9C44-B231-6BCF552D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67" t="38803" r="14667" b="38803"/>
          <a:stretch>
            <a:fillRect/>
          </a:stretch>
        </p:blipFill>
        <p:spPr>
          <a:xfrm>
            <a:off x="-1" y="1280084"/>
            <a:ext cx="9753601" cy="6035116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E7ADB-C80B-164C-A2F0-C9902BC5EBAE}"/>
              </a:ext>
            </a:extLst>
          </p:cNvPr>
          <p:cNvSpPr txBox="1"/>
          <p:nvPr/>
        </p:nvSpPr>
        <p:spPr>
          <a:xfrm>
            <a:off x="231026" y="1695870"/>
            <a:ext cx="92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LOG: [coffee maker 812 flowing constantly]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3BAA52-2902-C54D-A8DF-A18EDF6C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27" y="2286000"/>
            <a:ext cx="9291545" cy="3602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9D780-EAA3-3C42-BAD9-9DA8575E9645}"/>
              </a:ext>
            </a:extLst>
          </p:cNvPr>
          <p:cNvSpPr txBox="1"/>
          <p:nvPr/>
        </p:nvSpPr>
        <p:spPr>
          <a:xfrm>
            <a:off x="419098" y="61794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irut" pitchFamily="2" charset="-78"/>
                <a:cs typeface="Beirut" pitchFamily="2" charset="-78"/>
              </a:rPr>
              <a:t>Identify historical log with highest cosine similarity and find corresponding action</a:t>
            </a:r>
          </a:p>
        </p:txBody>
      </p:sp>
    </p:spTree>
    <p:extLst>
      <p:ext uri="{BB962C8B-B14F-4D97-AF65-F5344CB8AC3E}">
        <p14:creationId xmlns:p14="http://schemas.microsoft.com/office/powerpoint/2010/main" val="41580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520" y="533400"/>
            <a:ext cx="841248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Using </a:t>
            </a:r>
            <a:r>
              <a:rPr kumimoji="0" lang="en-US" sz="3622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SpaCy</a:t>
            </a:r>
            <a:r>
              <a:rPr kumimoji="0" lang="en-US" sz="362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irut" charset="-78"/>
                <a:ea typeface="Beirut" charset="-78"/>
                <a:cs typeface="Beirut" charset="-78"/>
              </a:rPr>
              <a:t> Part of Speech Tagging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507B06-30E3-9C44-B231-6BCF552D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67" t="38803" r="14667" b="38803"/>
          <a:stretch>
            <a:fillRect/>
          </a:stretch>
        </p:blipFill>
        <p:spPr>
          <a:xfrm>
            <a:off x="-1" y="1356284"/>
            <a:ext cx="9753601" cy="6035116"/>
          </a:xfrm>
          <a:prstGeom prst="rect">
            <a:avLst/>
          </a:prstGeom>
          <a:solidFill>
            <a:srgbClr val="002060"/>
          </a:solidFill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FA2D57-17EF-9448-BDD1-7F1C13390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25131"/>
              </p:ext>
            </p:extLst>
          </p:nvPr>
        </p:nvGraphicFramePr>
        <p:xfrm>
          <a:off x="385598" y="1686214"/>
          <a:ext cx="9063202" cy="155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601">
                  <a:extLst>
                    <a:ext uri="{9D8B030D-6E8A-4147-A177-3AD203B41FA5}">
                      <a16:colId xmlns:a16="http://schemas.microsoft.com/office/drawing/2014/main" val="1275152649"/>
                    </a:ext>
                  </a:extLst>
                </a:gridCol>
                <a:gridCol w="4531601">
                  <a:extLst>
                    <a:ext uri="{9D8B030D-6E8A-4147-A177-3AD203B41FA5}">
                      <a16:colId xmlns:a16="http://schemas.microsoft.com/office/drawing/2014/main" val="3436450052"/>
                    </a:ext>
                  </a:extLst>
                </a:gridCol>
              </a:tblGrid>
              <a:tr h="6427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PROBLEM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NOUNS and VERBS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952024"/>
                  </a:ext>
                </a:extLst>
              </a:tr>
              <a:tr h="6427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 maker 812 flowing constantly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 phrases: ['coffee maker’]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Verbs: ['flow']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189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8B94FB-63D3-8241-BA74-5A7D80364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6474"/>
              </p:ext>
            </p:extLst>
          </p:nvPr>
        </p:nvGraphicFramePr>
        <p:xfrm>
          <a:off x="390853" y="5076497"/>
          <a:ext cx="9063202" cy="155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601">
                  <a:extLst>
                    <a:ext uri="{9D8B030D-6E8A-4147-A177-3AD203B41FA5}">
                      <a16:colId xmlns:a16="http://schemas.microsoft.com/office/drawing/2014/main" val="1275152649"/>
                    </a:ext>
                  </a:extLst>
                </a:gridCol>
                <a:gridCol w="4531601">
                  <a:extLst>
                    <a:ext uri="{9D8B030D-6E8A-4147-A177-3AD203B41FA5}">
                      <a16:colId xmlns:a16="http://schemas.microsoft.com/office/drawing/2014/main" val="3436450052"/>
                    </a:ext>
                  </a:extLst>
                </a:gridCol>
              </a:tblGrid>
              <a:tr h="6427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CORRECTIVE ACTION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NOUNS and VERBS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52024"/>
                  </a:ext>
                </a:extLst>
              </a:tr>
              <a:tr h="6427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and replaced coffee maker 812 ops and leak check ok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parts change was indicated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1431005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 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 phrases: ['coffee maker’]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Verbs: ['remove', 'replace', 'be', 'indicate']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18921"/>
                  </a:ext>
                </a:extLst>
              </a:tr>
            </a:tbl>
          </a:graphicData>
        </a:graphic>
      </p:graphicFrame>
      <p:sp>
        <p:nvSpPr>
          <p:cNvPr id="14" name="Down Arrow 13">
            <a:extLst>
              <a:ext uri="{FF2B5EF4-FFF2-40B4-BE49-F238E27FC236}">
                <a16:creationId xmlns:a16="http://schemas.microsoft.com/office/drawing/2014/main" id="{F62C23B6-47BB-554C-A660-D9AC92CD4977}"/>
              </a:ext>
            </a:extLst>
          </p:cNvPr>
          <p:cNvSpPr/>
          <p:nvPr/>
        </p:nvSpPr>
        <p:spPr>
          <a:xfrm>
            <a:off x="4269499" y="3733800"/>
            <a:ext cx="1295399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533401" y="533400"/>
            <a:ext cx="5562600" cy="473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7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22" b="1" dirty="0">
                <a:solidFill>
                  <a:srgbClr val="94DDCC"/>
                </a:solidFill>
                <a:latin typeface="Beirut" charset="-78"/>
                <a:ea typeface="Beirut" charset="-78"/>
                <a:cs typeface="Beirut" charset="-78"/>
              </a:rPr>
              <a:t>Examples of Predictions</a:t>
            </a:r>
            <a:endParaRPr kumimoji="0" lang="en-US" sz="3622" b="1" i="0" u="none" strike="noStrike" kern="1200" cap="none" spc="0" normalizeH="0" baseline="0" noProof="0" dirty="0">
              <a:ln>
                <a:noFill/>
              </a:ln>
              <a:solidFill>
                <a:srgbClr val="94DDCC"/>
              </a:solidFill>
              <a:effectLst/>
              <a:uLnTx/>
              <a:uFillTx/>
              <a:latin typeface="Beirut" charset="-78"/>
              <a:ea typeface="Beirut" charset="-78"/>
              <a:cs typeface="Beirut" charset="-7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89CFF5-DDFE-7C45-B0A6-889334F70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99989"/>
              </p:ext>
            </p:extLst>
          </p:nvPr>
        </p:nvGraphicFramePr>
        <p:xfrm>
          <a:off x="381000" y="1539921"/>
          <a:ext cx="9144000" cy="44798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7977755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4135369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666949876"/>
                    </a:ext>
                  </a:extLst>
                </a:gridCol>
              </a:tblGrid>
              <a:tr h="4996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Problem Log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Cosine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Similarity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 Prediction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552"/>
                  </a:ext>
                </a:extLst>
              </a:tr>
              <a:tr h="95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'SEAT 27C NEEDS NEW SEAT CUSHION COVER'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'replace', 'seat', 'new cushion', 'cover'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390376"/>
                  </a:ext>
                </a:extLst>
              </a:tr>
              <a:tr h="95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'COFFEE MAKER 420 WILL NOT SHUTOFF.'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'remove', 'replace', 'work', 'ok', 'be', 'indicate', 'coffee maker'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088535"/>
                  </a:ext>
                </a:extLst>
              </a:tr>
              <a:tr h="95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AFT GALLEY COFFEE MAKER LEAKING.ENTERED INTO SCEPTRE FOR EMPLOYEE #0080038.'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'perform', 'check', 'galley coffeemaker leaking note', '</a:t>
                      </a: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sceptre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', 'flight crew employee'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605102"/>
                  </a:ext>
                </a:extLst>
              </a:tr>
              <a:tr h="95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'FIRST OFFICERS OXYGEN MASK HARNESS WILL NOT INFLATE'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'straighten', 'first officers seat belt buckle', 'shoulder harness'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0460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1CF02E-50F4-F749-951A-6E78DD6EC9F8}"/>
              </a:ext>
            </a:extLst>
          </p:cNvPr>
          <p:cNvSpPr txBox="1"/>
          <p:nvPr/>
        </p:nvSpPr>
        <p:spPr>
          <a:xfrm>
            <a:off x="685800" y="6248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Beirut" pitchFamily="2" charset="-78"/>
                <a:cs typeface="Beirut" pitchFamily="2" charset="-78"/>
              </a:rPr>
              <a:t>Corrective action text is has many more words than problem logs, needs more parsing</a:t>
            </a:r>
          </a:p>
        </p:txBody>
      </p:sp>
    </p:spTree>
    <p:extLst>
      <p:ext uri="{BB962C8B-B14F-4D97-AF65-F5344CB8AC3E}">
        <p14:creationId xmlns:p14="http://schemas.microsoft.com/office/powerpoint/2010/main" val="29686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458</Words>
  <Application>Microsoft Macintosh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Beirut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Modeling</dc:title>
  <cp:lastModifiedBy>Deepa Mahidhara</cp:lastModifiedBy>
  <cp:revision>75</cp:revision>
  <dcterms:created xsi:type="dcterms:W3CDTF">2006-08-16T00:00:00Z</dcterms:created>
  <dcterms:modified xsi:type="dcterms:W3CDTF">2019-06-05T04:21:07Z</dcterms:modified>
  <dc:identifier>DADZkzZs4P8</dc:identifier>
</cp:coreProperties>
</file>