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420" r:id="rId3"/>
    <p:sldId id="433" r:id="rId4"/>
    <p:sldId id="422" r:id="rId5"/>
    <p:sldId id="434" r:id="rId6"/>
    <p:sldId id="424" r:id="rId7"/>
    <p:sldId id="436" r:id="rId8"/>
    <p:sldId id="430" r:id="rId9"/>
    <p:sldId id="431" r:id="rId10"/>
    <p:sldId id="432" r:id="rId11"/>
    <p:sldId id="440" r:id="rId12"/>
    <p:sldId id="441" r:id="rId13"/>
    <p:sldId id="443" r:id="rId14"/>
    <p:sldId id="444" r:id="rId15"/>
    <p:sldId id="442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22" autoAdjust="0"/>
    <p:restoredTop sz="86418"/>
  </p:normalViewPr>
  <p:slideViewPr>
    <p:cSldViewPr>
      <p:cViewPr>
        <p:scale>
          <a:sx n="121" d="100"/>
          <a:sy n="121" d="100"/>
        </p:scale>
        <p:origin x="2064" y="5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3E7E92B-59FA-49FB-B014-1669F564A86F}" type="datetimeFigureOut">
              <a:rPr lang="en-US"/>
              <a:pPr>
                <a:defRPr/>
              </a:pPr>
              <a:t>12/13/17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CAD7887-406F-46CC-9589-B5DF14B164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776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D7B8707-E1CD-4CEF-A00B-04778EC3BE00}" type="datetimeFigureOut">
              <a:rPr lang="en-US"/>
              <a:pPr>
                <a:defRPr/>
              </a:pPr>
              <a:t>12/13/17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692987E-3A66-4994-9BE4-8BDBBB69D1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57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50DCA77-AE49-4A9C-A909-3537221CB17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1604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382D7-6004-43C9-AB02-56543EB3FDAB}" type="datetime1">
              <a:rPr lang="en-US"/>
              <a:pPr>
                <a:defRPr/>
              </a:pPr>
              <a:t>12/13/17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D066EC-5749-4585-9837-C7D7BD5CB8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51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CD6C3C-A366-4DF9-81B4-5B0188B44BD9}" type="datetime1">
              <a:rPr lang="en-US"/>
              <a:pPr>
                <a:defRPr/>
              </a:pPr>
              <a:t>12/13/17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236EC8-B6B4-4047-8E94-DB4977AA8C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53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8308A0-081A-40E0-AB91-AE760FA81C51}" type="datetime1">
              <a:rPr lang="en-US"/>
              <a:pPr>
                <a:defRPr/>
              </a:pPr>
              <a:t>12/13/17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83A777-F07E-472E-A020-7B4D580524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34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40386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0386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657600"/>
            <a:ext cx="40386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657600"/>
            <a:ext cx="40386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31DDB-45BE-4D5A-8382-8E06A7A6251F}" type="datetime1">
              <a:rPr lang="en-US"/>
              <a:pPr>
                <a:defRPr/>
              </a:pPr>
              <a:t>12/13/17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7F69CA-01CC-4DEF-B5D8-B239B6D1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99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0651"/>
            <a:ext cx="8229600" cy="715962"/>
          </a:xfrm>
        </p:spPr>
        <p:txBody>
          <a:bodyPr>
            <a:normAutofit/>
          </a:bodyPr>
          <a:lstStyle>
            <a:lvl1pPr>
              <a:defRPr sz="3200" baseline="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334000"/>
          </a:xfrm>
        </p:spPr>
        <p:txBody>
          <a:bodyPr/>
          <a:lstStyle>
            <a:lvl1pPr>
              <a:buClr>
                <a:srgbClr val="0070C0"/>
              </a:buClr>
              <a:buFont typeface="Wingdings" pitchFamily="2" charset="2"/>
              <a:buChar char="§"/>
              <a:defRPr sz="1800" baseline="0"/>
            </a:lvl1pPr>
            <a:lvl2pPr>
              <a:buClr>
                <a:srgbClr val="92D050"/>
              </a:buClr>
              <a:buFont typeface="Wingdings" pitchFamily="2" charset="2"/>
              <a:buChar char="§"/>
              <a:defRPr sz="1800" baseline="0"/>
            </a:lvl2pPr>
            <a:lvl3pPr>
              <a:buClr>
                <a:srgbClr val="FF0000"/>
              </a:buClr>
              <a:buFont typeface="Wingdings" pitchFamily="2" charset="2"/>
              <a:buChar char="§"/>
              <a:defRPr sz="1600" baseline="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10935-C4E4-4A31-A905-CBD3B88B377F}" type="datetime1">
              <a:rPr lang="en-US"/>
              <a:pPr>
                <a:defRPr/>
              </a:pPr>
              <a:t>12/13/17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/>
            </a:lvl1pPr>
          </a:lstStyle>
          <a:p>
            <a:pPr>
              <a:defRPr/>
            </a:pPr>
            <a:fld id="{F8C3E294-9E12-4E24-B275-9BA1AC14E86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220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A3077-BD5E-4DF2-86F4-B2787C87502F}" type="datetime1">
              <a:rPr lang="en-US"/>
              <a:pPr>
                <a:defRPr/>
              </a:pPr>
              <a:t>12/13/17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6EFB9-832D-41AA-B6AA-BA3FDFDF21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52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D9D7AE-2072-4CF1-81AF-6875EEBBE225}" type="datetime1">
              <a:rPr lang="en-US"/>
              <a:pPr>
                <a:defRPr/>
              </a:pPr>
              <a:t>12/13/17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FBD6B9-3A33-4A94-B724-9A8AE8A254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77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AD28BE-7261-4565-BDD9-9D13920F46F3}" type="datetime1">
              <a:rPr lang="en-US"/>
              <a:pPr>
                <a:defRPr/>
              </a:pPr>
              <a:t>12/13/17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3FC6E-2B66-4D2D-9218-6A86576333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69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EF4F18-6076-4F4D-8701-7E7E46FB9673}" type="datetime1">
              <a:rPr lang="en-US"/>
              <a:pPr>
                <a:defRPr/>
              </a:pPr>
              <a:t>12/13/17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C73807-B068-4863-956B-F1B3361317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51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68202-4F72-4F7C-A5F1-E7B21F92F430}" type="datetime1">
              <a:rPr lang="en-US"/>
              <a:pPr>
                <a:defRPr/>
              </a:pPr>
              <a:t>12/13/17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5520D-11A7-44C7-A268-AAA329E6ED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35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AA5998-59A9-4C76-B55B-B07AD0665B82}" type="datetime1">
              <a:rPr lang="en-US"/>
              <a:pPr>
                <a:defRPr/>
              </a:pPr>
              <a:t>12/13/17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A0E33-B153-4585-A659-757BD76D8C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86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FA7D98-E199-4E72-A4FE-85F4B3A9BF25}" type="datetime1">
              <a:rPr lang="en-US"/>
              <a:pPr>
                <a:defRPr/>
              </a:pPr>
              <a:t>12/13/17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EC9DF-A8CA-492E-9A95-52D982BBB1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34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7832353-B273-4796-B91B-464BBEE56517}" type="datetime1">
              <a:rPr lang="en-US"/>
              <a:pPr>
                <a:defRPr/>
              </a:pPr>
              <a:t>12/13/17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34D79D8-E937-4F7F-B5D1-0FDC90AE5A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23" r:id="rId2"/>
    <p:sldLayoutId id="2147484113" r:id="rId3"/>
    <p:sldLayoutId id="2147484114" r:id="rId4"/>
    <p:sldLayoutId id="2147484115" r:id="rId5"/>
    <p:sldLayoutId id="2147484116" r:id="rId6"/>
    <p:sldLayoutId id="2147484117" r:id="rId7"/>
    <p:sldLayoutId id="2147484118" r:id="rId8"/>
    <p:sldLayoutId id="2147484119" r:id="rId9"/>
    <p:sldLayoutId id="2147484120" r:id="rId10"/>
    <p:sldLayoutId id="2147484121" r:id="rId11"/>
    <p:sldLayoutId id="2147484122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CC00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5ee7IYn-6x4" TargetMode="External"/><Relationship Id="rId4" Type="http://schemas.openxmlformats.org/officeDocument/2006/relationships/hyperlink" Target="http://docs.h2o.ai/h2o/latest-stable/h2o-docs/data-science/deep-learning.html" TargetMode="External"/><Relationship Id="rId5" Type="http://schemas.openxmlformats.org/officeDocument/2006/relationships/hyperlink" Target="https://archive.ics.uci.edu/ml/datasets/Adult" TargetMode="External"/><Relationship Id="rId6" Type="http://schemas.openxmlformats.org/officeDocument/2006/relationships/hyperlink" Target="https://htmlpreview.github.io/?https://github.com/ledell/sldm4-h2o/blob/master/sldm4-deeplearning-h2o.html" TargetMode="External"/><Relationship Id="rId7" Type="http://schemas.openxmlformats.org/officeDocument/2006/relationships/hyperlink" Target="https://spark.rstudio.com/guides/h2o/" TargetMode="External"/><Relationship Id="rId8" Type="http://schemas.openxmlformats.org/officeDocument/2006/relationships/hyperlink" Target="http://docs.h2o.ai/h2o/latest-stable/h2o-docs/welcome.html" TargetMode="External"/><Relationship Id="rId9" Type="http://schemas.openxmlformats.org/officeDocument/2006/relationships/hyperlink" Target="https://databricks.com/spark/about" TargetMode="External"/><Relationship Id="rId10" Type="http://schemas.openxmlformats.org/officeDocument/2006/relationships/hyperlink" Target="http://h2o-release.s3.amazonaws.com/h2o/master/3888/docs-website/h2o-docs/faq/sparkling-water.html" TargetMode="External"/><Relationship Id="rId11" Type="http://schemas.openxmlformats.org/officeDocument/2006/relationships/hyperlink" Target="https://github.com/h2oai/rsparkling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youtu.be/S_YDfDG_PXQ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rchive.ics.uci.edu/ml/datasets/Adult)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h2o-release.s3.amazonaws.com/sparkling-water/rel-2.2/4/index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rchive.ics.uci.edu/ml/datasets/Adult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2EDA8-4D42-4A3F-8044-C86141763805}" type="slidenum">
              <a:rPr lang="en-US" sz="1600" b="1"/>
              <a:pPr>
                <a:defRPr/>
              </a:pPr>
              <a:t>1</a:t>
            </a:fld>
            <a:endParaRPr lang="en-US" sz="1600" b="1" dirty="0"/>
          </a:p>
        </p:txBody>
      </p:sp>
      <p:sp>
        <p:nvSpPr>
          <p:cNvPr id="3075" name="Title 1"/>
          <p:cNvSpPr>
            <a:spLocks noGrp="1"/>
          </p:cNvSpPr>
          <p:nvPr>
            <p:ph type="ctrTitle"/>
          </p:nvPr>
        </p:nvSpPr>
        <p:spPr>
          <a:xfrm>
            <a:off x="647700" y="1219200"/>
            <a:ext cx="7772400" cy="1828800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/>
            </a:r>
            <a:br>
              <a:rPr lang="en-US" altLang="en-US" sz="3200" dirty="0" smtClean="0"/>
            </a:br>
            <a:r>
              <a:rPr lang="en-US" altLang="en-US" sz="2400" dirty="0" smtClean="0"/>
              <a:t>Final Project</a:t>
            </a:r>
            <a:r>
              <a:rPr lang="en-US" altLang="en-US" sz="3200" dirty="0" smtClean="0"/>
              <a:t/>
            </a:r>
            <a:br>
              <a:rPr lang="en-US" altLang="en-US" sz="3200" dirty="0" smtClean="0"/>
            </a:br>
            <a:r>
              <a:rPr lang="en-US" altLang="en-US" sz="3200" smtClean="0"/>
              <a:t> Deep </a:t>
            </a:r>
            <a:r>
              <a:rPr lang="en-US" altLang="en-US" sz="3200" dirty="0" smtClean="0"/>
              <a:t>Learning and Spark with H2o</a:t>
            </a:r>
            <a:r>
              <a:rPr lang="en-US" altLang="en-US" sz="3200" b="1" dirty="0" smtClean="0"/>
              <a:t/>
            </a:r>
            <a:br>
              <a:rPr lang="en-US" altLang="en-US" sz="3200" b="1" dirty="0" smtClean="0"/>
            </a:br>
            <a:r>
              <a:rPr lang="en-US" altLang="en-US" sz="3200" b="1" dirty="0" smtClean="0"/>
              <a:t/>
            </a:r>
            <a:br>
              <a:rPr lang="en-US" altLang="en-US" sz="3200" b="1" dirty="0" smtClean="0"/>
            </a:br>
            <a:endParaRPr lang="en-US" altLang="en-US" sz="3200" b="1" dirty="0" smtClean="0"/>
          </a:p>
        </p:txBody>
      </p:sp>
      <p:sp>
        <p:nvSpPr>
          <p:cNvPr id="3076" name="Subtitle 2"/>
          <p:cNvSpPr>
            <a:spLocks noGrp="1"/>
          </p:cNvSpPr>
          <p:nvPr>
            <p:ph type="subTitle" idx="1"/>
          </p:nvPr>
        </p:nvSpPr>
        <p:spPr>
          <a:xfrm>
            <a:off x="1333500" y="2438400"/>
            <a:ext cx="64008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Maret, Deepa</a:t>
            </a:r>
          </a:p>
          <a:p>
            <a:pPr eaLnBrk="1" hangingPunct="1">
              <a:defRPr/>
            </a:pPr>
            <a:endParaRPr lang="en-US" sz="2400" b="1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77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smtClean="0">
                <a:solidFill>
                  <a:srgbClr val="898989"/>
                </a:solidFill>
              </a:rPr>
              <a:t>@Your Name</a:t>
            </a:r>
          </a:p>
        </p:txBody>
      </p:sp>
      <p:pic>
        <p:nvPicPr>
          <p:cNvPr id="307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225" y="34290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55813" y="5029200"/>
            <a:ext cx="4949825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CSCI E-63 Big Data Analytics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defRPr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Harvard University Extension School</a:t>
            </a:r>
          </a:p>
          <a:p>
            <a:pPr algn="ctr"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Prof.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Zoran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B.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Djordjević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Compare the Performance of Three </a:t>
            </a:r>
            <a:r>
              <a:rPr lang="en-US" b="1" dirty="0" smtClean="0"/>
              <a:t>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USED MSE a Measure of Performance</a:t>
            </a:r>
            <a:endParaRPr lang="en-US" dirty="0"/>
          </a:p>
          <a:p>
            <a:endParaRPr lang="en-US" sz="400" dirty="0"/>
          </a:p>
          <a:p>
            <a:r>
              <a:rPr lang="en-US" dirty="0" smtClean="0"/>
              <a:t>Model 3 performed slightly better than Model 2 and Model 1</a:t>
            </a:r>
          </a:p>
          <a:p>
            <a:endParaRPr lang="en-US" sz="400" dirty="0"/>
          </a:p>
          <a:p>
            <a:r>
              <a:rPr lang="en-US" dirty="0" smtClean="0"/>
              <a:t>MSE for Model 1 is </a:t>
            </a:r>
            <a:r>
              <a:rPr lang="pt-BR" dirty="0"/>
              <a:t>0.1067676</a:t>
            </a:r>
            <a:endParaRPr lang="en-US" dirty="0"/>
          </a:p>
          <a:p>
            <a:endParaRPr lang="en-US" sz="400" dirty="0"/>
          </a:p>
          <a:p>
            <a:r>
              <a:rPr lang="en-US" dirty="0"/>
              <a:t>MSE for Model </a:t>
            </a:r>
            <a:r>
              <a:rPr lang="en-US" dirty="0" smtClean="0"/>
              <a:t>2 </a:t>
            </a:r>
            <a:r>
              <a:rPr lang="en-US" dirty="0"/>
              <a:t>is </a:t>
            </a:r>
            <a:r>
              <a:rPr lang="pt-BR" dirty="0"/>
              <a:t>0.1047363 </a:t>
            </a:r>
          </a:p>
          <a:p>
            <a:endParaRPr lang="en-US" sz="400" dirty="0"/>
          </a:p>
          <a:p>
            <a:r>
              <a:rPr lang="en-US" dirty="0"/>
              <a:t>MSE for Model </a:t>
            </a:r>
            <a:r>
              <a:rPr lang="en-US" dirty="0" smtClean="0"/>
              <a:t>3 </a:t>
            </a:r>
            <a:r>
              <a:rPr lang="en-US" dirty="0"/>
              <a:t>is </a:t>
            </a:r>
            <a:r>
              <a:rPr lang="pt-BR" dirty="0"/>
              <a:t>0.1044268</a:t>
            </a:r>
            <a:endParaRPr lang="en-US" dirty="0"/>
          </a:p>
          <a:p>
            <a:endParaRPr lang="en-US" sz="400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74962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@Deepa Maret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325671"/>
            <a:ext cx="7772400" cy="308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63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Model 3: Scoring History &amp; Confusion Matrix</a:t>
            </a:r>
            <a:endParaRPr lang="en-US" b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72994"/>
            <a:ext cx="8229600" cy="501681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74962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@Deepa Maret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612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Model 3: Plotting Scoring History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74962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@Deepa Maret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13207"/>
            <a:ext cx="8229600" cy="4736386"/>
          </a:xfrm>
        </p:spPr>
      </p:pic>
    </p:spTree>
    <p:extLst>
      <p:ext uri="{BB962C8B-B14F-4D97-AF65-F5344CB8AC3E}">
        <p14:creationId xmlns:p14="http://schemas.microsoft.com/office/powerpoint/2010/main" val="1275611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Deep Learning Grid Search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74962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@Deepa Maret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0962"/>
            <a:ext cx="8229600" cy="5334000"/>
          </a:xfrm>
        </p:spPr>
        <p:txBody>
          <a:bodyPr/>
          <a:lstStyle/>
          <a:p>
            <a:pPr lvl="0"/>
            <a:endParaRPr lang="en-US" dirty="0" smtClean="0"/>
          </a:p>
          <a:p>
            <a:pPr lvl="0"/>
            <a:r>
              <a:rPr lang="en-US" dirty="0" smtClean="0"/>
              <a:t>First </a:t>
            </a:r>
            <a:r>
              <a:rPr lang="en-US" dirty="0"/>
              <a:t>define a grid of Deep Learning </a:t>
            </a:r>
            <a:r>
              <a:rPr lang="en-US" dirty="0" smtClean="0"/>
              <a:t>hyper parameters </a:t>
            </a:r>
            <a:r>
              <a:rPr lang="en-US" dirty="0"/>
              <a:t>and specify the search criteria</a:t>
            </a:r>
            <a:r>
              <a:rPr lang="en-US" dirty="0" smtClean="0"/>
              <a:t>.</a:t>
            </a:r>
          </a:p>
          <a:p>
            <a:pPr lvl="0"/>
            <a:endParaRPr lang="en-US" sz="400" dirty="0"/>
          </a:p>
          <a:p>
            <a:r>
              <a:rPr lang="en-US" dirty="0"/>
              <a:t>Rather than comparing models by using cross-validation (which is “better” but takes longer), we will simply partition our training set into two pieces – one for training and one for validation. </a:t>
            </a:r>
            <a:endParaRPr lang="en-US" dirty="0" smtClean="0"/>
          </a:p>
          <a:p>
            <a:endParaRPr lang="en-US" sz="400" dirty="0"/>
          </a:p>
          <a:p>
            <a:pPr lvl="0"/>
            <a:r>
              <a:rPr lang="en-US" dirty="0"/>
              <a:t>Train the random grid. Fixed non-default parameters such as hidden=c(2,2) can be passed directly to the h2o.grid() function</a:t>
            </a:r>
            <a:r>
              <a:rPr lang="en-US" dirty="0" smtClean="0"/>
              <a:t>.</a:t>
            </a:r>
          </a:p>
          <a:p>
            <a:pPr lvl="0"/>
            <a:endParaRPr lang="en-US" sz="400" dirty="0"/>
          </a:p>
          <a:p>
            <a:pPr lvl="0"/>
            <a:r>
              <a:rPr lang="en-US" dirty="0"/>
              <a:t>C</a:t>
            </a:r>
            <a:r>
              <a:rPr lang="en-US" dirty="0" smtClean="0"/>
              <a:t>ollect </a:t>
            </a:r>
            <a:r>
              <a:rPr lang="en-US" dirty="0"/>
              <a:t>the results and sort by our model performance metric of choice</a:t>
            </a:r>
            <a:r>
              <a:rPr lang="en-US" dirty="0" smtClean="0"/>
              <a:t>.</a:t>
            </a:r>
          </a:p>
          <a:p>
            <a:pPr lvl="0"/>
            <a:endParaRPr lang="en-US" sz="400" dirty="0"/>
          </a:p>
          <a:p>
            <a:pPr lvl="0"/>
            <a:r>
              <a:rPr lang="en-US" dirty="0"/>
              <a:t>Grab the model_id for the top DL model, chosen by validation error</a:t>
            </a:r>
            <a:r>
              <a:rPr lang="en-US" dirty="0" smtClean="0"/>
              <a:t>.</a:t>
            </a:r>
          </a:p>
          <a:p>
            <a:pPr lvl="0"/>
            <a:endParaRPr lang="en-US" sz="400" dirty="0"/>
          </a:p>
          <a:p>
            <a:pPr lvl="0"/>
            <a:r>
              <a:rPr lang="en-US" dirty="0"/>
              <a:t>E</a:t>
            </a:r>
            <a:r>
              <a:rPr lang="en-US" dirty="0" smtClean="0"/>
              <a:t>valuate </a:t>
            </a:r>
            <a:r>
              <a:rPr lang="en-US" dirty="0"/>
              <a:t>the model performance on a test set so we get an honest estimate of top model performance</a:t>
            </a:r>
            <a:r>
              <a:rPr lang="en-US" dirty="0" smtClean="0"/>
              <a:t>.</a:t>
            </a:r>
          </a:p>
          <a:p>
            <a:pPr lvl="0"/>
            <a:endParaRPr lang="en-US" sz="400" dirty="0" smtClean="0"/>
          </a:p>
          <a:p>
            <a:pPr lvl="0"/>
            <a:r>
              <a:rPr lang="en-US" dirty="0"/>
              <a:t>Top model </a:t>
            </a:r>
            <a:r>
              <a:rPr lang="en-US"/>
              <a:t>gave </a:t>
            </a:r>
            <a:r>
              <a:rPr lang="en-US" smtClean="0"/>
              <a:t> </a:t>
            </a:r>
            <a:r>
              <a:rPr lang="en-US" dirty="0"/>
              <a:t>MSE of </a:t>
            </a:r>
            <a:r>
              <a:rPr lang="hr-HR" dirty="0" smtClean="0"/>
              <a:t>0.1093965 which is greater than MSE of Model 3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173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Summary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74962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@Deepa Maret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0962"/>
            <a:ext cx="8229600" cy="5334000"/>
          </a:xfrm>
        </p:spPr>
        <p:txBody>
          <a:bodyPr/>
          <a:lstStyle/>
          <a:p>
            <a:pPr lvl="0"/>
            <a:endParaRPr lang="en-US" dirty="0" smtClean="0"/>
          </a:p>
          <a:p>
            <a:r>
              <a:rPr lang="en-US" dirty="0"/>
              <a:t>Best model has approximately 90% prediction accuracy.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This is my first class in the field of big data and it provided the platform to learn and practice advanced topics </a:t>
            </a:r>
          </a:p>
          <a:p>
            <a:endParaRPr lang="en-US" dirty="0"/>
          </a:p>
          <a:p>
            <a:r>
              <a:rPr lang="en-US" b="1" dirty="0" smtClean="0"/>
              <a:t>In </a:t>
            </a:r>
            <a:r>
              <a:rPr lang="en-US" b="1" dirty="0"/>
              <a:t>future, </a:t>
            </a:r>
            <a:endParaRPr lang="en-US" b="1" dirty="0" smtClean="0"/>
          </a:p>
          <a:p>
            <a:endParaRPr lang="en-US" sz="400" dirty="0" smtClean="0"/>
          </a:p>
          <a:p>
            <a:pPr lvl="1"/>
            <a:r>
              <a:rPr lang="en-US" dirty="0" smtClean="0"/>
              <a:t>Eliminate variables based on variable importance</a:t>
            </a:r>
          </a:p>
          <a:p>
            <a:pPr lvl="1"/>
            <a:endParaRPr lang="en-US" sz="400" dirty="0" smtClean="0"/>
          </a:p>
          <a:p>
            <a:pPr lvl="1"/>
            <a:r>
              <a:rPr lang="en-US" dirty="0" smtClean="0"/>
              <a:t>Try dimensionality reductions before applying deep learning algorithms.</a:t>
            </a:r>
          </a:p>
          <a:p>
            <a:pPr lvl="1"/>
            <a:endParaRPr lang="en-US" sz="400" dirty="0"/>
          </a:p>
          <a:p>
            <a:pPr lvl="1"/>
            <a:r>
              <a:rPr lang="en-US" dirty="0"/>
              <a:t>Learn to tune parameters better in order to achieve higher accuracy</a:t>
            </a:r>
            <a:r>
              <a:rPr lang="en-US" dirty="0" smtClean="0"/>
              <a:t>.</a:t>
            </a:r>
          </a:p>
          <a:p>
            <a:pPr lvl="1"/>
            <a:endParaRPr lang="en-US" sz="400" dirty="0" smtClean="0"/>
          </a:p>
          <a:p>
            <a:pPr lvl="1"/>
            <a:r>
              <a:rPr lang="en-US" dirty="0" smtClean="0"/>
              <a:t>Try all of the Machine learning algorithms in H2o</a:t>
            </a:r>
          </a:p>
          <a:p>
            <a:pPr lvl="1"/>
            <a:endParaRPr lang="en-US" sz="400" dirty="0" smtClean="0"/>
          </a:p>
          <a:p>
            <a:pPr lvl="1"/>
            <a:r>
              <a:rPr lang="en-US" dirty="0" smtClean="0"/>
              <a:t>Benchmark prediction accuracy against Tensorflow</a:t>
            </a:r>
          </a:p>
          <a:p>
            <a:pPr lvl="1"/>
            <a:endParaRPr lang="en-US" sz="400" dirty="0" smtClean="0"/>
          </a:p>
          <a:p>
            <a:pPr lvl="1"/>
            <a:r>
              <a:rPr lang="en-US" dirty="0" smtClean="0"/>
              <a:t>Work on a bigger data set with millions and trillions of observations</a:t>
            </a:r>
          </a:p>
          <a:p>
            <a:pPr lvl="1"/>
            <a:endParaRPr lang="en-US" dirty="0"/>
          </a:p>
          <a:p>
            <a:pPr lvl="0"/>
            <a:endParaRPr lang="en-US" sz="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228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You Tube Links and References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74962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@Deepa Maret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You Tube links:</a:t>
            </a:r>
          </a:p>
          <a:p>
            <a:endParaRPr lang="en-US" sz="400" b="1" dirty="0" smtClean="0"/>
          </a:p>
          <a:p>
            <a:r>
              <a:rPr lang="en-US" dirty="0" smtClean="0"/>
              <a:t>2 Minute Presentation: </a:t>
            </a:r>
            <a:r>
              <a:rPr lang="en-US" i="1" dirty="0">
                <a:hlinkClick r:id="rId2"/>
              </a:rPr>
              <a:t>https://</a:t>
            </a:r>
            <a:r>
              <a:rPr lang="en-US" i="1" dirty="0" smtClean="0">
                <a:hlinkClick r:id="rId2"/>
              </a:rPr>
              <a:t>youtu.be/S_YDfDG_PXQ</a:t>
            </a:r>
            <a:endParaRPr lang="en-US" i="1" dirty="0" smtClean="0"/>
          </a:p>
          <a:p>
            <a:r>
              <a:rPr lang="en-US" dirty="0" smtClean="0"/>
              <a:t>15 Minutes Presentation: </a:t>
            </a:r>
            <a:r>
              <a:rPr lang="en-US" u="sng" dirty="0">
                <a:hlinkClick r:id="rId3"/>
              </a:rPr>
              <a:t>https://</a:t>
            </a:r>
            <a:r>
              <a:rPr lang="en-US" u="sng" dirty="0" smtClean="0">
                <a:hlinkClick r:id="rId3"/>
              </a:rPr>
              <a:t>youtu.be/5ee7IYn-6x4</a:t>
            </a:r>
            <a:endParaRPr lang="en-US" dirty="0" smtClean="0"/>
          </a:p>
          <a:p>
            <a:pPr marL="0" indent="0">
              <a:buNone/>
            </a:pPr>
            <a:endParaRPr lang="en-US" sz="400" dirty="0" smtClean="0"/>
          </a:p>
          <a:p>
            <a:pPr marL="0" indent="0">
              <a:buNone/>
            </a:pPr>
            <a:r>
              <a:rPr lang="en-US" b="1" dirty="0" smtClean="0"/>
              <a:t>References:</a:t>
            </a:r>
            <a:endParaRPr lang="en-US" b="1" cap="all" dirty="0"/>
          </a:p>
          <a:p>
            <a:pPr lvl="0"/>
            <a:r>
              <a:rPr lang="en-US" i="1" u="sng" dirty="0">
                <a:hlinkClick r:id="rId4"/>
              </a:rPr>
              <a:t>http://docs.h2o.ai/h2o/latest-stable/h2o-docs/data-science/deep-learning.html</a:t>
            </a:r>
            <a:endParaRPr lang="en-US" i="1" dirty="0"/>
          </a:p>
          <a:p>
            <a:pPr lvl="0"/>
            <a:r>
              <a:rPr lang="en-US" i="1" u="sng" dirty="0">
                <a:hlinkClick r:id="rId5"/>
              </a:rPr>
              <a:t>https://archive.ics.uci.edu/ml/datasets/Adult</a:t>
            </a:r>
            <a:endParaRPr lang="en-US" i="1" dirty="0"/>
          </a:p>
          <a:p>
            <a:pPr lvl="0"/>
            <a:r>
              <a:rPr lang="en-US" i="1" u="sng" dirty="0">
                <a:hlinkClick r:id="rId6"/>
              </a:rPr>
              <a:t>https://htmlpreview.github.io/?https://github.com/ledell/sldm4-h2o/blob/master/sldm4-deeplearning-h2o.html</a:t>
            </a:r>
            <a:endParaRPr lang="en-US" i="1" dirty="0"/>
          </a:p>
          <a:p>
            <a:pPr lvl="0"/>
            <a:r>
              <a:rPr lang="en-US" i="1" u="sng" dirty="0">
                <a:hlinkClick r:id="rId7"/>
              </a:rPr>
              <a:t>https://spark.rstudio.com/guides/h2o/</a:t>
            </a:r>
            <a:endParaRPr lang="en-US" i="1" dirty="0"/>
          </a:p>
          <a:p>
            <a:pPr lvl="0"/>
            <a:r>
              <a:rPr lang="en-US" i="1" u="sng" dirty="0">
                <a:hlinkClick r:id="rId8"/>
              </a:rPr>
              <a:t>http://docs.h2o.ai/h2o/latest-stable/h2o-docs/welcome.html</a:t>
            </a:r>
            <a:endParaRPr lang="en-US" i="1" dirty="0"/>
          </a:p>
          <a:p>
            <a:pPr lvl="0"/>
            <a:r>
              <a:rPr lang="en-US" i="1" u="sng" dirty="0">
                <a:hlinkClick r:id="rId9"/>
              </a:rPr>
              <a:t>https://databricks.com/spark/about</a:t>
            </a:r>
            <a:endParaRPr lang="en-US" i="1" dirty="0"/>
          </a:p>
          <a:p>
            <a:pPr lvl="0"/>
            <a:r>
              <a:rPr lang="en-US" i="1" u="sng" dirty="0">
                <a:hlinkClick r:id="rId10"/>
              </a:rPr>
              <a:t>http://h2o-release.s3.amazonaws.com/h2o/master/3888/docs-website/h2o-docs/faq/sparkling-water.html</a:t>
            </a:r>
            <a:endParaRPr lang="en-US" i="1" dirty="0"/>
          </a:p>
          <a:p>
            <a:pPr lvl="0"/>
            <a:r>
              <a:rPr lang="en-US" i="1" u="sng" dirty="0">
                <a:hlinkClick r:id="rId11"/>
              </a:rPr>
              <a:t>https://github.com/h2oai/rsparkling</a:t>
            </a:r>
            <a:endParaRPr lang="en-US" i="1" dirty="0"/>
          </a:p>
          <a:p>
            <a:pPr lvl="0"/>
            <a:r>
              <a:rPr lang="en-US" i="1" u="sng" dirty="0">
                <a:hlinkClick r:id="rId8"/>
              </a:rPr>
              <a:t>http://docs.h2o.ai/h2o/latest-stable/h2o-docs/welcome.html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155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Problem </a:t>
            </a:r>
            <a:r>
              <a:rPr lang="en-US" sz="2000" b="1" dirty="0"/>
              <a:t>Statement</a:t>
            </a:r>
            <a:r>
              <a:rPr lang="en-US" sz="2000" b="1" dirty="0" smtClean="0"/>
              <a:t>:</a:t>
            </a:r>
            <a:endParaRPr lang="en-US" sz="2000" b="1" dirty="0"/>
          </a:p>
          <a:p>
            <a:pPr marL="0" indent="0">
              <a:buNone/>
            </a:pPr>
            <a:endParaRPr lang="en-US" sz="400" dirty="0" smtClean="0"/>
          </a:p>
          <a:p>
            <a:r>
              <a:rPr lang="en-US" dirty="0" smtClean="0"/>
              <a:t>This </a:t>
            </a:r>
            <a:r>
              <a:rPr lang="en-US" dirty="0"/>
              <a:t>study assesses how well we can predict whether or not an individual has an income greater than $50,000 per year based on individual’s age, sex, education, marital status, job type, nationality, ethnicity etc., using deep learning libraries in </a:t>
            </a:r>
            <a:r>
              <a:rPr lang="en-US" dirty="0" smtClean="0"/>
              <a:t>H2o.</a:t>
            </a:r>
          </a:p>
          <a:p>
            <a:pPr marL="0" indent="0">
              <a:buNone/>
            </a:pPr>
            <a:endParaRPr lang="en-US" sz="400" dirty="0"/>
          </a:p>
          <a:p>
            <a:pPr marL="0" indent="0">
              <a:buNone/>
            </a:pPr>
            <a:r>
              <a:rPr lang="en-US" sz="2000" b="1" dirty="0" smtClean="0"/>
              <a:t>Overview </a:t>
            </a:r>
            <a:r>
              <a:rPr lang="en-US" sz="2000" b="1" dirty="0"/>
              <a:t>of Technology </a:t>
            </a:r>
            <a:r>
              <a:rPr lang="en-US" sz="2000" b="1" dirty="0" smtClean="0"/>
              <a:t>:</a:t>
            </a:r>
          </a:p>
          <a:p>
            <a:pPr marL="0" indent="0">
              <a:buNone/>
            </a:pPr>
            <a:endParaRPr lang="en-US" sz="400" dirty="0"/>
          </a:p>
          <a:p>
            <a:r>
              <a:rPr lang="en-US" dirty="0" smtClean="0"/>
              <a:t>Sparking Water (Spark+ H2o), </a:t>
            </a:r>
            <a:r>
              <a:rPr lang="en-US" dirty="0"/>
              <a:t>R, R </a:t>
            </a:r>
            <a:r>
              <a:rPr lang="en-US" dirty="0" smtClean="0"/>
              <a:t>studio</a:t>
            </a:r>
          </a:p>
          <a:p>
            <a:r>
              <a:rPr lang="en-US" dirty="0" smtClean="0"/>
              <a:t>Sparkling </a:t>
            </a:r>
            <a:r>
              <a:rPr lang="en-US" dirty="0"/>
              <a:t>Water is a machine learning platform to perform fast, scalable machine learning algorithms of H2O with the capabilities of Spark. R is used as the front end for Sparkling Water. Data is </a:t>
            </a:r>
            <a:r>
              <a:rPr lang="en-US" dirty="0" smtClean="0"/>
              <a:t>downloaded, cleaned</a:t>
            </a:r>
            <a:r>
              <a:rPr lang="en-US" dirty="0"/>
              <a:t>, and visualized in </a:t>
            </a:r>
            <a:r>
              <a:rPr lang="en-US" dirty="0" smtClean="0"/>
              <a:t>R- studio. </a:t>
            </a:r>
          </a:p>
          <a:p>
            <a:r>
              <a:rPr lang="en-US" dirty="0" smtClean="0"/>
              <a:t>The</a:t>
            </a:r>
            <a:r>
              <a:rPr lang="en-US" dirty="0"/>
              <a:t> rsparkling package uses sparklyr for Spark job deployment and initialization of Sparkling Water. After that, h2o R package is used for modeling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sz="400" b="1" dirty="0" smtClean="0"/>
          </a:p>
          <a:p>
            <a:pPr marL="0" indent="0">
              <a:buNone/>
            </a:pPr>
            <a:r>
              <a:rPr lang="en-US" sz="2000" b="1" dirty="0"/>
              <a:t>Data Set:</a:t>
            </a:r>
          </a:p>
          <a:p>
            <a:pPr marL="0" indent="0">
              <a:buNone/>
            </a:pPr>
            <a:endParaRPr lang="en-US" sz="400" b="1" dirty="0"/>
          </a:p>
          <a:p>
            <a:r>
              <a:rPr lang="en-US" dirty="0"/>
              <a:t>Dataset used is the “Adult” dataset hosted on UCI’s Machine Learning Repository (</a:t>
            </a:r>
            <a:r>
              <a:rPr lang="en-US" dirty="0">
                <a:hlinkClick r:id="rId2"/>
              </a:rPr>
              <a:t>http://archive.ics.uci.edu/ml/datasets/Adult)</a:t>
            </a:r>
            <a:r>
              <a:rPr lang="en-US" dirty="0"/>
              <a:t>. It contains approximately </a:t>
            </a:r>
            <a:r>
              <a:rPr lang="en-US" dirty="0" smtClean="0"/>
              <a:t>49K </a:t>
            </a:r>
            <a:r>
              <a:rPr lang="en-US" dirty="0"/>
              <a:t>observations and 15 variables. </a:t>
            </a:r>
          </a:p>
          <a:p>
            <a:endParaRPr lang="en-US" dirty="0" smtClean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@Deepa Maret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42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Installation of Software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52400" y="1022350"/>
            <a:ext cx="8229600" cy="53340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Download </a:t>
            </a:r>
            <a:r>
              <a:rPr lang="en-US" dirty="0"/>
              <a:t>Sparkling Water and follow instructions from </a:t>
            </a:r>
            <a:r>
              <a:rPr lang="en-US" u="sng" dirty="0">
                <a:hlinkClick r:id="rId2"/>
              </a:rPr>
              <a:t>http://h2o-release.s3.amazonaws.com/sparkling-water/rel-2.2/4/index.html</a:t>
            </a:r>
            <a:endParaRPr lang="en-US" dirty="0"/>
          </a:p>
          <a:p>
            <a:pPr marL="0" indent="0">
              <a:buNone/>
            </a:pPr>
            <a:endParaRPr lang="en-US" sz="400" dirty="0"/>
          </a:p>
          <a:p>
            <a:pPr lvl="0"/>
            <a:r>
              <a:rPr lang="en-US" dirty="0"/>
              <a:t>RSparkling is a R client for the Sparkling Water applications. To use it: Download and unpack Sparkling Water distribution</a:t>
            </a:r>
            <a:r>
              <a:rPr lang="en-US" dirty="0" smtClean="0"/>
              <a:t>.</a:t>
            </a:r>
          </a:p>
          <a:p>
            <a:pPr lvl="0"/>
            <a:endParaRPr lang="en-US" sz="400" dirty="0"/>
          </a:p>
          <a:p>
            <a:pPr lvl="0"/>
            <a:r>
              <a:rPr lang="en-US" dirty="0"/>
              <a:t>Install RSparkling dependency, </a:t>
            </a:r>
            <a:r>
              <a:rPr lang="en-US" dirty="0" smtClean="0"/>
              <a:t>Sparklyr</a:t>
            </a:r>
          </a:p>
          <a:p>
            <a:pPr marL="0" lvl="0" indent="0">
              <a:buNone/>
            </a:pPr>
            <a:endParaRPr lang="en-US" sz="400" dirty="0" smtClean="0"/>
          </a:p>
          <a:p>
            <a:pPr lvl="0"/>
            <a:r>
              <a:rPr lang="en-US" dirty="0" smtClean="0"/>
              <a:t>Install </a:t>
            </a:r>
            <a:r>
              <a:rPr lang="en-US" dirty="0"/>
              <a:t>Spark</a:t>
            </a:r>
          </a:p>
          <a:p>
            <a:pPr lvl="0"/>
            <a:endParaRPr lang="en-US" sz="400" dirty="0"/>
          </a:p>
          <a:p>
            <a:r>
              <a:rPr lang="en-US" dirty="0"/>
              <a:t>Install H2O of correct version</a:t>
            </a:r>
          </a:p>
          <a:p>
            <a:endParaRPr lang="en-US" sz="400" dirty="0"/>
          </a:p>
          <a:p>
            <a:pPr lvl="0"/>
            <a:r>
              <a:rPr lang="en-US" dirty="0"/>
              <a:t>Finally, install RSparkling</a:t>
            </a:r>
          </a:p>
          <a:p>
            <a:pPr lvl="0"/>
            <a:endParaRPr lang="en-US" sz="400" dirty="0"/>
          </a:p>
          <a:p>
            <a:pPr lvl="0"/>
            <a:r>
              <a:rPr lang="en-US" dirty="0"/>
              <a:t>Set Sparkling Water version to be used with </a:t>
            </a:r>
            <a:r>
              <a:rPr lang="en-US" dirty="0" smtClean="0"/>
              <a:t>Rsparkling</a:t>
            </a:r>
          </a:p>
          <a:p>
            <a:pPr lvl="0"/>
            <a:endParaRPr lang="en-US" sz="400" dirty="0" smtClean="0"/>
          </a:p>
          <a:p>
            <a:r>
              <a:rPr lang="en-US" dirty="0"/>
              <a:t>Connect to </a:t>
            </a:r>
            <a:r>
              <a:rPr lang="en-US" dirty="0" smtClean="0"/>
              <a:t>Spark</a:t>
            </a:r>
          </a:p>
          <a:p>
            <a:endParaRPr lang="en-US" sz="400" dirty="0"/>
          </a:p>
          <a:p>
            <a:r>
              <a:rPr lang="en-US" dirty="0"/>
              <a:t>h2o_context(</a:t>
            </a:r>
            <a:r>
              <a:rPr lang="en-US" dirty="0" err="1"/>
              <a:t>sc</a:t>
            </a:r>
            <a:r>
              <a:rPr lang="en-US" dirty="0" smtClean="0"/>
              <a:t>)</a:t>
            </a:r>
          </a:p>
          <a:p>
            <a:r>
              <a:rPr lang="en-US" dirty="0"/>
              <a:t>Testing demo to check H2o is working properly or not </a:t>
            </a:r>
            <a:r>
              <a:rPr lang="en-US" dirty="0" smtClean="0"/>
              <a:t> (demo.h2o.kmeans)</a:t>
            </a:r>
            <a:endParaRPr lang="en-US" dirty="0"/>
          </a:p>
          <a:p>
            <a:pPr lvl="0"/>
            <a:endParaRPr lang="en-US" dirty="0"/>
          </a:p>
          <a:p>
            <a:endParaRPr lang="en-US" dirty="0"/>
          </a:p>
          <a:p>
            <a:pPr lvl="0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@Deepa Maret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1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Gathering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Downloaded </a:t>
            </a:r>
            <a:r>
              <a:rPr lang="en-US" dirty="0"/>
              <a:t>adult data (adult.data and adult.test) set from </a:t>
            </a:r>
            <a:r>
              <a:rPr lang="en-US" u="sng" dirty="0">
                <a:hlinkClick r:id="rId2"/>
              </a:rPr>
              <a:t>https://archive.ics.uci.edu/ml/datasets/Adult</a:t>
            </a:r>
            <a:r>
              <a:rPr lang="en-US" dirty="0"/>
              <a:t> into the home R directory. </a:t>
            </a:r>
            <a:endParaRPr lang="en-US" dirty="0" smtClean="0"/>
          </a:p>
          <a:p>
            <a:endParaRPr lang="en-US" sz="400" dirty="0" smtClean="0"/>
          </a:p>
          <a:p>
            <a:r>
              <a:rPr lang="en-US" dirty="0" smtClean="0"/>
              <a:t>Original </a:t>
            </a:r>
            <a:r>
              <a:rPr lang="en-US" dirty="0"/>
              <a:t>data has been split up into training and test subsets, but there doesn't seem to be anything particular about that split, so I will combine those two datasets together and split them into training and test as necessary</a:t>
            </a:r>
            <a:r>
              <a:rPr lang="en-US" dirty="0" smtClean="0"/>
              <a:t>.</a:t>
            </a:r>
          </a:p>
          <a:p>
            <a:endParaRPr lang="en-US" sz="400" dirty="0"/>
          </a:p>
          <a:p>
            <a:r>
              <a:rPr lang="en-US" dirty="0"/>
              <a:t>It contains 48842 instances, 15 variables. It is a mix of continuous and discrete (train=32561, test=16281). Prediction task is to determine whether </a:t>
            </a:r>
            <a:r>
              <a:rPr lang="en-US" dirty="0" smtClean="0"/>
              <a:t>or not a </a:t>
            </a:r>
            <a:r>
              <a:rPr lang="en-US" dirty="0"/>
              <a:t>person makes over 50K a </a:t>
            </a:r>
            <a:r>
              <a:rPr lang="en-US" dirty="0" smtClean="0"/>
              <a:t>year.</a:t>
            </a:r>
            <a:r>
              <a:rPr lang="en-US" dirty="0"/>
              <a:t>  </a:t>
            </a:r>
            <a:endParaRPr lang="en-US" dirty="0" smtClean="0"/>
          </a:p>
          <a:p>
            <a:endParaRPr lang="en-US" sz="400" dirty="0"/>
          </a:p>
          <a:p>
            <a:pPr lvl="0"/>
            <a:r>
              <a:rPr lang="en-US" dirty="0"/>
              <a:t>Open R </a:t>
            </a:r>
            <a:r>
              <a:rPr lang="en-US" dirty="0" smtClean="0"/>
              <a:t>studio</a:t>
            </a:r>
          </a:p>
          <a:p>
            <a:pPr lvl="0"/>
            <a:endParaRPr lang="en-US" sz="400" dirty="0"/>
          </a:p>
          <a:p>
            <a:pPr lvl="0"/>
            <a:r>
              <a:rPr lang="en-US" dirty="0"/>
              <a:t>Load adult.data and naming columns. adult.data contains 32,561 observations and 15 variables</a:t>
            </a:r>
            <a:r>
              <a:rPr lang="en-US" dirty="0" smtClean="0"/>
              <a:t>.</a:t>
            </a:r>
          </a:p>
          <a:p>
            <a:pPr lvl="0"/>
            <a:endParaRPr lang="en-US" sz="400" dirty="0"/>
          </a:p>
          <a:p>
            <a:pPr lvl="0"/>
            <a:r>
              <a:rPr lang="en-US" dirty="0"/>
              <a:t>Load adult.test and naming columns. adult.test contains 16,281 observations and 15 variables</a:t>
            </a:r>
            <a:r>
              <a:rPr lang="en-US" dirty="0" smtClean="0"/>
              <a:t>.</a:t>
            </a:r>
          </a:p>
          <a:p>
            <a:pPr lvl="0"/>
            <a:endParaRPr lang="en-US" sz="400" dirty="0"/>
          </a:p>
          <a:p>
            <a:pPr lvl="0"/>
            <a:r>
              <a:rPr lang="en-US" dirty="0"/>
              <a:t>Combine adult_data and adult_test to adultDat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@Deepa Maret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09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Cleaning up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i="1" dirty="0" smtClean="0"/>
          </a:p>
          <a:p>
            <a:pPr lvl="0"/>
            <a:r>
              <a:rPr lang="en-US" dirty="0"/>
              <a:t>Removing variable "final weight". Now, adultDat contains 48,842 observations and 14 variables</a:t>
            </a:r>
            <a:r>
              <a:rPr lang="en-US" dirty="0" smtClean="0"/>
              <a:t>.</a:t>
            </a:r>
            <a:endParaRPr lang="en-US" dirty="0"/>
          </a:p>
          <a:p>
            <a:pPr lvl="0"/>
            <a:r>
              <a:rPr lang="en-US" dirty="0"/>
              <a:t>Removing education variable since I will use only </a:t>
            </a:r>
            <a:r>
              <a:rPr lang="en-US" dirty="0" err="1"/>
              <a:t>education.num</a:t>
            </a:r>
            <a:r>
              <a:rPr lang="en-US" dirty="0"/>
              <a:t> instead of education. Now, adultDat contains 48,842 observations and 13 variables.</a:t>
            </a:r>
          </a:p>
          <a:p>
            <a:pPr lvl="0"/>
            <a:r>
              <a:rPr lang="en-US" dirty="0"/>
              <a:t>Reordering columns; continuous variables followed by categorical variables</a:t>
            </a:r>
          </a:p>
          <a:p>
            <a:pPr lvl="0"/>
            <a:r>
              <a:rPr lang="en-US" dirty="0"/>
              <a:t>Cleaning up income variable (Dependent variable). Reducing levels from 4 (&lt;=50K, &gt;50K, &lt;=50K. and &gt;50K.) to 2 (&lt;=50K and &gt;50K)</a:t>
            </a:r>
          </a:p>
          <a:p>
            <a:pPr lvl="0"/>
            <a:r>
              <a:rPr lang="en-US" dirty="0"/>
              <a:t>Cleaning up marital_status. reduced levels to 2 (Married and Single)</a:t>
            </a:r>
          </a:p>
          <a:p>
            <a:pPr lvl="0"/>
            <a:r>
              <a:rPr lang="en-US" dirty="0"/>
              <a:t>Native_country variable. Reduced levels to 2 (US and Non-US)</a:t>
            </a:r>
          </a:p>
          <a:p>
            <a:pPr lvl="0"/>
            <a:r>
              <a:rPr lang="en-US" dirty="0"/>
              <a:t>Cleaning up occupation variable. reduced levels to 13. Removed rows with " ?" and " Armed-Forces"</a:t>
            </a:r>
          </a:p>
          <a:p>
            <a:pPr lvl="0"/>
            <a:r>
              <a:rPr lang="en-US" dirty="0"/>
              <a:t>Cleaning up race variable. Reduced to 2 levels (White and Non-White)</a:t>
            </a:r>
          </a:p>
          <a:p>
            <a:pPr lvl="0"/>
            <a:r>
              <a:rPr lang="en-US" dirty="0"/>
              <a:t>Cleaning up work_class variable. reduced levels to 3 (Private, </a:t>
            </a:r>
            <a:r>
              <a:rPr lang="en-US" dirty="0" err="1"/>
              <a:t>gov</a:t>
            </a:r>
            <a:r>
              <a:rPr lang="en-US" dirty="0"/>
              <a:t>, and Self-</a:t>
            </a:r>
            <a:r>
              <a:rPr lang="en-US" dirty="0" err="1"/>
              <a:t>emp</a:t>
            </a:r>
            <a:r>
              <a:rPr lang="en-US" dirty="0"/>
              <a:t>). Removed levels " Without-pay" and " Never-worked"</a:t>
            </a:r>
          </a:p>
          <a:p>
            <a:r>
              <a:rPr lang="en-US" dirty="0" smtClean="0"/>
              <a:t>45,187 </a:t>
            </a:r>
            <a:r>
              <a:rPr lang="en-US" dirty="0"/>
              <a:t>observations and 13 variables</a:t>
            </a:r>
          </a:p>
          <a:p>
            <a:endParaRPr lang="en-US" sz="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@Deepa Maret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94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2400" b="1" cap="all"/>
              <a:t>Data </a:t>
            </a:r>
            <a:r>
              <a:rPr lang="en-US" sz="2400" b="1" cap="all" smtClean="0"/>
              <a:t>Visualization: Plotting </a:t>
            </a:r>
            <a:r>
              <a:rPr lang="en-US" sz="2400" b="1" cap="all" dirty="0"/>
              <a:t>quantitative variables against income</a:t>
            </a:r>
            <a:r>
              <a:rPr lang="en-US" sz="1100" i="1" dirty="0"/>
              <a:t/>
            </a:r>
            <a:br>
              <a:rPr lang="en-US" sz="1100" i="1" dirty="0"/>
            </a:br>
            <a:endParaRPr lang="en-US" sz="1100" b="1" cap="al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@Deepa Maret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07" y="944563"/>
            <a:ext cx="8235193" cy="3322637"/>
          </a:xfrm>
        </p:spPr>
      </p:pic>
      <p:pic>
        <p:nvPicPr>
          <p:cNvPr id="11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52600" y="4343400"/>
            <a:ext cx="6324600" cy="201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037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2400" b="1" cap="all" dirty="0"/>
              <a:t>Data </a:t>
            </a:r>
            <a:r>
              <a:rPr lang="en-US" sz="2400" b="1" cap="all" dirty="0" smtClean="0"/>
              <a:t>Visualization: Plotting </a:t>
            </a:r>
            <a:r>
              <a:rPr lang="en-US" sz="2400" b="1" cap="all" dirty="0"/>
              <a:t>Categorical Variables</a:t>
            </a:r>
            <a:r>
              <a:rPr lang="en-US" sz="1100" i="1" dirty="0"/>
              <a:t/>
            </a:r>
            <a:br>
              <a:rPr lang="en-US" sz="1100" i="1" dirty="0"/>
            </a:br>
            <a:endParaRPr lang="en-US" sz="1100" b="1" cap="al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@Deepa Maret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990600"/>
            <a:ext cx="4514603" cy="2389171"/>
          </a:xfrm>
        </p:spPr>
      </p:pic>
      <p:pic>
        <p:nvPicPr>
          <p:cNvPr id="8" name="Content Placeholder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43400" y="1033061"/>
            <a:ext cx="4192933" cy="2556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Content Placeholder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400" y="3632189"/>
            <a:ext cx="4576178" cy="2514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Content Placeholder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0" y="3581399"/>
            <a:ext cx="4114800" cy="2586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671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all" dirty="0"/>
              <a:t>Deep </a:t>
            </a:r>
            <a:r>
              <a:rPr lang="en-US" b="1" cap="all" dirty="0" smtClean="0"/>
              <a:t>Learning- Data Preparation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Load </a:t>
            </a:r>
            <a:r>
              <a:rPr lang="en-US" dirty="0"/>
              <a:t>packages: rsparkling, sparklyr, h2o, dplyr. H20 connection is successful</a:t>
            </a:r>
            <a:r>
              <a:rPr lang="en-US" dirty="0" smtClean="0"/>
              <a:t>.</a:t>
            </a:r>
          </a:p>
          <a:p>
            <a:endParaRPr lang="en-US" sz="400" dirty="0"/>
          </a:p>
          <a:p>
            <a:r>
              <a:rPr lang="en-US" dirty="0" smtClean="0"/>
              <a:t>Initialize </a:t>
            </a:r>
            <a:r>
              <a:rPr lang="en-US" dirty="0"/>
              <a:t>local </a:t>
            </a:r>
            <a:r>
              <a:rPr lang="en-US" dirty="0" smtClean="0"/>
              <a:t>Spark </a:t>
            </a:r>
            <a:r>
              <a:rPr lang="en-US" dirty="0"/>
              <a:t>connection and copied adultDat data set into spark</a:t>
            </a:r>
            <a:r>
              <a:rPr lang="en-US" dirty="0" smtClean="0"/>
              <a:t>.</a:t>
            </a:r>
          </a:p>
          <a:p>
            <a:endParaRPr lang="en-US" sz="400" dirty="0"/>
          </a:p>
          <a:p>
            <a:r>
              <a:rPr lang="en-US" dirty="0" smtClean="0"/>
              <a:t>Convert </a:t>
            </a:r>
            <a:r>
              <a:rPr lang="en-US" dirty="0"/>
              <a:t>Spark Data Frames to h2o Frames. Then h2o R interface can be used to train H2O machine learning/ deep learning algorithms on the data</a:t>
            </a:r>
            <a:r>
              <a:rPr lang="en-US" dirty="0" smtClean="0"/>
              <a:t>.</a:t>
            </a:r>
          </a:p>
          <a:p>
            <a:endParaRPr lang="en-US" sz="400" dirty="0"/>
          </a:p>
          <a:p>
            <a:r>
              <a:rPr lang="en-US" dirty="0"/>
              <a:t>View </a:t>
            </a:r>
            <a:r>
              <a:rPr lang="en-US" dirty="0" smtClean="0"/>
              <a:t>data </a:t>
            </a:r>
            <a:r>
              <a:rPr lang="en-US" dirty="0"/>
              <a:t>h2o data frame </a:t>
            </a:r>
            <a:endParaRPr lang="en-US" dirty="0" smtClean="0"/>
          </a:p>
          <a:p>
            <a:endParaRPr lang="en-US" sz="400" dirty="0"/>
          </a:p>
          <a:p>
            <a:r>
              <a:rPr lang="en-US" dirty="0" smtClean="0"/>
              <a:t>Convert </a:t>
            </a:r>
            <a:r>
              <a:rPr lang="en-US" dirty="0"/>
              <a:t>categorical variables as factors. Since the response is encoded as integers, we need to tell H2O that the response is in fact a categorical/factor column. Otherwise, it will train a regression model instead of multiclass </a:t>
            </a:r>
            <a:r>
              <a:rPr lang="en-US" dirty="0" smtClean="0"/>
              <a:t>classification.</a:t>
            </a:r>
          </a:p>
          <a:p>
            <a:endParaRPr lang="en-US" sz="400" dirty="0"/>
          </a:p>
          <a:p>
            <a:r>
              <a:rPr lang="en-US" dirty="0" smtClean="0"/>
              <a:t>Split </a:t>
            </a:r>
            <a:r>
              <a:rPr lang="en-US" dirty="0"/>
              <a:t>the data into train, </a:t>
            </a:r>
            <a:r>
              <a:rPr lang="en-US" dirty="0" smtClean="0"/>
              <a:t>valid</a:t>
            </a:r>
            <a:r>
              <a:rPr lang="en-US" smtClean="0"/>
              <a:t>, and test</a:t>
            </a:r>
            <a:endParaRPr lang="en-US" dirty="0" smtClean="0"/>
          </a:p>
          <a:p>
            <a:endParaRPr lang="en-US" sz="400" dirty="0"/>
          </a:p>
          <a:p>
            <a:r>
              <a:rPr lang="en-US" dirty="0" smtClean="0"/>
              <a:t>Define </a:t>
            </a:r>
            <a:r>
              <a:rPr lang="en-US" dirty="0"/>
              <a:t>response variables and predictor </a:t>
            </a:r>
            <a:r>
              <a:rPr lang="en-US" dirty="0" smtClean="0"/>
              <a:t>variables</a:t>
            </a:r>
          </a:p>
          <a:p>
            <a:endParaRPr lang="en-US" sz="300" dirty="0" smtClean="0"/>
          </a:p>
          <a:p>
            <a:r>
              <a:rPr lang="en-US" dirty="0" smtClean="0"/>
              <a:t>Response variable is  </a:t>
            </a:r>
            <a:r>
              <a:rPr lang="en-US" b="1" i="1" dirty="0" smtClean="0">
                <a:solidFill>
                  <a:srgbClr val="0070C0"/>
                </a:solidFill>
              </a:rPr>
              <a:t>income</a:t>
            </a:r>
          </a:p>
          <a:p>
            <a:endParaRPr lang="en-US" sz="400" b="1" i="1" dirty="0" smtClean="0">
              <a:solidFill>
                <a:srgbClr val="0070C0"/>
              </a:solidFill>
            </a:endParaRPr>
          </a:p>
          <a:p>
            <a:r>
              <a:rPr lang="en-US" dirty="0"/>
              <a:t>Categorical variables are </a:t>
            </a:r>
            <a:r>
              <a:rPr lang="en-US" b="1" i="1" dirty="0">
                <a:solidFill>
                  <a:srgbClr val="0070C0"/>
                </a:solidFill>
              </a:rPr>
              <a:t>age, education_num, hours_per_week, capital_gain, capital_loss, marital_status, native_country, occupation,  race, relationship, sex, work_class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@Deepa Maret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96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Training Deep Learning </a:t>
            </a:r>
            <a:r>
              <a:rPr lang="en-US" b="1" dirty="0" smtClean="0"/>
              <a:t>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b="1" dirty="0"/>
              <a:t>Model1: </a:t>
            </a:r>
            <a:endParaRPr lang="en-US" b="1" dirty="0" smtClean="0"/>
          </a:p>
          <a:p>
            <a:pPr lvl="0"/>
            <a:r>
              <a:rPr lang="en-US" dirty="0" smtClean="0"/>
              <a:t>First </a:t>
            </a:r>
            <a:r>
              <a:rPr lang="en-US" dirty="0"/>
              <a:t>we will train a basic DL (deep learning) model with mostly default </a:t>
            </a:r>
            <a:r>
              <a:rPr lang="en-US" dirty="0" smtClean="0"/>
              <a:t>parameters.</a:t>
            </a:r>
            <a:endParaRPr lang="en-US" dirty="0"/>
          </a:p>
          <a:p>
            <a:pPr marL="0" lvl="0" indent="0">
              <a:buNone/>
            </a:pPr>
            <a:r>
              <a:rPr lang="en-US" b="1" dirty="0"/>
              <a:t>Model 2: </a:t>
            </a:r>
            <a:endParaRPr lang="en-US" b="1" dirty="0" smtClean="0"/>
          </a:p>
          <a:p>
            <a:pPr lvl="0"/>
            <a:r>
              <a:rPr lang="en-US" dirty="0" smtClean="0"/>
              <a:t>In </a:t>
            </a:r>
            <a:r>
              <a:rPr lang="en-US" dirty="0"/>
              <a:t>the second model, we will increase the number of epochs </a:t>
            </a:r>
            <a:r>
              <a:rPr lang="en-US" dirty="0" smtClean="0"/>
              <a:t>by </a:t>
            </a:r>
            <a:r>
              <a:rPr lang="en-US" dirty="0"/>
              <a:t>setting epochs=50 (the default is 10). Increasing the number of epochs in a deep neural net may increase performance of the model, however, </a:t>
            </a:r>
            <a:r>
              <a:rPr lang="en-US" dirty="0" smtClean="0"/>
              <a:t>we need  </a:t>
            </a:r>
            <a:r>
              <a:rPr lang="en-US" dirty="0"/>
              <a:t>to be careful not to </a:t>
            </a:r>
            <a:r>
              <a:rPr lang="en-US" dirty="0" smtClean="0"/>
              <a:t>over fit </a:t>
            </a:r>
            <a:r>
              <a:rPr lang="en-US" dirty="0"/>
              <a:t>your model to </a:t>
            </a:r>
            <a:r>
              <a:rPr lang="en-US" dirty="0" smtClean="0"/>
              <a:t>training </a:t>
            </a:r>
            <a:r>
              <a:rPr lang="en-US" dirty="0"/>
              <a:t>data. To automatically find the optimal number of epochs, </a:t>
            </a:r>
            <a:r>
              <a:rPr lang="en-US" dirty="0" smtClean="0"/>
              <a:t>I used  </a:t>
            </a:r>
            <a:r>
              <a:rPr lang="en-US" dirty="0"/>
              <a:t>H2O’s early stopping functionality. Unlike the rest of the H2O algorithms, H2O’s DL will use early stopping by </a:t>
            </a:r>
            <a:r>
              <a:rPr lang="en-US" dirty="0" smtClean="0"/>
              <a:t>default. So </a:t>
            </a:r>
            <a:r>
              <a:rPr lang="en-US" dirty="0"/>
              <a:t>for </a:t>
            </a:r>
            <a:r>
              <a:rPr lang="en-US" dirty="0" smtClean="0"/>
              <a:t>comparison,  I will </a:t>
            </a:r>
            <a:r>
              <a:rPr lang="en-US" dirty="0"/>
              <a:t>first turn off early stopping</a:t>
            </a:r>
            <a:r>
              <a:rPr lang="en-US" dirty="0" smtClean="0"/>
              <a:t>. I will </a:t>
            </a:r>
            <a:r>
              <a:rPr lang="en-US" dirty="0"/>
              <a:t>do this in the next example by setting </a:t>
            </a:r>
            <a:r>
              <a:rPr lang="en-US" dirty="0" err="1"/>
              <a:t>stopping_rounds</a:t>
            </a:r>
            <a:r>
              <a:rPr lang="en-US" dirty="0"/>
              <a:t>=0</a:t>
            </a:r>
          </a:p>
          <a:p>
            <a:pPr marL="0" indent="0">
              <a:buNone/>
            </a:pPr>
            <a:r>
              <a:rPr lang="en-US" b="1" dirty="0"/>
              <a:t>Model 3: </a:t>
            </a:r>
            <a:endParaRPr lang="en-US" b="1" dirty="0" smtClean="0"/>
          </a:p>
          <a:p>
            <a:pPr lvl="0"/>
            <a:r>
              <a:rPr lang="en-US" dirty="0" smtClean="0"/>
              <a:t>Train </a:t>
            </a:r>
            <a:r>
              <a:rPr lang="en-US" dirty="0"/>
              <a:t>deep learning neural net with early stopping: This example will use the same model parameters as adult_dl_model2. However, this time, we will turn on early stopping and specify the stopping criterion. We will use cross-validation (nfolds=3 to determine the optimal number of epochs. Alternatively, we could pass validation set to the </a:t>
            </a:r>
            <a:r>
              <a:rPr lang="en-US" dirty="0" smtClean="0"/>
              <a:t>validation frame </a:t>
            </a:r>
            <a:r>
              <a:rPr lang="en-US" dirty="0"/>
              <a:t>argument (note: the validation set must be different than the test </a:t>
            </a:r>
            <a:r>
              <a:rPr lang="en-US" dirty="0" smtClean="0"/>
              <a:t>set).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74962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@Deepa Maret</a:t>
            </a:r>
          </a:p>
        </p:txBody>
      </p:sp>
    </p:spTree>
    <p:extLst>
      <p:ext uri="{BB962C8B-B14F-4D97-AF65-F5344CB8AC3E}">
        <p14:creationId xmlns:p14="http://schemas.microsoft.com/office/powerpoint/2010/main" val="87799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9635</TotalTime>
  <Words>1226</Words>
  <Application>Microsoft Macintosh PowerPoint</Application>
  <PresentationFormat>On-screen Show (4:3)</PresentationFormat>
  <Paragraphs>191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Wingdings</vt:lpstr>
      <vt:lpstr>Arial</vt:lpstr>
      <vt:lpstr>Office Theme</vt:lpstr>
      <vt:lpstr> Final Project  Deep Learning and Spark with H2o  </vt:lpstr>
      <vt:lpstr>Introduction</vt:lpstr>
      <vt:lpstr>Installation of Software</vt:lpstr>
      <vt:lpstr>Gathering Data</vt:lpstr>
      <vt:lpstr>Cleaning up Data</vt:lpstr>
      <vt:lpstr>Data Visualization: Plotting quantitative variables against income </vt:lpstr>
      <vt:lpstr>Data Visualization: Plotting Categorical Variables </vt:lpstr>
      <vt:lpstr>Deep Learning- Data Preparation </vt:lpstr>
      <vt:lpstr>Training Deep Learning Models</vt:lpstr>
      <vt:lpstr>Compare the Performance of Three Models</vt:lpstr>
      <vt:lpstr>Model 3: Scoring History &amp; Confusion Matrix</vt:lpstr>
      <vt:lpstr>Model 3: Plotting Scoring History</vt:lpstr>
      <vt:lpstr>Deep Learning Grid Search</vt:lpstr>
      <vt:lpstr>Summary</vt:lpstr>
      <vt:lpstr>You Tube Links and References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zdjordje</dc:creator>
  <cp:lastModifiedBy>Deepa Maret</cp:lastModifiedBy>
  <cp:revision>913</cp:revision>
  <cp:lastPrinted>2012-11-30T20:59:45Z</cp:lastPrinted>
  <dcterms:created xsi:type="dcterms:W3CDTF">2006-08-16T00:00:00Z</dcterms:created>
  <dcterms:modified xsi:type="dcterms:W3CDTF">2017-12-14T01:35:43Z</dcterms:modified>
</cp:coreProperties>
</file>