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6" r:id="rId9"/>
    <p:sldId id="263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5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0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300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63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88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2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0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3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8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0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6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5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4E1E-067E-4EA9-BE2A-7B916EF9E4D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ia.gov/open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CCF4-22D7-4F8D-B75D-2C3F81071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0435" y="1904258"/>
            <a:ext cx="8915399" cy="22627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 4470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EE301-948F-4064-94D4-5E9A5AE77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537" y="4167039"/>
            <a:ext cx="8915399" cy="233141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Energizing America: A Deep Dive into 50 Years of Trends and 5 Year Projections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By: Deepa Palariya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To: Prof. Mark Isken</a:t>
            </a:r>
          </a:p>
        </p:txBody>
      </p:sp>
    </p:spTree>
    <p:extLst>
      <p:ext uri="{BB962C8B-B14F-4D97-AF65-F5344CB8AC3E}">
        <p14:creationId xmlns:p14="http://schemas.microsoft.com/office/powerpoint/2010/main" val="144260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0D3B-9FB3-4BCE-ACE4-4E86A1E4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Networks (RNN)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60D60-8595-404E-8CDB-E01699B63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619" y="2933631"/>
            <a:ext cx="1921295" cy="4953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982AD-5004-4DB6-A8A4-EE0A8CD36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508" y="1522302"/>
            <a:ext cx="3157492" cy="19066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BA9225-A682-4F37-8625-60E251B42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986" y="5369648"/>
            <a:ext cx="2124371" cy="476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09EE28-8DC7-4BCA-9E5D-A628FD6D8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595" y="3939266"/>
            <a:ext cx="3210758" cy="19066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54E584-203A-423B-9AE6-A5FE42D06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23115"/>
            <a:ext cx="2388345" cy="13228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CBABA8-CE0F-40C8-BDEA-991039A7CA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711" y="4019502"/>
            <a:ext cx="2326596" cy="12808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A74483D-788F-4133-A31B-18C658EA9C4A}"/>
              </a:ext>
            </a:extLst>
          </p:cNvPr>
          <p:cNvSpPr/>
          <p:nvPr/>
        </p:nvSpPr>
        <p:spPr>
          <a:xfrm>
            <a:off x="8913180" y="2821639"/>
            <a:ext cx="2388345" cy="1741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Analysis: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MSE, RMSE, and MAE are all favorable for the test set in both Production and Consumption, suggesting satisfactory model performance. This observation is further supported by the visual examination of the plots.</a:t>
            </a:r>
          </a:p>
        </p:txBody>
      </p:sp>
    </p:spTree>
    <p:extLst>
      <p:ext uri="{BB962C8B-B14F-4D97-AF65-F5344CB8AC3E}">
        <p14:creationId xmlns:p14="http://schemas.microsoft.com/office/powerpoint/2010/main" val="158453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FAE4-2A06-43AB-8555-835D944F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XGBoost (Extreme Gradient Boosting)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49E48C-F53F-4D9E-9CDF-1F62EFDEE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276" y="2241367"/>
            <a:ext cx="2505425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6E58D-D1D5-43BF-9F19-1F4766B47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769" y="1482571"/>
            <a:ext cx="3852139" cy="2493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03613-84D0-4B98-9DC1-13968A52D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637" y="4669075"/>
            <a:ext cx="1848108" cy="34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120C06-C845-483F-8C8A-F3BCF856E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769" y="4394446"/>
            <a:ext cx="3954678" cy="23259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97E1B8-997B-4180-A8BE-CDD94728245B}"/>
              </a:ext>
            </a:extLst>
          </p:cNvPr>
          <p:cNvSpPr/>
          <p:nvPr/>
        </p:nvSpPr>
        <p:spPr>
          <a:xfrm>
            <a:off x="9244220" y="3287536"/>
            <a:ext cx="2376650" cy="172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Analysis: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Despite seemingly favorable MSE and MAE results for both Production and Consumption, the discrepancy observed in the plots suggests that the model may not have effectively captured the expected patterns.</a:t>
            </a:r>
          </a:p>
        </p:txBody>
      </p:sp>
    </p:spTree>
    <p:extLst>
      <p:ext uri="{BB962C8B-B14F-4D97-AF65-F5344CB8AC3E}">
        <p14:creationId xmlns:p14="http://schemas.microsoft.com/office/powerpoint/2010/main" val="93059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A675-39E5-4BB1-BD05-07EBA41A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and Conclusion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0C311D-37E1-4149-A4E1-3042514B9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978" y="1905000"/>
            <a:ext cx="5326603" cy="163049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6F38DD-63BC-4F4A-8B3D-8A634EE00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9"/>
          <a:stretch/>
        </p:blipFill>
        <p:spPr>
          <a:xfrm>
            <a:off x="2547951" y="3636950"/>
            <a:ext cx="5281630" cy="17340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41C885D-F5A8-4BAC-A480-ED5C9131C901}"/>
              </a:ext>
            </a:extLst>
          </p:cNvPr>
          <p:cNvSpPr/>
          <p:nvPr/>
        </p:nvSpPr>
        <p:spPr>
          <a:xfrm>
            <a:off x="8072115" y="1500326"/>
            <a:ext cx="3053919" cy="448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both Consumption and Production variables, traditional approaches such as Winters Exponential Smoothing, ARIMA, and SARIMA showed moderate accuracy.</a:t>
            </a:r>
          </a:p>
          <a:p>
            <a:pPr marL="171450" indent="-171450" algn="ctr">
              <a:buFont typeface="Wingdings" panose="05000000000000000000" pitchFamily="2" charset="2"/>
              <a:buChar char="Ø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contrast, RNN and XGBoost demonstrated a remarkable reduction in errors. The exploratory data analysis (EDA) highlighted complex seasonality, explaining the exceptional performance of RNN and XGBoost, known for their effectiveness in handling complex environments. </a:t>
            </a:r>
          </a:p>
          <a:p>
            <a:pPr marL="171450" indent="-171450" algn="ctr">
              <a:buFont typeface="Wingdings" panose="05000000000000000000" pitchFamily="2" charset="2"/>
              <a:buChar char="Ø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Among these two models, RNN outperformed XGBoost, as is evident in the actual and forecast plots.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7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6BA1-1AD4-4BC2-8E40-B026D0EE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F10F-A94D-4712-B107-64DBF643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Preparation and Cleansing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Winters Exponential Smoothing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ARIMA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SARIMA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Networks (RNN)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XGBoost (Extreme Gradient Boosting)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and Conclusion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6850-1784-4442-A343-0F34F493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6BEB3-FF71-4C4F-94A4-A1BFB828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514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from U.S. Energy Information Administration: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https://www.eia.gov/opendata/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Monthly data (1973-2022)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Dependent Variables: Energy Consumption &amp; Production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Independent Variables: Exports, Imports, Industrial &amp; Residential Consumption, Stock Change, Time(t)</a:t>
            </a:r>
          </a:p>
        </p:txBody>
      </p:sp>
    </p:spTree>
    <p:extLst>
      <p:ext uri="{BB962C8B-B14F-4D97-AF65-F5344CB8AC3E}">
        <p14:creationId xmlns:p14="http://schemas.microsoft.com/office/powerpoint/2010/main" val="155809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230D-E4D6-4E13-97FF-4DC99197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Preparation and Cleansing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D07E6-C972-414A-A041-47024C0EC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034" y="1722639"/>
            <a:ext cx="3360726" cy="201005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CEBD82-4841-4959-93CB-473A54B3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68" y="1651247"/>
            <a:ext cx="5055306" cy="2081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E04C5-F276-4EC4-AB36-B99136CDD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979" y="4122116"/>
            <a:ext cx="4332486" cy="24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0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791A-5349-4D08-8851-90FF37BD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5C8E-2452-4E26-9866-9810B9DD9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4625" y="1837679"/>
            <a:ext cx="3717429" cy="4199138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Constructed and assessed various models, comparing actual versus forecasted values.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Utilized all features except the target variable itself for modeling the target variables.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selected based on significance F-test, correlation, and trial-and-error.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B2A849-2CB9-4BFA-A816-FAFAB28EA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2054" y="1766658"/>
            <a:ext cx="5712093" cy="3453414"/>
          </a:xfrm>
        </p:spPr>
      </p:pic>
    </p:spTree>
    <p:extLst>
      <p:ext uri="{BB962C8B-B14F-4D97-AF65-F5344CB8AC3E}">
        <p14:creationId xmlns:p14="http://schemas.microsoft.com/office/powerpoint/2010/main" val="233950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DC14-D7FB-4962-B550-EF10DB16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E6405-A834-424C-A5AC-15AA098B0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9992" y="1741090"/>
            <a:ext cx="4208117" cy="21128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FB946-F223-4F1D-A41C-B1B75D14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818" y="1741090"/>
            <a:ext cx="4119240" cy="21128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832A59-271C-47C5-8302-53EB733BD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4129144"/>
            <a:ext cx="4119240" cy="21226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5D2A4F-A746-4DD7-8451-8EE2577FB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079" y="4129144"/>
            <a:ext cx="4208118" cy="211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9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FDA1-6FA4-4CC6-B731-7D9520DF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Winters Exponential Smoothing Model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C13DEA-2E8D-45D9-84EE-C43A9850D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9"/>
          <a:stretch/>
        </p:blipFill>
        <p:spPr>
          <a:xfrm>
            <a:off x="5115798" y="4201920"/>
            <a:ext cx="3626446" cy="1932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1AE87E-C7B1-42AF-AD38-767EF5A8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14" y="6347172"/>
            <a:ext cx="6960727" cy="2498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122316-E54B-4205-94FA-F31311E4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827" y="3643969"/>
            <a:ext cx="6472072" cy="1856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AF39E6-A868-4888-9E74-75106210E3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8" r="2306"/>
          <a:stretch/>
        </p:blipFill>
        <p:spPr>
          <a:xfrm>
            <a:off x="5184559" y="1566246"/>
            <a:ext cx="3488925" cy="19355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4F7C5C-33E2-4306-B3D5-E46866541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4949" y="4558437"/>
            <a:ext cx="1196944" cy="13097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137FE2-A547-419B-8268-311EAD14D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925" y="1822635"/>
            <a:ext cx="1130132" cy="1268080"/>
          </a:xfrm>
          <a:prstGeom prst="rect">
            <a:avLst/>
          </a:prstGeom>
        </p:spPr>
      </p:pic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C7496155-5E2E-40B0-B283-2E84553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857108" y="1775867"/>
            <a:ext cx="1101154" cy="12742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46AE070-7F79-4687-B1AC-14EBE50EA4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4809" y="4601079"/>
            <a:ext cx="1227635" cy="126706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1583690-3AFA-46C7-81A5-C2F3D6BCD4FC}"/>
              </a:ext>
            </a:extLst>
          </p:cNvPr>
          <p:cNvSpPr/>
          <p:nvPr/>
        </p:nvSpPr>
        <p:spPr>
          <a:xfrm>
            <a:off x="9208241" y="2821961"/>
            <a:ext cx="2441360" cy="201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Analysis: After hyperparameter tuning, overfitting decreased, although there was not a significant improvement in performance. This observation is supported by the actual and forecast plots for both Consumption and Production.</a:t>
            </a:r>
          </a:p>
        </p:txBody>
      </p:sp>
    </p:spTree>
    <p:extLst>
      <p:ext uri="{BB962C8B-B14F-4D97-AF65-F5344CB8AC3E}">
        <p14:creationId xmlns:p14="http://schemas.microsoft.com/office/powerpoint/2010/main" val="44394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16D3-9FC6-4C65-AE37-E9D3F2CD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A563F-F49F-4189-8DE5-E76B407B6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127" y="2029704"/>
            <a:ext cx="2191056" cy="26387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5CCBE-0FEE-4600-B9F5-24E8D42D9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571" y="1660123"/>
            <a:ext cx="3804373" cy="2166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352DBA-B82E-4388-BD1F-3752E48D0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721" y="3972387"/>
            <a:ext cx="3912979" cy="21032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DFF825-E016-47D7-8B4A-C81CAA33AFF8}"/>
              </a:ext>
            </a:extLst>
          </p:cNvPr>
          <p:cNvSpPr/>
          <p:nvPr/>
        </p:nvSpPr>
        <p:spPr>
          <a:xfrm>
            <a:off x="8990238" y="2698812"/>
            <a:ext cx="2272684" cy="2254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Analysis: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favorable performance indicated by MAPE, RMSE, MSE, and accuracy metrics suggests effective modeling for both Consumption and Production. However, there is a noticeable presence of overfitting, as reflected in the corresponding plots.</a:t>
            </a:r>
          </a:p>
        </p:txBody>
      </p:sp>
    </p:spTree>
    <p:extLst>
      <p:ext uri="{BB962C8B-B14F-4D97-AF65-F5344CB8AC3E}">
        <p14:creationId xmlns:p14="http://schemas.microsoft.com/office/powerpoint/2010/main" val="169969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6ADC-1E7B-4097-BD62-5B79890D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SARIMA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43288-F34D-4158-97BB-A05F42C18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454" y="1967779"/>
            <a:ext cx="2295845" cy="26006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68D846-5E08-4239-97F2-7ADADCD2F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94" y="1392930"/>
            <a:ext cx="3817399" cy="2124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D3487-C7BF-4DA0-A811-10DBC82C6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594" y="3686451"/>
            <a:ext cx="3817398" cy="21356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80CABC5-3642-4F78-A825-BC2AA309A577}"/>
              </a:ext>
            </a:extLst>
          </p:cNvPr>
          <p:cNvSpPr/>
          <p:nvPr/>
        </p:nvSpPr>
        <p:spPr>
          <a:xfrm>
            <a:off x="8970460" y="2559357"/>
            <a:ext cx="2272684" cy="2254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Analysis: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metrics such as MAPE, RMSE, MSE, and accuracy suggest that SARIMA effectively modeled both Consumption and Production. Despite a slight presence of overfitting, the plots demonstrate good performance as well.</a:t>
            </a:r>
          </a:p>
        </p:txBody>
      </p:sp>
    </p:spTree>
    <p:extLst>
      <p:ext uri="{BB962C8B-B14F-4D97-AF65-F5344CB8AC3E}">
        <p14:creationId xmlns:p14="http://schemas.microsoft.com/office/powerpoint/2010/main" val="5850442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3920</TotalTime>
  <Words>454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MIS 4470 Final Project Presentation</vt:lpstr>
      <vt:lpstr>Topics</vt:lpstr>
      <vt:lpstr>Dataset</vt:lpstr>
      <vt:lpstr>Data Preparation and Cleansing </vt:lpstr>
      <vt:lpstr>Introduction </vt:lpstr>
      <vt:lpstr>EDA</vt:lpstr>
      <vt:lpstr>Winters Exponential Smoothing Model </vt:lpstr>
      <vt:lpstr>ARIMA</vt:lpstr>
      <vt:lpstr>SARIMA</vt:lpstr>
      <vt:lpstr>Recurrent Neural Networks (RNN)</vt:lpstr>
      <vt:lpstr>XGBoost (Extreme Gradient Boosting)</vt:lpstr>
      <vt:lpstr>Comparison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4470 Final Project Presentation</dc:title>
  <dc:creator>Deepa DeepaPalariya</dc:creator>
  <cp:lastModifiedBy>Deepa DeepaPalariya</cp:lastModifiedBy>
  <cp:revision>144</cp:revision>
  <dcterms:created xsi:type="dcterms:W3CDTF">2023-11-08T19:49:16Z</dcterms:created>
  <dcterms:modified xsi:type="dcterms:W3CDTF">2023-11-15T16:32:13Z</dcterms:modified>
</cp:coreProperties>
</file>