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1" r:id="rId8"/>
    <p:sldId id="266" r:id="rId9"/>
    <p:sldId id="263" r:id="rId10"/>
    <p:sldId id="264" r:id="rId11"/>
    <p:sldId id="268" r:id="rId12"/>
    <p:sldId id="269" r:id="rId13"/>
    <p:sldId id="265"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C4E1E-067E-4EA9-BE2A-7B916EF9E4D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325665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C4E1E-067E-4EA9-BE2A-7B916EF9E4D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210220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C4E1E-067E-4EA9-BE2A-7B916EF9E4D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84E833-16F0-4EA1-A57F-094BC7485F0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2300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9C4E1E-067E-4EA9-BE2A-7B916EF9E4D5}"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36110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9C4E1E-067E-4EA9-BE2A-7B916EF9E4D5}"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84E833-16F0-4EA1-A57F-094BC7485F0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888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9C4E1E-067E-4EA9-BE2A-7B916EF9E4D5}"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4287321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C4E1E-067E-4EA9-BE2A-7B916EF9E4D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1783008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C4E1E-067E-4EA9-BE2A-7B916EF9E4D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47673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C4E1E-067E-4EA9-BE2A-7B916EF9E4D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233598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C4E1E-067E-4EA9-BE2A-7B916EF9E4D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345610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C4E1E-067E-4EA9-BE2A-7B916EF9E4D5}"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179234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C4E1E-067E-4EA9-BE2A-7B916EF9E4D5}"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390766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C4E1E-067E-4EA9-BE2A-7B916EF9E4D5}"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344535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C4E1E-067E-4EA9-BE2A-7B916EF9E4D5}"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133634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C4E1E-067E-4EA9-BE2A-7B916EF9E4D5}"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3238277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C4E1E-067E-4EA9-BE2A-7B916EF9E4D5}"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84E833-16F0-4EA1-A57F-094BC7485F0A}" type="slidenum">
              <a:rPr lang="en-US" smtClean="0"/>
              <a:t>‹#›</a:t>
            </a:fld>
            <a:endParaRPr lang="en-US"/>
          </a:p>
        </p:txBody>
      </p:sp>
    </p:spTree>
    <p:extLst>
      <p:ext uri="{BB962C8B-B14F-4D97-AF65-F5344CB8AC3E}">
        <p14:creationId xmlns:p14="http://schemas.microsoft.com/office/powerpoint/2010/main" val="137887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9C4E1E-067E-4EA9-BE2A-7B916EF9E4D5}" type="datetimeFigureOut">
              <a:rPr lang="en-US" smtClean="0"/>
              <a:t>11/17/2023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84E833-16F0-4EA1-A57F-094BC7485F0A}" type="slidenum">
              <a:rPr lang="en-US" smtClean="0"/>
              <a:t>‹#›</a:t>
            </a:fld>
            <a:endParaRPr lang="en-US"/>
          </a:p>
        </p:txBody>
      </p:sp>
    </p:spTree>
    <p:extLst>
      <p:ext uri="{BB962C8B-B14F-4D97-AF65-F5344CB8AC3E}">
        <p14:creationId xmlns:p14="http://schemas.microsoft.com/office/powerpoint/2010/main" val="776246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ia.gov/ope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CCF4-22D7-4F8D-B75D-2C3F81071387}"/>
              </a:ext>
            </a:extLst>
          </p:cNvPr>
          <p:cNvSpPr>
            <a:spLocks noGrp="1"/>
          </p:cNvSpPr>
          <p:nvPr>
            <p:ph type="ctrTitle"/>
          </p:nvPr>
        </p:nvSpPr>
        <p:spPr>
          <a:xfrm>
            <a:off x="2500435" y="1904258"/>
            <a:ext cx="8915399" cy="2262781"/>
          </a:xfrm>
        </p:spPr>
        <p:txBody>
          <a:bodyPr/>
          <a:lstStyle/>
          <a:p>
            <a:r>
              <a:rPr lang="en-US" dirty="0">
                <a:latin typeface="Arial" panose="020B0604020202020204" pitchFamily="34" charset="0"/>
                <a:cs typeface="Arial" panose="020B0604020202020204" pitchFamily="34" charset="0"/>
              </a:rPr>
              <a:t>MIS 4470 Final Project Presentation</a:t>
            </a:r>
          </a:p>
        </p:txBody>
      </p:sp>
      <p:sp>
        <p:nvSpPr>
          <p:cNvPr id="3" name="Subtitle 2">
            <a:extLst>
              <a:ext uri="{FF2B5EF4-FFF2-40B4-BE49-F238E27FC236}">
                <a16:creationId xmlns:a16="http://schemas.microsoft.com/office/drawing/2014/main" id="{817EE301-948F-4064-94D4-5E9A5AE77FA0}"/>
              </a:ext>
            </a:extLst>
          </p:cNvPr>
          <p:cNvSpPr>
            <a:spLocks noGrp="1"/>
          </p:cNvSpPr>
          <p:nvPr>
            <p:ph type="subTitle" idx="1"/>
          </p:nvPr>
        </p:nvSpPr>
        <p:spPr>
          <a:xfrm>
            <a:off x="2420537" y="4167039"/>
            <a:ext cx="8915399" cy="2331415"/>
          </a:xfrm>
        </p:spPr>
        <p:txBody>
          <a:bodyPr>
            <a:normAutofit/>
          </a:bodyPr>
          <a:lstStyle/>
          <a:p>
            <a:r>
              <a:rPr lang="en-US" dirty="0">
                <a:latin typeface="Arial" panose="020B0604020202020204" pitchFamily="34" charset="0"/>
                <a:cs typeface="Arial" panose="020B0604020202020204" pitchFamily="34" charset="0"/>
              </a:rPr>
              <a:t>Energizing America: A Deep Dive into 50 Years of Trends and 5 Year Projections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By: Deepa Palariya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To: Prof. Mark Isken</a:t>
            </a:r>
          </a:p>
        </p:txBody>
      </p:sp>
    </p:spTree>
    <p:extLst>
      <p:ext uri="{BB962C8B-B14F-4D97-AF65-F5344CB8AC3E}">
        <p14:creationId xmlns:p14="http://schemas.microsoft.com/office/powerpoint/2010/main" val="144260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0D3B-9FB3-4BCE-ACE4-4E86A1E464B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Recurrent Neural Networks (RNN)</a:t>
            </a:r>
          </a:p>
        </p:txBody>
      </p:sp>
      <p:pic>
        <p:nvPicPr>
          <p:cNvPr id="5" name="Content Placeholder 4">
            <a:extLst>
              <a:ext uri="{FF2B5EF4-FFF2-40B4-BE49-F238E27FC236}">
                <a16:creationId xmlns:a16="http://schemas.microsoft.com/office/drawing/2014/main" id="{4AD60D60-8595-404E-8CDB-E01699B63B38}"/>
              </a:ext>
            </a:extLst>
          </p:cNvPr>
          <p:cNvPicPr>
            <a:picLocks noGrp="1" noChangeAspect="1"/>
          </p:cNvPicPr>
          <p:nvPr>
            <p:ph idx="1"/>
          </p:nvPr>
        </p:nvPicPr>
        <p:blipFill>
          <a:blip r:embed="rId2"/>
          <a:stretch>
            <a:fillRect/>
          </a:stretch>
        </p:blipFill>
        <p:spPr>
          <a:xfrm>
            <a:off x="6186619" y="2933631"/>
            <a:ext cx="1921295" cy="495369"/>
          </a:xfrm>
        </p:spPr>
      </p:pic>
      <p:pic>
        <p:nvPicPr>
          <p:cNvPr id="7" name="Picture 6">
            <a:extLst>
              <a:ext uri="{FF2B5EF4-FFF2-40B4-BE49-F238E27FC236}">
                <a16:creationId xmlns:a16="http://schemas.microsoft.com/office/drawing/2014/main" id="{77D982AD-5004-4DB6-A8A4-EE0A8CD362BA}"/>
              </a:ext>
            </a:extLst>
          </p:cNvPr>
          <p:cNvPicPr>
            <a:picLocks noChangeAspect="1"/>
          </p:cNvPicPr>
          <p:nvPr/>
        </p:nvPicPr>
        <p:blipFill>
          <a:blip r:embed="rId3"/>
          <a:stretch>
            <a:fillRect/>
          </a:stretch>
        </p:blipFill>
        <p:spPr>
          <a:xfrm>
            <a:off x="2938508" y="1522302"/>
            <a:ext cx="3157492" cy="1906698"/>
          </a:xfrm>
          <a:prstGeom prst="rect">
            <a:avLst/>
          </a:prstGeom>
        </p:spPr>
      </p:pic>
      <p:pic>
        <p:nvPicPr>
          <p:cNvPr id="13" name="Picture 12">
            <a:extLst>
              <a:ext uri="{FF2B5EF4-FFF2-40B4-BE49-F238E27FC236}">
                <a16:creationId xmlns:a16="http://schemas.microsoft.com/office/drawing/2014/main" id="{89BA9225-A682-4F37-8625-60E251B42FB5}"/>
              </a:ext>
            </a:extLst>
          </p:cNvPr>
          <p:cNvPicPr>
            <a:picLocks noChangeAspect="1"/>
          </p:cNvPicPr>
          <p:nvPr/>
        </p:nvPicPr>
        <p:blipFill>
          <a:blip r:embed="rId4"/>
          <a:stretch>
            <a:fillRect/>
          </a:stretch>
        </p:blipFill>
        <p:spPr>
          <a:xfrm>
            <a:off x="6227986" y="5369648"/>
            <a:ext cx="2124371" cy="476316"/>
          </a:xfrm>
          <a:prstGeom prst="rect">
            <a:avLst/>
          </a:prstGeom>
        </p:spPr>
      </p:pic>
      <p:pic>
        <p:nvPicPr>
          <p:cNvPr id="15" name="Picture 14">
            <a:extLst>
              <a:ext uri="{FF2B5EF4-FFF2-40B4-BE49-F238E27FC236}">
                <a16:creationId xmlns:a16="http://schemas.microsoft.com/office/drawing/2014/main" id="{3F09EE28-8DC7-4BCA-9E5D-A628FD6D86D1}"/>
              </a:ext>
            </a:extLst>
          </p:cNvPr>
          <p:cNvPicPr>
            <a:picLocks noChangeAspect="1"/>
          </p:cNvPicPr>
          <p:nvPr/>
        </p:nvPicPr>
        <p:blipFill>
          <a:blip r:embed="rId5"/>
          <a:stretch>
            <a:fillRect/>
          </a:stretch>
        </p:blipFill>
        <p:spPr>
          <a:xfrm>
            <a:off x="2878595" y="3939266"/>
            <a:ext cx="3210758" cy="1906698"/>
          </a:xfrm>
          <a:prstGeom prst="rect">
            <a:avLst/>
          </a:prstGeom>
        </p:spPr>
      </p:pic>
      <p:pic>
        <p:nvPicPr>
          <p:cNvPr id="17" name="Picture 16">
            <a:extLst>
              <a:ext uri="{FF2B5EF4-FFF2-40B4-BE49-F238E27FC236}">
                <a16:creationId xmlns:a16="http://schemas.microsoft.com/office/drawing/2014/main" id="{3254E584-203A-423B-9AE6-A5FE42D063FB}"/>
              </a:ext>
            </a:extLst>
          </p:cNvPr>
          <p:cNvPicPr>
            <a:picLocks noChangeAspect="1"/>
          </p:cNvPicPr>
          <p:nvPr/>
        </p:nvPicPr>
        <p:blipFill>
          <a:blip r:embed="rId6"/>
          <a:stretch>
            <a:fillRect/>
          </a:stretch>
        </p:blipFill>
        <p:spPr>
          <a:xfrm>
            <a:off x="6096000" y="1623115"/>
            <a:ext cx="2388345" cy="1322812"/>
          </a:xfrm>
          <a:prstGeom prst="rect">
            <a:avLst/>
          </a:prstGeom>
        </p:spPr>
      </p:pic>
      <p:pic>
        <p:nvPicPr>
          <p:cNvPr id="19" name="Picture 18">
            <a:extLst>
              <a:ext uri="{FF2B5EF4-FFF2-40B4-BE49-F238E27FC236}">
                <a16:creationId xmlns:a16="http://schemas.microsoft.com/office/drawing/2014/main" id="{D3CBABA8-CE0F-40C8-BDEA-991039A7CA3F}"/>
              </a:ext>
            </a:extLst>
          </p:cNvPr>
          <p:cNvPicPr>
            <a:picLocks noChangeAspect="1"/>
          </p:cNvPicPr>
          <p:nvPr/>
        </p:nvPicPr>
        <p:blipFill>
          <a:blip r:embed="rId7"/>
          <a:stretch>
            <a:fillRect/>
          </a:stretch>
        </p:blipFill>
        <p:spPr>
          <a:xfrm>
            <a:off x="6211711" y="4019502"/>
            <a:ext cx="2326596" cy="1280890"/>
          </a:xfrm>
          <a:prstGeom prst="rect">
            <a:avLst/>
          </a:prstGeom>
        </p:spPr>
      </p:pic>
      <p:sp>
        <p:nvSpPr>
          <p:cNvPr id="20" name="Rectangle 19">
            <a:extLst>
              <a:ext uri="{FF2B5EF4-FFF2-40B4-BE49-F238E27FC236}">
                <a16:creationId xmlns:a16="http://schemas.microsoft.com/office/drawing/2014/main" id="{FA74483D-788F-4133-A31B-18C658EA9C4A}"/>
              </a:ext>
            </a:extLst>
          </p:cNvPr>
          <p:cNvSpPr/>
          <p:nvPr/>
        </p:nvSpPr>
        <p:spPr>
          <a:xfrm>
            <a:off x="8913180" y="2821639"/>
            <a:ext cx="2388345" cy="1741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MSE, RMSE, and MAE are all favorable for the test set in both Production and Consumption, suggesting satisfactory model performance. This observation is further supported by the visual examination of the plots.</a:t>
            </a:r>
          </a:p>
        </p:txBody>
      </p:sp>
    </p:spTree>
    <p:extLst>
      <p:ext uri="{BB962C8B-B14F-4D97-AF65-F5344CB8AC3E}">
        <p14:creationId xmlns:p14="http://schemas.microsoft.com/office/powerpoint/2010/main" val="158453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CCD8-7FBD-457A-9D57-20646A8720D5}"/>
              </a:ext>
            </a:extLst>
          </p:cNvPr>
          <p:cNvSpPr>
            <a:spLocks noGrp="1"/>
          </p:cNvSpPr>
          <p:nvPr>
            <p:ph type="title"/>
          </p:nvPr>
        </p:nvSpPr>
        <p:spPr/>
        <p:txBody>
          <a:bodyPr/>
          <a:lstStyle/>
          <a:p>
            <a:r>
              <a:rPr lang="en-US" dirty="0"/>
              <a:t>Long Short-Term Memory (LSTM)</a:t>
            </a:r>
          </a:p>
        </p:txBody>
      </p:sp>
      <p:pic>
        <p:nvPicPr>
          <p:cNvPr id="5" name="Content Placeholder 4">
            <a:extLst>
              <a:ext uri="{FF2B5EF4-FFF2-40B4-BE49-F238E27FC236}">
                <a16:creationId xmlns:a16="http://schemas.microsoft.com/office/drawing/2014/main" id="{DD85E8BA-FA37-4065-8E4B-594A61DD85E7}"/>
              </a:ext>
            </a:extLst>
          </p:cNvPr>
          <p:cNvPicPr>
            <a:picLocks noGrp="1" noChangeAspect="1"/>
          </p:cNvPicPr>
          <p:nvPr>
            <p:ph idx="1"/>
          </p:nvPr>
        </p:nvPicPr>
        <p:blipFill>
          <a:blip r:embed="rId2"/>
          <a:stretch>
            <a:fillRect/>
          </a:stretch>
        </p:blipFill>
        <p:spPr>
          <a:xfrm>
            <a:off x="2526829" y="2076607"/>
            <a:ext cx="3429479" cy="838317"/>
          </a:xfrm>
        </p:spPr>
      </p:pic>
      <p:pic>
        <p:nvPicPr>
          <p:cNvPr id="7" name="Picture 6">
            <a:extLst>
              <a:ext uri="{FF2B5EF4-FFF2-40B4-BE49-F238E27FC236}">
                <a16:creationId xmlns:a16="http://schemas.microsoft.com/office/drawing/2014/main" id="{E746B799-3940-43BA-B3D4-09607F62AE20}"/>
              </a:ext>
            </a:extLst>
          </p:cNvPr>
          <p:cNvPicPr>
            <a:picLocks noChangeAspect="1"/>
          </p:cNvPicPr>
          <p:nvPr/>
        </p:nvPicPr>
        <p:blipFill>
          <a:blip r:embed="rId3"/>
          <a:stretch>
            <a:fillRect/>
          </a:stretch>
        </p:blipFill>
        <p:spPr>
          <a:xfrm>
            <a:off x="2526829" y="3609408"/>
            <a:ext cx="3458058" cy="828791"/>
          </a:xfrm>
          <a:prstGeom prst="rect">
            <a:avLst/>
          </a:prstGeom>
        </p:spPr>
      </p:pic>
      <p:sp>
        <p:nvSpPr>
          <p:cNvPr id="9" name="Rectangle 8">
            <a:extLst>
              <a:ext uri="{FF2B5EF4-FFF2-40B4-BE49-F238E27FC236}">
                <a16:creationId xmlns:a16="http://schemas.microsoft.com/office/drawing/2014/main" id="{F7A98AEC-3B24-42CF-B5D1-53E646F874A2}"/>
              </a:ext>
            </a:extLst>
          </p:cNvPr>
          <p:cNvSpPr/>
          <p:nvPr/>
        </p:nvSpPr>
        <p:spPr>
          <a:xfrm>
            <a:off x="6412809" y="1556817"/>
            <a:ext cx="2837723" cy="4105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Considering that LSTM is an extension of RNN, there was an expectation of good performance from the model.</a:t>
            </a:r>
          </a:p>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Following the evaluation metrics, including MSE, RMSE, and MAE, all indicating positive outcomes for the test set in both Production and Consumption, it suggests that the model performed well.</a:t>
            </a:r>
          </a:p>
          <a:p>
            <a:pPr algn="ct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However, it's worth noting that the LSTM model demonstrated performance that was quite similar to the RNN model, with only slight variations in the error rates..</a:t>
            </a:r>
          </a:p>
        </p:txBody>
      </p:sp>
    </p:spTree>
    <p:extLst>
      <p:ext uri="{BB962C8B-B14F-4D97-AF65-F5344CB8AC3E}">
        <p14:creationId xmlns:p14="http://schemas.microsoft.com/office/powerpoint/2010/main" val="233163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CCD8-7FBD-457A-9D57-20646A8720D5}"/>
              </a:ext>
            </a:extLst>
          </p:cNvPr>
          <p:cNvSpPr>
            <a:spLocks noGrp="1"/>
          </p:cNvSpPr>
          <p:nvPr>
            <p:ph type="title"/>
          </p:nvPr>
        </p:nvSpPr>
        <p:spPr/>
        <p:txBody>
          <a:bodyPr/>
          <a:lstStyle/>
          <a:p>
            <a:r>
              <a:rPr lang="en-US" dirty="0"/>
              <a:t>Gated Recurrent Units(GRU)</a:t>
            </a:r>
          </a:p>
        </p:txBody>
      </p:sp>
      <p:pic>
        <p:nvPicPr>
          <p:cNvPr id="6" name="Content Placeholder 5">
            <a:extLst>
              <a:ext uri="{FF2B5EF4-FFF2-40B4-BE49-F238E27FC236}">
                <a16:creationId xmlns:a16="http://schemas.microsoft.com/office/drawing/2014/main" id="{A6884694-EF4C-4011-A376-61F7BA450FD7}"/>
              </a:ext>
            </a:extLst>
          </p:cNvPr>
          <p:cNvPicPr>
            <a:picLocks noGrp="1" noChangeAspect="1"/>
          </p:cNvPicPr>
          <p:nvPr>
            <p:ph idx="1"/>
          </p:nvPr>
        </p:nvPicPr>
        <p:blipFill>
          <a:blip r:embed="rId2"/>
          <a:stretch>
            <a:fillRect/>
          </a:stretch>
        </p:blipFill>
        <p:spPr>
          <a:xfrm>
            <a:off x="6522707" y="2453127"/>
            <a:ext cx="2141899" cy="543001"/>
          </a:xfrm>
        </p:spPr>
      </p:pic>
      <p:pic>
        <p:nvPicPr>
          <p:cNvPr id="10" name="Picture 9">
            <a:extLst>
              <a:ext uri="{FF2B5EF4-FFF2-40B4-BE49-F238E27FC236}">
                <a16:creationId xmlns:a16="http://schemas.microsoft.com/office/drawing/2014/main" id="{A5C947C7-A5D1-4CD7-B5EC-AFF6565B188C}"/>
              </a:ext>
            </a:extLst>
          </p:cNvPr>
          <p:cNvPicPr>
            <a:picLocks noChangeAspect="1"/>
          </p:cNvPicPr>
          <p:nvPr/>
        </p:nvPicPr>
        <p:blipFill>
          <a:blip r:embed="rId3"/>
          <a:stretch>
            <a:fillRect/>
          </a:stretch>
        </p:blipFill>
        <p:spPr>
          <a:xfrm>
            <a:off x="2789101" y="1591275"/>
            <a:ext cx="3668214" cy="2266706"/>
          </a:xfrm>
          <a:prstGeom prst="rect">
            <a:avLst/>
          </a:prstGeom>
        </p:spPr>
      </p:pic>
      <p:pic>
        <p:nvPicPr>
          <p:cNvPr id="13" name="Picture 12">
            <a:extLst>
              <a:ext uri="{FF2B5EF4-FFF2-40B4-BE49-F238E27FC236}">
                <a16:creationId xmlns:a16="http://schemas.microsoft.com/office/drawing/2014/main" id="{CD1915FA-47C9-42CE-BC35-5C65F99EFB6C}"/>
              </a:ext>
            </a:extLst>
          </p:cNvPr>
          <p:cNvPicPr>
            <a:picLocks noChangeAspect="1"/>
          </p:cNvPicPr>
          <p:nvPr/>
        </p:nvPicPr>
        <p:blipFill>
          <a:blip r:embed="rId4"/>
          <a:stretch>
            <a:fillRect/>
          </a:stretch>
        </p:blipFill>
        <p:spPr>
          <a:xfrm>
            <a:off x="6596106" y="4714800"/>
            <a:ext cx="2206125" cy="543001"/>
          </a:xfrm>
          <a:prstGeom prst="rect">
            <a:avLst/>
          </a:prstGeom>
        </p:spPr>
      </p:pic>
      <p:pic>
        <p:nvPicPr>
          <p:cNvPr id="15" name="Picture 14">
            <a:extLst>
              <a:ext uri="{FF2B5EF4-FFF2-40B4-BE49-F238E27FC236}">
                <a16:creationId xmlns:a16="http://schemas.microsoft.com/office/drawing/2014/main" id="{733C1A19-826D-4B46-8478-47A5621D292C}"/>
              </a:ext>
            </a:extLst>
          </p:cNvPr>
          <p:cNvPicPr>
            <a:picLocks noChangeAspect="1"/>
          </p:cNvPicPr>
          <p:nvPr/>
        </p:nvPicPr>
        <p:blipFill>
          <a:blip r:embed="rId5"/>
          <a:stretch>
            <a:fillRect/>
          </a:stretch>
        </p:blipFill>
        <p:spPr>
          <a:xfrm>
            <a:off x="2723709" y="4243216"/>
            <a:ext cx="3798998" cy="2059930"/>
          </a:xfrm>
          <a:prstGeom prst="rect">
            <a:avLst/>
          </a:prstGeom>
        </p:spPr>
      </p:pic>
      <p:sp>
        <p:nvSpPr>
          <p:cNvPr id="18" name="Rectangle 17">
            <a:extLst>
              <a:ext uri="{FF2B5EF4-FFF2-40B4-BE49-F238E27FC236}">
                <a16:creationId xmlns:a16="http://schemas.microsoft.com/office/drawing/2014/main" id="{01985D4D-B355-4655-9490-AC1C994349E8}"/>
              </a:ext>
            </a:extLst>
          </p:cNvPr>
          <p:cNvSpPr/>
          <p:nvPr/>
        </p:nvSpPr>
        <p:spPr>
          <a:xfrm>
            <a:off x="9116267" y="2237174"/>
            <a:ext cx="2388345" cy="2477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The GRU model demonstrates excellent performance on the test set, as evidenced by remarkably low values for MSE, RMSE, and MAE. The accuracy of the forecasts is further confirmed through the visual examination of the actual and forecast plots, highlighting the model's precision.</a:t>
            </a:r>
          </a:p>
        </p:txBody>
      </p:sp>
    </p:spTree>
    <p:extLst>
      <p:ext uri="{BB962C8B-B14F-4D97-AF65-F5344CB8AC3E}">
        <p14:creationId xmlns:p14="http://schemas.microsoft.com/office/powerpoint/2010/main" val="231833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FAE4-2A06-43AB-8555-835D944FFEF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XGBoost (Extreme Gradient Boosting)</a:t>
            </a:r>
          </a:p>
        </p:txBody>
      </p:sp>
      <p:pic>
        <p:nvPicPr>
          <p:cNvPr id="5" name="Content Placeholder 4">
            <a:extLst>
              <a:ext uri="{FF2B5EF4-FFF2-40B4-BE49-F238E27FC236}">
                <a16:creationId xmlns:a16="http://schemas.microsoft.com/office/drawing/2014/main" id="{3449E48C-F53F-4D9E-9CDF-1F62EFDEE45C}"/>
              </a:ext>
            </a:extLst>
          </p:cNvPr>
          <p:cNvPicPr>
            <a:picLocks noGrp="1" noChangeAspect="1"/>
          </p:cNvPicPr>
          <p:nvPr>
            <p:ph idx="1"/>
          </p:nvPr>
        </p:nvPicPr>
        <p:blipFill>
          <a:blip r:embed="rId2"/>
          <a:stretch>
            <a:fillRect/>
          </a:stretch>
        </p:blipFill>
        <p:spPr>
          <a:xfrm>
            <a:off x="2305276" y="2241367"/>
            <a:ext cx="2505425" cy="333422"/>
          </a:xfrm>
        </p:spPr>
      </p:pic>
      <p:pic>
        <p:nvPicPr>
          <p:cNvPr id="7" name="Picture 6">
            <a:extLst>
              <a:ext uri="{FF2B5EF4-FFF2-40B4-BE49-F238E27FC236}">
                <a16:creationId xmlns:a16="http://schemas.microsoft.com/office/drawing/2014/main" id="{1486E58D-D1D5-43BF-9F19-1F4766B478DA}"/>
              </a:ext>
            </a:extLst>
          </p:cNvPr>
          <p:cNvPicPr>
            <a:picLocks noChangeAspect="1"/>
          </p:cNvPicPr>
          <p:nvPr/>
        </p:nvPicPr>
        <p:blipFill>
          <a:blip r:embed="rId3"/>
          <a:stretch>
            <a:fillRect/>
          </a:stretch>
        </p:blipFill>
        <p:spPr>
          <a:xfrm>
            <a:off x="5011769" y="1482571"/>
            <a:ext cx="3852139" cy="2493170"/>
          </a:xfrm>
          <a:prstGeom prst="rect">
            <a:avLst/>
          </a:prstGeom>
        </p:spPr>
      </p:pic>
      <p:pic>
        <p:nvPicPr>
          <p:cNvPr id="9" name="Picture 8">
            <a:extLst>
              <a:ext uri="{FF2B5EF4-FFF2-40B4-BE49-F238E27FC236}">
                <a16:creationId xmlns:a16="http://schemas.microsoft.com/office/drawing/2014/main" id="{C4403613-84D0-4B98-9DC1-13968A52DDE9}"/>
              </a:ext>
            </a:extLst>
          </p:cNvPr>
          <p:cNvPicPr>
            <a:picLocks noChangeAspect="1"/>
          </p:cNvPicPr>
          <p:nvPr/>
        </p:nvPicPr>
        <p:blipFill>
          <a:blip r:embed="rId4"/>
          <a:stretch>
            <a:fillRect/>
          </a:stretch>
        </p:blipFill>
        <p:spPr>
          <a:xfrm>
            <a:off x="2468637" y="4669075"/>
            <a:ext cx="1848108" cy="342948"/>
          </a:xfrm>
          <a:prstGeom prst="rect">
            <a:avLst/>
          </a:prstGeom>
        </p:spPr>
      </p:pic>
      <p:pic>
        <p:nvPicPr>
          <p:cNvPr id="11" name="Picture 10">
            <a:extLst>
              <a:ext uri="{FF2B5EF4-FFF2-40B4-BE49-F238E27FC236}">
                <a16:creationId xmlns:a16="http://schemas.microsoft.com/office/drawing/2014/main" id="{A6120C06-C845-483F-8C8A-F3BCF856E00B}"/>
              </a:ext>
            </a:extLst>
          </p:cNvPr>
          <p:cNvPicPr>
            <a:picLocks noChangeAspect="1"/>
          </p:cNvPicPr>
          <p:nvPr/>
        </p:nvPicPr>
        <p:blipFill>
          <a:blip r:embed="rId5"/>
          <a:stretch>
            <a:fillRect/>
          </a:stretch>
        </p:blipFill>
        <p:spPr>
          <a:xfrm>
            <a:off x="5011769" y="4394446"/>
            <a:ext cx="3954678" cy="2325949"/>
          </a:xfrm>
          <a:prstGeom prst="rect">
            <a:avLst/>
          </a:prstGeom>
        </p:spPr>
      </p:pic>
      <p:sp>
        <p:nvSpPr>
          <p:cNvPr id="12" name="Rectangle 11">
            <a:extLst>
              <a:ext uri="{FF2B5EF4-FFF2-40B4-BE49-F238E27FC236}">
                <a16:creationId xmlns:a16="http://schemas.microsoft.com/office/drawing/2014/main" id="{8A97E1B8-997B-4180-A8BE-CDD94728245B}"/>
              </a:ext>
            </a:extLst>
          </p:cNvPr>
          <p:cNvSpPr/>
          <p:nvPr/>
        </p:nvSpPr>
        <p:spPr>
          <a:xfrm>
            <a:off x="9244220" y="3287536"/>
            <a:ext cx="2376650" cy="1724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Despite seemingly favorable MSE and MAE results for both Production and Consumption, the discrepancy observed in the plots suggests that the model may not have effectively captured the expected patterns.</a:t>
            </a:r>
          </a:p>
        </p:txBody>
      </p:sp>
    </p:spTree>
    <p:extLst>
      <p:ext uri="{BB962C8B-B14F-4D97-AF65-F5344CB8AC3E}">
        <p14:creationId xmlns:p14="http://schemas.microsoft.com/office/powerpoint/2010/main" val="93059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A675-39E5-4BB1-BD05-07EBA41A314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Comparison and Conclusion</a:t>
            </a:r>
          </a:p>
        </p:txBody>
      </p:sp>
      <p:sp>
        <p:nvSpPr>
          <p:cNvPr id="12" name="Rectangle 11">
            <a:extLst>
              <a:ext uri="{FF2B5EF4-FFF2-40B4-BE49-F238E27FC236}">
                <a16:creationId xmlns:a16="http://schemas.microsoft.com/office/drawing/2014/main" id="{841C885D-F5A8-4BAC-A480-ED5C9131C901}"/>
              </a:ext>
            </a:extLst>
          </p:cNvPr>
          <p:cNvSpPr/>
          <p:nvPr/>
        </p:nvSpPr>
        <p:spPr>
          <a:xfrm>
            <a:off x="7814663" y="1641376"/>
            <a:ext cx="3568824" cy="4030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Ø"/>
            </a:pPr>
            <a:r>
              <a:rPr lang="en-US" sz="1200" dirty="0">
                <a:latin typeface="Arial" panose="020B0604020202020204" pitchFamily="34" charset="0"/>
                <a:cs typeface="Arial" panose="020B0604020202020204" pitchFamily="34" charset="0"/>
              </a:rPr>
              <a:t>For both Consumption and Production variables, traditional approaches such as Winters Exponential Smoothing, ARIMA, and SARIMA showed moderate accuracy.</a:t>
            </a:r>
          </a:p>
          <a:p>
            <a:pPr marL="171450" indent="-171450" algn="ctr">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lgn="ctr">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lgn="ctr">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lgn="ctr">
              <a:buFont typeface="Wingdings" panose="05000000000000000000" pitchFamily="2" charset="2"/>
              <a:buChar char="Ø"/>
            </a:pPr>
            <a:r>
              <a:rPr lang="en-US" sz="1200" dirty="0">
                <a:latin typeface="Arial" panose="020B0604020202020204" pitchFamily="34" charset="0"/>
                <a:cs typeface="Arial" panose="020B0604020202020204" pitchFamily="34" charset="0"/>
              </a:rPr>
              <a:t>In contrast, RNN, LSTM, GRU and XGBoost demonstrated a remarkable reduction in errors. The exploratory data analysis (EDA) highlighted complex seasonality, explaining the exceptional performance of Machine Learning models, known for their effectiveness in handling complex environments. </a:t>
            </a:r>
          </a:p>
          <a:p>
            <a:pPr algn="ctr"/>
            <a:endParaRPr lang="en-US" sz="1200" dirty="0">
              <a:latin typeface="Arial" panose="020B0604020202020204" pitchFamily="34" charset="0"/>
              <a:cs typeface="Arial" panose="020B0604020202020204" pitchFamily="34" charset="0"/>
            </a:endParaRPr>
          </a:p>
          <a:p>
            <a:pPr marL="171450" indent="-171450" algn="ctr">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lgn="ctr">
              <a:buFont typeface="Wingdings" panose="05000000000000000000" pitchFamily="2" charset="2"/>
              <a:buChar char="Ø"/>
            </a:pPr>
            <a:r>
              <a:rPr lang="en-US" sz="1200" dirty="0">
                <a:latin typeface="Arial" panose="020B0604020202020204" pitchFamily="34" charset="0"/>
                <a:cs typeface="Arial" panose="020B0604020202020204" pitchFamily="34" charset="0"/>
              </a:rPr>
              <a:t>Among these four Machine Learning  models, GRU outperformed all, as is evident in the actual and forecast plots.</a:t>
            </a:r>
          </a:p>
          <a:p>
            <a:pPr algn="ctr"/>
            <a:endParaRPr lang="en-US" sz="1200" dirty="0">
              <a:latin typeface="Arial" panose="020B0604020202020204" pitchFamily="34" charset="0"/>
              <a:cs typeface="Arial" panose="020B0604020202020204" pitchFamily="34" charset="0"/>
            </a:endParaRPr>
          </a:p>
          <a:p>
            <a:pPr algn="ctr"/>
            <a:endParaRPr lang="en-US" sz="1200"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87DA65EB-7EEF-4916-8CBE-B3B7831E6C88}"/>
              </a:ext>
            </a:extLst>
          </p:cNvPr>
          <p:cNvPicPr>
            <a:picLocks noGrp="1" noChangeAspect="1"/>
          </p:cNvPicPr>
          <p:nvPr>
            <p:ph idx="1"/>
          </p:nvPr>
        </p:nvPicPr>
        <p:blipFill>
          <a:blip r:embed="rId2"/>
          <a:stretch>
            <a:fillRect/>
          </a:stretch>
        </p:blipFill>
        <p:spPr>
          <a:xfrm>
            <a:off x="2896282" y="1812043"/>
            <a:ext cx="4259018" cy="1616957"/>
          </a:xfrm>
        </p:spPr>
      </p:pic>
      <p:pic>
        <p:nvPicPr>
          <p:cNvPr id="10" name="Picture 9">
            <a:extLst>
              <a:ext uri="{FF2B5EF4-FFF2-40B4-BE49-F238E27FC236}">
                <a16:creationId xmlns:a16="http://schemas.microsoft.com/office/drawing/2014/main" id="{3F0CDB13-90BE-4221-BFBD-F9A6D18289B6}"/>
              </a:ext>
            </a:extLst>
          </p:cNvPr>
          <p:cNvPicPr>
            <a:picLocks noChangeAspect="1"/>
          </p:cNvPicPr>
          <p:nvPr/>
        </p:nvPicPr>
        <p:blipFill>
          <a:blip r:embed="rId3"/>
          <a:stretch>
            <a:fillRect/>
          </a:stretch>
        </p:blipFill>
        <p:spPr>
          <a:xfrm>
            <a:off x="2896282" y="3559510"/>
            <a:ext cx="4334480" cy="1465251"/>
          </a:xfrm>
          <a:prstGeom prst="rect">
            <a:avLst/>
          </a:prstGeom>
        </p:spPr>
      </p:pic>
    </p:spTree>
    <p:extLst>
      <p:ext uri="{BB962C8B-B14F-4D97-AF65-F5344CB8AC3E}">
        <p14:creationId xmlns:p14="http://schemas.microsoft.com/office/powerpoint/2010/main" val="282267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6BA1-1AD4-4BC2-8E40-B026D0EE616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E4A5F10F-A94D-4712-B107-64DBF6432569}"/>
              </a:ext>
            </a:extLst>
          </p:cNvPr>
          <p:cNvSpPr>
            <a:spLocks noGrp="1"/>
          </p:cNvSpPr>
          <p:nvPr>
            <p:ph idx="1"/>
          </p:nvPr>
        </p:nvSpPr>
        <p:spPr/>
        <p:txBody>
          <a:bodyPr>
            <a:normAutofit fontScale="85000" lnSpcReduction="20000"/>
          </a:bodyPr>
          <a:lstStyle/>
          <a:p>
            <a:r>
              <a:rPr lang="en-US" dirty="0">
                <a:latin typeface="Arial" panose="020B0604020202020204" pitchFamily="34" charset="0"/>
                <a:cs typeface="Arial" panose="020B0604020202020204" pitchFamily="34" charset="0"/>
              </a:rPr>
              <a:t>Dataset</a:t>
            </a:r>
          </a:p>
          <a:p>
            <a:r>
              <a:rPr lang="en-US" dirty="0">
                <a:latin typeface="Arial" panose="020B0604020202020204" pitchFamily="34" charset="0"/>
                <a:cs typeface="Arial" panose="020B0604020202020204" pitchFamily="34" charset="0"/>
              </a:rPr>
              <a:t>Data Preparation and Cleansing</a:t>
            </a:r>
          </a:p>
          <a:p>
            <a:r>
              <a:rPr lang="en-US" dirty="0">
                <a:latin typeface="Arial" panose="020B0604020202020204" pitchFamily="34" charset="0"/>
                <a:cs typeface="Arial" panose="020B0604020202020204" pitchFamily="34" charset="0"/>
              </a:rPr>
              <a:t>Introduction</a:t>
            </a:r>
          </a:p>
          <a:p>
            <a:r>
              <a:rPr lang="en-US" dirty="0">
                <a:latin typeface="Arial" panose="020B0604020202020204" pitchFamily="34" charset="0"/>
                <a:cs typeface="Arial" panose="020B0604020202020204" pitchFamily="34" charset="0"/>
              </a:rPr>
              <a:t>EDA</a:t>
            </a:r>
          </a:p>
          <a:p>
            <a:r>
              <a:rPr lang="en-US" dirty="0">
                <a:latin typeface="Arial" panose="020B0604020202020204" pitchFamily="34" charset="0"/>
                <a:cs typeface="Arial" panose="020B0604020202020204" pitchFamily="34" charset="0"/>
              </a:rPr>
              <a:t>Winters Exponential Smoothing Model</a:t>
            </a:r>
          </a:p>
          <a:p>
            <a:r>
              <a:rPr lang="en-US" dirty="0">
                <a:latin typeface="Arial" panose="020B0604020202020204" pitchFamily="34" charset="0"/>
                <a:cs typeface="Arial" panose="020B0604020202020204" pitchFamily="34" charset="0"/>
              </a:rPr>
              <a:t>ARIMA </a:t>
            </a:r>
          </a:p>
          <a:p>
            <a:r>
              <a:rPr lang="en-US" dirty="0">
                <a:latin typeface="Arial" panose="020B0604020202020204" pitchFamily="34" charset="0"/>
                <a:cs typeface="Arial" panose="020B0604020202020204" pitchFamily="34" charset="0"/>
              </a:rPr>
              <a:t>SARIMA</a:t>
            </a:r>
          </a:p>
          <a:p>
            <a:r>
              <a:rPr lang="en-US" dirty="0">
                <a:latin typeface="Arial" panose="020B0604020202020204" pitchFamily="34" charset="0"/>
                <a:cs typeface="Arial" panose="020B0604020202020204" pitchFamily="34" charset="0"/>
              </a:rPr>
              <a:t>Recurrent Neural Networks (RNN)</a:t>
            </a:r>
          </a:p>
          <a:p>
            <a:r>
              <a:rPr lang="en-US" dirty="0">
                <a:latin typeface="Arial" panose="020B0604020202020204" pitchFamily="34" charset="0"/>
                <a:cs typeface="Arial" panose="020B0604020202020204" pitchFamily="34" charset="0"/>
              </a:rPr>
              <a:t>Long Short-Term Memory (LSTM)</a:t>
            </a:r>
          </a:p>
          <a:p>
            <a:r>
              <a:rPr lang="en-US" dirty="0">
                <a:latin typeface="Arial" panose="020B0604020202020204" pitchFamily="34" charset="0"/>
                <a:cs typeface="Arial" panose="020B0604020202020204" pitchFamily="34" charset="0"/>
              </a:rPr>
              <a:t>Gated Recurrent Units(GRU)</a:t>
            </a:r>
          </a:p>
          <a:p>
            <a:r>
              <a:rPr lang="en-US" dirty="0">
                <a:latin typeface="Arial" panose="020B0604020202020204" pitchFamily="34" charset="0"/>
                <a:cs typeface="Arial" panose="020B0604020202020204" pitchFamily="34" charset="0"/>
              </a:rPr>
              <a:t>XGBoost (Extreme Gradient Boosting)</a:t>
            </a:r>
          </a:p>
          <a:p>
            <a:r>
              <a:rPr lang="en-US" dirty="0">
                <a:latin typeface="Arial" panose="020B0604020202020204" pitchFamily="34" charset="0"/>
                <a:cs typeface="Arial" panose="020B0604020202020204" pitchFamily="34" charset="0"/>
              </a:rPr>
              <a:t>Comparison and Conclusion</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4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6850-1784-4442-A343-0F34F493FB0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Dataset</a:t>
            </a:r>
          </a:p>
        </p:txBody>
      </p:sp>
      <p:sp>
        <p:nvSpPr>
          <p:cNvPr id="3" name="Content Placeholder 2">
            <a:extLst>
              <a:ext uri="{FF2B5EF4-FFF2-40B4-BE49-F238E27FC236}">
                <a16:creationId xmlns:a16="http://schemas.microsoft.com/office/drawing/2014/main" id="{66E6BEB3-FF71-4C4F-94A4-A1BFB82887CB}"/>
              </a:ext>
            </a:extLst>
          </p:cNvPr>
          <p:cNvSpPr>
            <a:spLocks noGrp="1"/>
          </p:cNvSpPr>
          <p:nvPr>
            <p:ph idx="1"/>
          </p:nvPr>
        </p:nvSpPr>
        <p:spPr>
          <a:xfrm>
            <a:off x="2589212" y="2133600"/>
            <a:ext cx="8915400" cy="2651464"/>
          </a:xfrm>
        </p:spPr>
        <p:txBody>
          <a:bodyPr/>
          <a:lstStyle/>
          <a:p>
            <a:r>
              <a:rPr lang="en-US" dirty="0">
                <a:latin typeface="Arial" panose="020B0604020202020204" pitchFamily="34" charset="0"/>
                <a:cs typeface="Arial" panose="020B0604020202020204" pitchFamily="34" charset="0"/>
              </a:rPr>
              <a:t>Dataset from U.S. Energy Information Administration: </a:t>
            </a:r>
            <a:r>
              <a:rPr lang="en-US" dirty="0">
                <a:latin typeface="Arial" panose="020B0604020202020204" pitchFamily="34" charset="0"/>
                <a:cs typeface="Arial" panose="020B0604020202020204" pitchFamily="34" charset="0"/>
                <a:hlinkClick r:id="rId2"/>
              </a:rPr>
              <a:t>https://www.eia.gov/opendata/</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Monthly data (1973-2022)</a:t>
            </a:r>
          </a:p>
          <a:p>
            <a:r>
              <a:rPr lang="en-US" dirty="0">
                <a:latin typeface="Arial" panose="020B0604020202020204" pitchFamily="34" charset="0"/>
                <a:cs typeface="Arial" panose="020B0604020202020204" pitchFamily="34" charset="0"/>
              </a:rPr>
              <a:t>Dependent Variables: Energy Consumption &amp; Production</a:t>
            </a:r>
          </a:p>
          <a:p>
            <a:r>
              <a:rPr lang="en-US" dirty="0">
                <a:latin typeface="Arial" panose="020B0604020202020204" pitchFamily="34" charset="0"/>
                <a:cs typeface="Arial" panose="020B0604020202020204" pitchFamily="34" charset="0"/>
              </a:rPr>
              <a:t>Independent Variables: Exports, Imports, Industrial &amp; Residential Consumption, Stock Change, Time(t)</a:t>
            </a:r>
          </a:p>
        </p:txBody>
      </p:sp>
    </p:spTree>
    <p:extLst>
      <p:ext uri="{BB962C8B-B14F-4D97-AF65-F5344CB8AC3E}">
        <p14:creationId xmlns:p14="http://schemas.microsoft.com/office/powerpoint/2010/main" val="155809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230D-E4D6-4E13-97FF-4DC9919795F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Preparation and Cleansing</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37D07E6-C972-414A-A041-47024C0EC03B}"/>
              </a:ext>
            </a:extLst>
          </p:cNvPr>
          <p:cNvPicPr>
            <a:picLocks noGrp="1" noChangeAspect="1"/>
          </p:cNvPicPr>
          <p:nvPr>
            <p:ph idx="1"/>
          </p:nvPr>
        </p:nvPicPr>
        <p:blipFill>
          <a:blip r:embed="rId2"/>
          <a:stretch>
            <a:fillRect/>
          </a:stretch>
        </p:blipFill>
        <p:spPr>
          <a:xfrm>
            <a:off x="2978034" y="1722639"/>
            <a:ext cx="3360726" cy="2010056"/>
          </a:xfrm>
        </p:spPr>
      </p:pic>
      <p:pic>
        <p:nvPicPr>
          <p:cNvPr id="4" name="Picture 3">
            <a:extLst>
              <a:ext uri="{FF2B5EF4-FFF2-40B4-BE49-F238E27FC236}">
                <a16:creationId xmlns:a16="http://schemas.microsoft.com/office/drawing/2014/main" id="{E6CEBD82-4841-4959-93CB-473A54B39AC8}"/>
              </a:ext>
            </a:extLst>
          </p:cNvPr>
          <p:cNvPicPr>
            <a:picLocks noChangeAspect="1"/>
          </p:cNvPicPr>
          <p:nvPr/>
        </p:nvPicPr>
        <p:blipFill>
          <a:blip r:embed="rId3"/>
          <a:stretch>
            <a:fillRect/>
          </a:stretch>
        </p:blipFill>
        <p:spPr>
          <a:xfrm>
            <a:off x="6723868" y="1651247"/>
            <a:ext cx="5055306" cy="2081448"/>
          </a:xfrm>
          <a:prstGeom prst="rect">
            <a:avLst/>
          </a:prstGeom>
        </p:spPr>
      </p:pic>
      <p:pic>
        <p:nvPicPr>
          <p:cNvPr id="6" name="Picture 5">
            <a:extLst>
              <a:ext uri="{FF2B5EF4-FFF2-40B4-BE49-F238E27FC236}">
                <a16:creationId xmlns:a16="http://schemas.microsoft.com/office/drawing/2014/main" id="{C98E04C5-F276-4EC4-AB36-B99136CDDB75}"/>
              </a:ext>
            </a:extLst>
          </p:cNvPr>
          <p:cNvPicPr>
            <a:picLocks noChangeAspect="1"/>
          </p:cNvPicPr>
          <p:nvPr/>
        </p:nvPicPr>
        <p:blipFill>
          <a:blip r:embed="rId4"/>
          <a:stretch>
            <a:fillRect/>
          </a:stretch>
        </p:blipFill>
        <p:spPr>
          <a:xfrm>
            <a:off x="4500979" y="4122116"/>
            <a:ext cx="4332486" cy="2411710"/>
          </a:xfrm>
          <a:prstGeom prst="rect">
            <a:avLst/>
          </a:prstGeom>
        </p:spPr>
      </p:pic>
    </p:spTree>
    <p:extLst>
      <p:ext uri="{BB962C8B-B14F-4D97-AF65-F5344CB8AC3E}">
        <p14:creationId xmlns:p14="http://schemas.microsoft.com/office/powerpoint/2010/main" val="338740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791A-5349-4D08-8851-90FF37BDE05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4635C8E-2452-4E26-9866-9810B9DD9B02}"/>
              </a:ext>
            </a:extLst>
          </p:cNvPr>
          <p:cNvSpPr>
            <a:spLocks noGrp="1"/>
          </p:cNvSpPr>
          <p:nvPr>
            <p:ph sz="half" idx="1"/>
          </p:nvPr>
        </p:nvSpPr>
        <p:spPr>
          <a:xfrm>
            <a:off x="2494625" y="1837679"/>
            <a:ext cx="3717429" cy="4199138"/>
          </a:xfrm>
        </p:spPr>
        <p:txBody>
          <a:bodyPr>
            <a:noAutofit/>
          </a:bodyPr>
          <a:lstStyle/>
          <a:p>
            <a:r>
              <a:rPr lang="en-US" dirty="0">
                <a:latin typeface="Arial" panose="020B0604020202020204" pitchFamily="34" charset="0"/>
                <a:cs typeface="Arial" panose="020B0604020202020204" pitchFamily="34" charset="0"/>
              </a:rPr>
              <a:t>Constructed and assessed various models, comparing actual versus forecasted values.</a:t>
            </a:r>
          </a:p>
          <a:p>
            <a:r>
              <a:rPr lang="en-US" dirty="0">
                <a:latin typeface="Arial" panose="020B0604020202020204" pitchFamily="34" charset="0"/>
                <a:cs typeface="Arial" panose="020B0604020202020204" pitchFamily="34" charset="0"/>
              </a:rPr>
              <a:t>Utilized all features except the target variable itself for modeling the target variables.</a:t>
            </a:r>
          </a:p>
          <a:p>
            <a:r>
              <a:rPr lang="en-US" dirty="0">
                <a:latin typeface="Arial" panose="020B0604020202020204" pitchFamily="34" charset="0"/>
                <a:cs typeface="Arial" panose="020B0604020202020204" pitchFamily="34" charset="0"/>
              </a:rPr>
              <a:t>Features selected based on significance F-test, correlation, and trial-and-error. </a:t>
            </a:r>
          </a:p>
          <a:p>
            <a:endParaRPr lang="en-US"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1CB2A849-2CB9-4BFA-A816-FAFAB28EAAB0}"/>
              </a:ext>
            </a:extLst>
          </p:cNvPr>
          <p:cNvPicPr>
            <a:picLocks noGrp="1" noChangeAspect="1"/>
          </p:cNvPicPr>
          <p:nvPr>
            <p:ph sz="half" idx="2"/>
          </p:nvPr>
        </p:nvPicPr>
        <p:blipFill>
          <a:blip r:embed="rId2"/>
          <a:stretch>
            <a:fillRect/>
          </a:stretch>
        </p:blipFill>
        <p:spPr>
          <a:xfrm>
            <a:off x="6212054" y="1766658"/>
            <a:ext cx="5712093" cy="3453414"/>
          </a:xfrm>
        </p:spPr>
      </p:pic>
    </p:spTree>
    <p:extLst>
      <p:ext uri="{BB962C8B-B14F-4D97-AF65-F5344CB8AC3E}">
        <p14:creationId xmlns:p14="http://schemas.microsoft.com/office/powerpoint/2010/main" val="233950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DC14-D7FB-4962-B550-EF10DB163B67}"/>
              </a:ext>
            </a:extLst>
          </p:cNvPr>
          <p:cNvSpPr>
            <a:spLocks noGrp="1"/>
          </p:cNvSpPr>
          <p:nvPr>
            <p:ph type="title"/>
          </p:nvPr>
        </p:nvSpPr>
        <p:spPr/>
        <p:txBody>
          <a:bodyPr/>
          <a:lstStyle/>
          <a:p>
            <a:r>
              <a:rPr lang="en-US" dirty="0"/>
              <a:t>EDA</a:t>
            </a:r>
          </a:p>
        </p:txBody>
      </p:sp>
      <p:pic>
        <p:nvPicPr>
          <p:cNvPr id="5" name="Content Placeholder 4">
            <a:extLst>
              <a:ext uri="{FF2B5EF4-FFF2-40B4-BE49-F238E27FC236}">
                <a16:creationId xmlns:a16="http://schemas.microsoft.com/office/drawing/2014/main" id="{2C3E6405-A834-424C-A5AC-15AA098B09D5}"/>
              </a:ext>
            </a:extLst>
          </p:cNvPr>
          <p:cNvPicPr>
            <a:picLocks noGrp="1" noChangeAspect="1"/>
          </p:cNvPicPr>
          <p:nvPr>
            <p:ph idx="1"/>
          </p:nvPr>
        </p:nvPicPr>
        <p:blipFill>
          <a:blip r:embed="rId2"/>
          <a:stretch>
            <a:fillRect/>
          </a:stretch>
        </p:blipFill>
        <p:spPr>
          <a:xfrm>
            <a:off x="6999992" y="1741090"/>
            <a:ext cx="4208117" cy="2112885"/>
          </a:xfrm>
        </p:spPr>
      </p:pic>
      <p:pic>
        <p:nvPicPr>
          <p:cNvPr id="7" name="Picture 6">
            <a:extLst>
              <a:ext uri="{FF2B5EF4-FFF2-40B4-BE49-F238E27FC236}">
                <a16:creationId xmlns:a16="http://schemas.microsoft.com/office/drawing/2014/main" id="{28EFB946-F223-4F1D-A41C-B1B75D1456AA}"/>
              </a:ext>
            </a:extLst>
          </p:cNvPr>
          <p:cNvPicPr>
            <a:picLocks noChangeAspect="1"/>
          </p:cNvPicPr>
          <p:nvPr/>
        </p:nvPicPr>
        <p:blipFill>
          <a:blip r:embed="rId3"/>
          <a:stretch>
            <a:fillRect/>
          </a:stretch>
        </p:blipFill>
        <p:spPr>
          <a:xfrm>
            <a:off x="2665818" y="1741090"/>
            <a:ext cx="4119240" cy="2112885"/>
          </a:xfrm>
          <a:prstGeom prst="rect">
            <a:avLst/>
          </a:prstGeom>
        </p:spPr>
      </p:pic>
      <p:pic>
        <p:nvPicPr>
          <p:cNvPr id="11" name="Picture 10">
            <a:extLst>
              <a:ext uri="{FF2B5EF4-FFF2-40B4-BE49-F238E27FC236}">
                <a16:creationId xmlns:a16="http://schemas.microsoft.com/office/drawing/2014/main" id="{06832A59-271C-47C5-8302-53EB733BDC0A}"/>
              </a:ext>
            </a:extLst>
          </p:cNvPr>
          <p:cNvPicPr>
            <a:picLocks noChangeAspect="1"/>
          </p:cNvPicPr>
          <p:nvPr/>
        </p:nvPicPr>
        <p:blipFill>
          <a:blip r:embed="rId4"/>
          <a:stretch>
            <a:fillRect/>
          </a:stretch>
        </p:blipFill>
        <p:spPr>
          <a:xfrm>
            <a:off x="2592925" y="4129144"/>
            <a:ext cx="4119240" cy="2122639"/>
          </a:xfrm>
          <a:prstGeom prst="rect">
            <a:avLst/>
          </a:prstGeom>
        </p:spPr>
      </p:pic>
      <p:pic>
        <p:nvPicPr>
          <p:cNvPr id="13" name="Picture 12">
            <a:extLst>
              <a:ext uri="{FF2B5EF4-FFF2-40B4-BE49-F238E27FC236}">
                <a16:creationId xmlns:a16="http://schemas.microsoft.com/office/drawing/2014/main" id="{E75D2A4F-A746-4DD7-8451-8EE2577FB982}"/>
              </a:ext>
            </a:extLst>
          </p:cNvPr>
          <p:cNvPicPr>
            <a:picLocks noChangeAspect="1"/>
          </p:cNvPicPr>
          <p:nvPr/>
        </p:nvPicPr>
        <p:blipFill>
          <a:blip r:embed="rId5"/>
          <a:stretch>
            <a:fillRect/>
          </a:stretch>
        </p:blipFill>
        <p:spPr>
          <a:xfrm>
            <a:off x="6856079" y="4129144"/>
            <a:ext cx="4208118" cy="2112885"/>
          </a:xfrm>
          <a:prstGeom prst="rect">
            <a:avLst/>
          </a:prstGeom>
        </p:spPr>
      </p:pic>
    </p:spTree>
    <p:extLst>
      <p:ext uri="{BB962C8B-B14F-4D97-AF65-F5344CB8AC3E}">
        <p14:creationId xmlns:p14="http://schemas.microsoft.com/office/powerpoint/2010/main" val="337649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FDA1-6FA4-4CC6-B731-7D9520DF6C8C}"/>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Winters Exponential Smoothing Model</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35C13DEA-2E8D-45D9-84EE-C43A9850D088}"/>
              </a:ext>
            </a:extLst>
          </p:cNvPr>
          <p:cNvPicPr>
            <a:picLocks noChangeAspect="1"/>
          </p:cNvPicPr>
          <p:nvPr/>
        </p:nvPicPr>
        <p:blipFill rotWithShape="1">
          <a:blip r:embed="rId2"/>
          <a:srcRect l="5639"/>
          <a:stretch/>
        </p:blipFill>
        <p:spPr>
          <a:xfrm>
            <a:off x="5115798" y="4201920"/>
            <a:ext cx="3626446" cy="1932606"/>
          </a:xfrm>
          <a:prstGeom prst="rect">
            <a:avLst/>
          </a:prstGeom>
        </p:spPr>
      </p:pic>
      <p:pic>
        <p:nvPicPr>
          <p:cNvPr id="17" name="Picture 16">
            <a:extLst>
              <a:ext uri="{FF2B5EF4-FFF2-40B4-BE49-F238E27FC236}">
                <a16:creationId xmlns:a16="http://schemas.microsoft.com/office/drawing/2014/main" id="{6E1AE87E-C7B1-42AF-AD38-767EF5A8C3FC}"/>
              </a:ext>
            </a:extLst>
          </p:cNvPr>
          <p:cNvPicPr>
            <a:picLocks noChangeAspect="1"/>
          </p:cNvPicPr>
          <p:nvPr/>
        </p:nvPicPr>
        <p:blipFill>
          <a:blip r:embed="rId3"/>
          <a:stretch>
            <a:fillRect/>
          </a:stretch>
        </p:blipFill>
        <p:spPr>
          <a:xfrm>
            <a:off x="2247514" y="6347172"/>
            <a:ext cx="6960727" cy="249828"/>
          </a:xfrm>
          <a:prstGeom prst="rect">
            <a:avLst/>
          </a:prstGeom>
        </p:spPr>
      </p:pic>
      <p:pic>
        <p:nvPicPr>
          <p:cNvPr id="19" name="Picture 18">
            <a:extLst>
              <a:ext uri="{FF2B5EF4-FFF2-40B4-BE49-F238E27FC236}">
                <a16:creationId xmlns:a16="http://schemas.microsoft.com/office/drawing/2014/main" id="{67122316-E54B-4205-94FA-F31311E46768}"/>
              </a:ext>
            </a:extLst>
          </p:cNvPr>
          <p:cNvPicPr>
            <a:picLocks noChangeAspect="1"/>
          </p:cNvPicPr>
          <p:nvPr/>
        </p:nvPicPr>
        <p:blipFill>
          <a:blip r:embed="rId4"/>
          <a:stretch>
            <a:fillRect/>
          </a:stretch>
        </p:blipFill>
        <p:spPr>
          <a:xfrm>
            <a:off x="2334827" y="3643969"/>
            <a:ext cx="6472072" cy="185608"/>
          </a:xfrm>
          <a:prstGeom prst="rect">
            <a:avLst/>
          </a:prstGeom>
        </p:spPr>
      </p:pic>
      <p:pic>
        <p:nvPicPr>
          <p:cNvPr id="21" name="Picture 20">
            <a:extLst>
              <a:ext uri="{FF2B5EF4-FFF2-40B4-BE49-F238E27FC236}">
                <a16:creationId xmlns:a16="http://schemas.microsoft.com/office/drawing/2014/main" id="{7EAF39E6-A868-4888-9E74-75106210E34B}"/>
              </a:ext>
            </a:extLst>
          </p:cNvPr>
          <p:cNvPicPr>
            <a:picLocks noChangeAspect="1"/>
          </p:cNvPicPr>
          <p:nvPr/>
        </p:nvPicPr>
        <p:blipFill rotWithShape="1">
          <a:blip r:embed="rId5"/>
          <a:srcRect l="1738" r="2306"/>
          <a:stretch/>
        </p:blipFill>
        <p:spPr>
          <a:xfrm>
            <a:off x="5184559" y="1566246"/>
            <a:ext cx="3488925" cy="1935511"/>
          </a:xfrm>
          <a:prstGeom prst="rect">
            <a:avLst/>
          </a:prstGeom>
        </p:spPr>
      </p:pic>
      <p:pic>
        <p:nvPicPr>
          <p:cNvPr id="25" name="Picture 24">
            <a:extLst>
              <a:ext uri="{FF2B5EF4-FFF2-40B4-BE49-F238E27FC236}">
                <a16:creationId xmlns:a16="http://schemas.microsoft.com/office/drawing/2014/main" id="{C94F7C5C-33E2-4306-B3D5-E46866541F63}"/>
              </a:ext>
            </a:extLst>
          </p:cNvPr>
          <p:cNvPicPr>
            <a:picLocks noChangeAspect="1"/>
          </p:cNvPicPr>
          <p:nvPr/>
        </p:nvPicPr>
        <p:blipFill>
          <a:blip r:embed="rId6"/>
          <a:stretch>
            <a:fillRect/>
          </a:stretch>
        </p:blipFill>
        <p:spPr>
          <a:xfrm>
            <a:off x="2484949" y="4558437"/>
            <a:ext cx="1196944" cy="1309703"/>
          </a:xfrm>
          <a:prstGeom prst="rect">
            <a:avLst/>
          </a:prstGeom>
        </p:spPr>
      </p:pic>
      <p:pic>
        <p:nvPicPr>
          <p:cNvPr id="26" name="Picture 25">
            <a:extLst>
              <a:ext uri="{FF2B5EF4-FFF2-40B4-BE49-F238E27FC236}">
                <a16:creationId xmlns:a16="http://schemas.microsoft.com/office/drawing/2014/main" id="{C1137FE2-A547-419B-8268-311EAD14DDC2}"/>
              </a:ext>
            </a:extLst>
          </p:cNvPr>
          <p:cNvPicPr>
            <a:picLocks noChangeAspect="1"/>
          </p:cNvPicPr>
          <p:nvPr/>
        </p:nvPicPr>
        <p:blipFill>
          <a:blip r:embed="rId7"/>
          <a:stretch>
            <a:fillRect/>
          </a:stretch>
        </p:blipFill>
        <p:spPr>
          <a:xfrm>
            <a:off x="2592925" y="1822635"/>
            <a:ext cx="1130132" cy="1268080"/>
          </a:xfrm>
          <a:prstGeom prst="rect">
            <a:avLst/>
          </a:prstGeom>
        </p:spPr>
      </p:pic>
      <p:pic>
        <p:nvPicPr>
          <p:cNvPr id="29" name="Content Placeholder 28">
            <a:extLst>
              <a:ext uri="{FF2B5EF4-FFF2-40B4-BE49-F238E27FC236}">
                <a16:creationId xmlns:a16="http://schemas.microsoft.com/office/drawing/2014/main" id="{C7496155-5E2E-40B0-B283-2E845533C5D8}"/>
              </a:ext>
            </a:extLst>
          </p:cNvPr>
          <p:cNvPicPr>
            <a:picLocks noGrp="1" noChangeAspect="1"/>
          </p:cNvPicPr>
          <p:nvPr>
            <p:ph idx="1"/>
          </p:nvPr>
        </p:nvPicPr>
        <p:blipFill>
          <a:blip r:embed="rId8"/>
          <a:stretch>
            <a:fillRect/>
          </a:stretch>
        </p:blipFill>
        <p:spPr>
          <a:xfrm>
            <a:off x="3857108" y="1775867"/>
            <a:ext cx="1101154" cy="1274296"/>
          </a:xfrm>
          <a:prstGeom prst="rect">
            <a:avLst/>
          </a:prstGeom>
        </p:spPr>
      </p:pic>
      <p:pic>
        <p:nvPicPr>
          <p:cNvPr id="30" name="Picture 29">
            <a:extLst>
              <a:ext uri="{FF2B5EF4-FFF2-40B4-BE49-F238E27FC236}">
                <a16:creationId xmlns:a16="http://schemas.microsoft.com/office/drawing/2014/main" id="{146AE070-7F79-4687-B1AC-14EBE50EA4B5}"/>
              </a:ext>
            </a:extLst>
          </p:cNvPr>
          <p:cNvPicPr>
            <a:picLocks noChangeAspect="1"/>
          </p:cNvPicPr>
          <p:nvPr/>
        </p:nvPicPr>
        <p:blipFill>
          <a:blip r:embed="rId9"/>
          <a:stretch>
            <a:fillRect/>
          </a:stretch>
        </p:blipFill>
        <p:spPr>
          <a:xfrm>
            <a:off x="3714809" y="4601079"/>
            <a:ext cx="1227635" cy="1267061"/>
          </a:xfrm>
          <a:prstGeom prst="rect">
            <a:avLst/>
          </a:prstGeom>
        </p:spPr>
      </p:pic>
      <p:sp>
        <p:nvSpPr>
          <p:cNvPr id="32" name="Rectangle 31">
            <a:extLst>
              <a:ext uri="{FF2B5EF4-FFF2-40B4-BE49-F238E27FC236}">
                <a16:creationId xmlns:a16="http://schemas.microsoft.com/office/drawing/2014/main" id="{51583690-3AFA-46C7-81A5-C2F3D6BCD4FC}"/>
              </a:ext>
            </a:extLst>
          </p:cNvPr>
          <p:cNvSpPr/>
          <p:nvPr/>
        </p:nvSpPr>
        <p:spPr>
          <a:xfrm>
            <a:off x="9208241" y="2821961"/>
            <a:ext cx="2441360" cy="201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Analysis: After hyperparameter tuning, overfitting decreased, although there was not a significant improvement in performance. This observation is supported by the actual and forecast plots for both Consumption and Production.</a:t>
            </a:r>
          </a:p>
        </p:txBody>
      </p:sp>
    </p:spTree>
    <p:extLst>
      <p:ext uri="{BB962C8B-B14F-4D97-AF65-F5344CB8AC3E}">
        <p14:creationId xmlns:p14="http://schemas.microsoft.com/office/powerpoint/2010/main" val="44394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16D3-9FC6-4C65-AE37-E9D3F2CD599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ARIMA</a:t>
            </a:r>
          </a:p>
        </p:txBody>
      </p:sp>
      <p:pic>
        <p:nvPicPr>
          <p:cNvPr id="5" name="Content Placeholder 4">
            <a:extLst>
              <a:ext uri="{FF2B5EF4-FFF2-40B4-BE49-F238E27FC236}">
                <a16:creationId xmlns:a16="http://schemas.microsoft.com/office/drawing/2014/main" id="{270A563F-F49F-4189-8DE5-E76B407B61B9}"/>
              </a:ext>
            </a:extLst>
          </p:cNvPr>
          <p:cNvPicPr>
            <a:picLocks noGrp="1" noChangeAspect="1"/>
          </p:cNvPicPr>
          <p:nvPr>
            <p:ph idx="1"/>
          </p:nvPr>
        </p:nvPicPr>
        <p:blipFill>
          <a:blip r:embed="rId2"/>
          <a:stretch>
            <a:fillRect/>
          </a:stretch>
        </p:blipFill>
        <p:spPr>
          <a:xfrm>
            <a:off x="2433127" y="2029704"/>
            <a:ext cx="2191056" cy="2638793"/>
          </a:xfrm>
        </p:spPr>
      </p:pic>
      <p:pic>
        <p:nvPicPr>
          <p:cNvPr id="7" name="Picture 6">
            <a:extLst>
              <a:ext uri="{FF2B5EF4-FFF2-40B4-BE49-F238E27FC236}">
                <a16:creationId xmlns:a16="http://schemas.microsoft.com/office/drawing/2014/main" id="{C1E5CCBE-0FEE-4600-B9F5-24E8D42D9D5A}"/>
              </a:ext>
            </a:extLst>
          </p:cNvPr>
          <p:cNvPicPr>
            <a:picLocks noChangeAspect="1"/>
          </p:cNvPicPr>
          <p:nvPr/>
        </p:nvPicPr>
        <p:blipFill>
          <a:blip r:embed="rId3"/>
          <a:stretch>
            <a:fillRect/>
          </a:stretch>
        </p:blipFill>
        <p:spPr>
          <a:xfrm>
            <a:off x="4835571" y="1660123"/>
            <a:ext cx="3804373" cy="2166151"/>
          </a:xfrm>
          <a:prstGeom prst="rect">
            <a:avLst/>
          </a:prstGeom>
        </p:spPr>
      </p:pic>
      <p:pic>
        <p:nvPicPr>
          <p:cNvPr id="9" name="Picture 8">
            <a:extLst>
              <a:ext uri="{FF2B5EF4-FFF2-40B4-BE49-F238E27FC236}">
                <a16:creationId xmlns:a16="http://schemas.microsoft.com/office/drawing/2014/main" id="{5F352DBA-B82E-4388-BD1F-3752E48D037C}"/>
              </a:ext>
            </a:extLst>
          </p:cNvPr>
          <p:cNvPicPr>
            <a:picLocks noChangeAspect="1"/>
          </p:cNvPicPr>
          <p:nvPr/>
        </p:nvPicPr>
        <p:blipFill>
          <a:blip r:embed="rId4"/>
          <a:stretch>
            <a:fillRect/>
          </a:stretch>
        </p:blipFill>
        <p:spPr>
          <a:xfrm>
            <a:off x="4850721" y="3972387"/>
            <a:ext cx="3912979" cy="2103269"/>
          </a:xfrm>
          <a:prstGeom prst="rect">
            <a:avLst/>
          </a:prstGeom>
        </p:spPr>
      </p:pic>
      <p:sp>
        <p:nvSpPr>
          <p:cNvPr id="12" name="Rectangle 11">
            <a:extLst>
              <a:ext uri="{FF2B5EF4-FFF2-40B4-BE49-F238E27FC236}">
                <a16:creationId xmlns:a16="http://schemas.microsoft.com/office/drawing/2014/main" id="{3BDFF825-E016-47D7-8B4A-C81CAA33AFF8}"/>
              </a:ext>
            </a:extLst>
          </p:cNvPr>
          <p:cNvSpPr/>
          <p:nvPr/>
        </p:nvSpPr>
        <p:spPr>
          <a:xfrm>
            <a:off x="8990238" y="2698812"/>
            <a:ext cx="2272684" cy="2254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The favorable performance indicated by MAPE, RMSE, MSE, and accuracy metrics suggests effective modeling for both Consumption and Production. However, there is a noticeable presence of overfitting, as reflected in the corresponding plots.</a:t>
            </a:r>
          </a:p>
        </p:txBody>
      </p:sp>
    </p:spTree>
    <p:extLst>
      <p:ext uri="{BB962C8B-B14F-4D97-AF65-F5344CB8AC3E}">
        <p14:creationId xmlns:p14="http://schemas.microsoft.com/office/powerpoint/2010/main" val="169969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6ADC-1E7B-4097-BD62-5B79890D2E5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SARIMA</a:t>
            </a:r>
          </a:p>
        </p:txBody>
      </p:sp>
      <p:pic>
        <p:nvPicPr>
          <p:cNvPr id="5" name="Content Placeholder 4">
            <a:extLst>
              <a:ext uri="{FF2B5EF4-FFF2-40B4-BE49-F238E27FC236}">
                <a16:creationId xmlns:a16="http://schemas.microsoft.com/office/drawing/2014/main" id="{61443288-F34D-4158-97BB-A05F42C187FD}"/>
              </a:ext>
            </a:extLst>
          </p:cNvPr>
          <p:cNvPicPr>
            <a:picLocks noGrp="1" noChangeAspect="1"/>
          </p:cNvPicPr>
          <p:nvPr>
            <p:ph idx="1"/>
          </p:nvPr>
        </p:nvPicPr>
        <p:blipFill>
          <a:blip r:embed="rId2"/>
          <a:stretch>
            <a:fillRect/>
          </a:stretch>
        </p:blipFill>
        <p:spPr>
          <a:xfrm>
            <a:off x="2454454" y="1967779"/>
            <a:ext cx="2295845" cy="2600688"/>
          </a:xfrm>
        </p:spPr>
      </p:pic>
      <p:pic>
        <p:nvPicPr>
          <p:cNvPr id="7" name="Picture 6">
            <a:extLst>
              <a:ext uri="{FF2B5EF4-FFF2-40B4-BE49-F238E27FC236}">
                <a16:creationId xmlns:a16="http://schemas.microsoft.com/office/drawing/2014/main" id="{4768D846-5E08-4239-97F2-7ADADCD2F58F}"/>
              </a:ext>
            </a:extLst>
          </p:cNvPr>
          <p:cNvPicPr>
            <a:picLocks noChangeAspect="1"/>
          </p:cNvPicPr>
          <p:nvPr/>
        </p:nvPicPr>
        <p:blipFill>
          <a:blip r:embed="rId3"/>
          <a:stretch>
            <a:fillRect/>
          </a:stretch>
        </p:blipFill>
        <p:spPr>
          <a:xfrm>
            <a:off x="4891594" y="1392930"/>
            <a:ext cx="3817399" cy="2124847"/>
          </a:xfrm>
          <a:prstGeom prst="rect">
            <a:avLst/>
          </a:prstGeom>
        </p:spPr>
      </p:pic>
      <p:pic>
        <p:nvPicPr>
          <p:cNvPr id="9" name="Picture 8">
            <a:extLst>
              <a:ext uri="{FF2B5EF4-FFF2-40B4-BE49-F238E27FC236}">
                <a16:creationId xmlns:a16="http://schemas.microsoft.com/office/drawing/2014/main" id="{6DFD3487-C7BF-4DA0-A811-10DBC82C6160}"/>
              </a:ext>
            </a:extLst>
          </p:cNvPr>
          <p:cNvPicPr>
            <a:picLocks noChangeAspect="1"/>
          </p:cNvPicPr>
          <p:nvPr/>
        </p:nvPicPr>
        <p:blipFill>
          <a:blip r:embed="rId4"/>
          <a:stretch>
            <a:fillRect/>
          </a:stretch>
        </p:blipFill>
        <p:spPr>
          <a:xfrm>
            <a:off x="4891594" y="3686451"/>
            <a:ext cx="3817398" cy="2135621"/>
          </a:xfrm>
          <a:prstGeom prst="rect">
            <a:avLst/>
          </a:prstGeom>
        </p:spPr>
      </p:pic>
      <p:sp>
        <p:nvSpPr>
          <p:cNvPr id="12" name="Rectangle 11">
            <a:extLst>
              <a:ext uri="{FF2B5EF4-FFF2-40B4-BE49-F238E27FC236}">
                <a16:creationId xmlns:a16="http://schemas.microsoft.com/office/drawing/2014/main" id="{280CABC5-3642-4F78-A825-BC2AA309A577}"/>
              </a:ext>
            </a:extLst>
          </p:cNvPr>
          <p:cNvSpPr/>
          <p:nvPr/>
        </p:nvSpPr>
        <p:spPr>
          <a:xfrm>
            <a:off x="8970460" y="2559357"/>
            <a:ext cx="2272684" cy="2254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Analysis: </a:t>
            </a:r>
            <a:r>
              <a:rPr lang="en-US" sz="1200" dirty="0">
                <a:latin typeface="Arial" panose="020B0604020202020204" pitchFamily="34" charset="0"/>
                <a:cs typeface="Arial" panose="020B0604020202020204" pitchFamily="34" charset="0"/>
              </a:rPr>
              <a:t>The metrics such as MAPE, RMSE, MSE, and accuracy suggest that SARIMA effectively modeled both Consumption and Production. Despite a slight presence of overfitting, the plots demonstrate good performance as well.</a:t>
            </a:r>
          </a:p>
        </p:txBody>
      </p:sp>
    </p:spTree>
    <p:extLst>
      <p:ext uri="{BB962C8B-B14F-4D97-AF65-F5344CB8AC3E}">
        <p14:creationId xmlns:p14="http://schemas.microsoft.com/office/powerpoint/2010/main" val="5850442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3937</TotalTime>
  <Words>621</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Wisp</vt:lpstr>
      <vt:lpstr>MIS 4470 Final Project Presentation</vt:lpstr>
      <vt:lpstr>Topics</vt:lpstr>
      <vt:lpstr>Dataset</vt:lpstr>
      <vt:lpstr>Data Preparation and Cleansing </vt:lpstr>
      <vt:lpstr>Introduction </vt:lpstr>
      <vt:lpstr>EDA</vt:lpstr>
      <vt:lpstr>Winters Exponential Smoothing Model </vt:lpstr>
      <vt:lpstr>ARIMA</vt:lpstr>
      <vt:lpstr>SARIMA</vt:lpstr>
      <vt:lpstr>Recurrent Neural Networks (RNN)</vt:lpstr>
      <vt:lpstr>Long Short-Term Memory (LSTM)</vt:lpstr>
      <vt:lpstr>Gated Recurrent Units(GRU)</vt:lpstr>
      <vt:lpstr>XGBoost (Extreme Gradient Boosting)</vt:lpstr>
      <vt:lpstr>Comparison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4470 Final Project Presentation</dc:title>
  <dc:creator>Deepa DeepaPalariya</dc:creator>
  <cp:lastModifiedBy>Deepa DeepaPalariya</cp:lastModifiedBy>
  <cp:revision>158</cp:revision>
  <dcterms:created xsi:type="dcterms:W3CDTF">2023-11-08T19:49:16Z</dcterms:created>
  <dcterms:modified xsi:type="dcterms:W3CDTF">2023-11-17T23:40:32Z</dcterms:modified>
</cp:coreProperties>
</file>