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43f5b1f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43f5b1f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eb00c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eb00c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43e20a84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43e20a84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43e20a84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43e20a84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43e20a84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43e20a84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43e20a84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43e20a84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43e20a84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43e20a84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43e20a84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43e20a84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43e20a84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43e20a84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43e20a84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43e20a84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LWH; Wide and moderate </a:t>
            </a:r>
            <a:r>
              <a:rPr lang="en"/>
              <a:t>distribution</a:t>
            </a:r>
            <a:r>
              <a:rPr lang="en"/>
              <a:t>. </a:t>
            </a:r>
            <a:r>
              <a:rPr lang="en"/>
              <a:t>Both right skewed; 100-200 central tendency, no outliers; 0.25-0.35 central tendency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beb00c3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beb00c3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max outliers for E and min for I, </a:t>
            </a:r>
            <a:endParaRPr/>
          </a:p>
          <a:p>
            <a:pPr indent="0" lvl="0" marL="0" rtl="0" algn="l">
              <a:spcBef>
                <a:spcPts val="0"/>
              </a:spcBef>
              <a:spcAft>
                <a:spcPts val="0"/>
              </a:spcAft>
              <a:buNone/>
            </a:pPr>
            <a:r>
              <a:rPr lang="en"/>
              <a:t>Right skewed for all. All values are mean above median. I&amp;J max price. Premium Max price &amp; VS1 &amp; VS2 max in range and mean and median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43e20a8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43e20a8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fair,J &amp; fl is base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43e20a84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43e20a84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43e20a84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43e20a84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colearninglounge/gemstone-price-prediction?select=cubic_zirconia.csv" TargetMode="External"/><Relationship Id="rId4" Type="http://schemas.openxmlformats.org/officeDocument/2006/relationships/hyperlink" Target="https://www.ganoksin.com/article/4-cs-gemstone-valuation/" TargetMode="External"/><Relationship Id="rId5" Type="http://schemas.openxmlformats.org/officeDocument/2006/relationships/hyperlink" Target="https://www.futuremarketinsights.com/reports/gemstones-mark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colearninglounge/gemstone-price-prediction?select=cubic_zirconia.csv"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Gemstone Price Prediction</a:t>
            </a:r>
            <a:endParaRPr/>
          </a:p>
        </p:txBody>
      </p:sp>
      <p:sp>
        <p:nvSpPr>
          <p:cNvPr id="64" name="Google Shape;64;p13"/>
          <p:cNvSpPr txBox="1"/>
          <p:nvPr>
            <p:ph idx="1" type="subTitle"/>
          </p:nvPr>
        </p:nvSpPr>
        <p:spPr>
          <a:xfrm>
            <a:off x="1680300" y="3049450"/>
            <a:ext cx="5783400" cy="13038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lang="en"/>
              <a:t>MIS-5560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Group</a:t>
            </a:r>
            <a:r>
              <a:rPr lang="en"/>
              <a:t> 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Aishwarya Sangal	  Deepa Palariya     Savannah Schwenk	  Vasudha Gulati</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Summarizing Results</a:t>
            </a:r>
            <a:endParaRPr/>
          </a:p>
        </p:txBody>
      </p:sp>
      <p:sp>
        <p:nvSpPr>
          <p:cNvPr id="134" name="Google Shape;134;p22"/>
          <p:cNvSpPr txBox="1"/>
          <p:nvPr>
            <p:ph idx="1" type="body"/>
          </p:nvPr>
        </p:nvSpPr>
        <p:spPr>
          <a:xfrm>
            <a:off x="387900" y="1489825"/>
            <a:ext cx="5083500" cy="3352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
              <a:t>Comparing </a:t>
            </a:r>
            <a:r>
              <a:rPr lang="en"/>
              <a:t>the three models, Neural Network has the least AAE value for training and validation set.</a:t>
            </a:r>
            <a:endParaRPr/>
          </a:p>
          <a:p>
            <a:pPr indent="-342900" lvl="0" marL="457200" rtl="0" algn="l">
              <a:lnSpc>
                <a:spcPct val="115000"/>
              </a:lnSpc>
              <a:spcBef>
                <a:spcPts val="1200"/>
              </a:spcBef>
              <a:spcAft>
                <a:spcPts val="0"/>
              </a:spcAft>
              <a:buSzPts val="1800"/>
              <a:buChar char="●"/>
            </a:pPr>
            <a:r>
              <a:rPr lang="en"/>
              <a:t>No indication of overfitting in Neural Network.</a:t>
            </a:r>
            <a:endParaRPr/>
          </a:p>
          <a:p>
            <a:pPr indent="-342900" lvl="0" marL="457200" rtl="0" algn="l">
              <a:lnSpc>
                <a:spcPct val="115000"/>
              </a:lnSpc>
              <a:spcBef>
                <a:spcPts val="1200"/>
              </a:spcBef>
              <a:spcAft>
                <a:spcPts val="0"/>
              </a:spcAft>
              <a:buSzPts val="1800"/>
              <a:buChar char="●"/>
            </a:pPr>
            <a:r>
              <a:rPr lang="en"/>
              <a:t>According to CART model, 3 important variables are - carat, color and clarity.</a:t>
            </a:r>
            <a:endParaRPr/>
          </a:p>
        </p:txBody>
      </p:sp>
      <p:pic>
        <p:nvPicPr>
          <p:cNvPr id="135" name="Google Shape;135;p22"/>
          <p:cNvPicPr preferRelativeResize="0"/>
          <p:nvPr/>
        </p:nvPicPr>
        <p:blipFill>
          <a:blip r:embed="rId3">
            <a:alphaModFix/>
          </a:blip>
          <a:stretch>
            <a:fillRect/>
          </a:stretch>
        </p:blipFill>
        <p:spPr>
          <a:xfrm>
            <a:off x="5064050" y="2154150"/>
            <a:ext cx="3764400" cy="11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 (rebuilt)</a:t>
            </a:r>
            <a:endParaRPr/>
          </a:p>
        </p:txBody>
      </p:sp>
      <p:sp>
        <p:nvSpPr>
          <p:cNvPr id="141" name="Google Shape;141;p23"/>
          <p:cNvSpPr txBox="1"/>
          <p:nvPr>
            <p:ph idx="1" type="body"/>
          </p:nvPr>
        </p:nvSpPr>
        <p:spPr>
          <a:xfrm>
            <a:off x="387900" y="1489825"/>
            <a:ext cx="3444000" cy="2496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Font typeface="Arial"/>
              <a:buChar char="●"/>
            </a:pPr>
            <a:r>
              <a:rPr lang="en"/>
              <a:t>Variables considered</a:t>
            </a:r>
            <a:r>
              <a:rPr lang="en"/>
              <a:t>: color, clarity &amp; carat.</a:t>
            </a:r>
            <a:endParaRPr/>
          </a:p>
          <a:p>
            <a:pPr indent="-317500" lvl="0" marL="457200" rtl="0" algn="l">
              <a:lnSpc>
                <a:spcPct val="100000"/>
              </a:lnSpc>
              <a:spcBef>
                <a:spcPts val="0"/>
              </a:spcBef>
              <a:spcAft>
                <a:spcPts val="0"/>
              </a:spcAft>
              <a:buClr>
                <a:schemeClr val="dk1"/>
              </a:buClr>
              <a:buSzPts val="1400"/>
              <a:buFont typeface="Arial"/>
              <a:buChar char="●"/>
            </a:pPr>
            <a:r>
              <a:rPr lang="en"/>
              <a:t>Built with 2 layers:</a:t>
            </a:r>
            <a:endParaRPr/>
          </a:p>
          <a:p>
            <a:pPr indent="-317500" lvl="1" marL="914400" rtl="0" algn="l">
              <a:lnSpc>
                <a:spcPct val="100000"/>
              </a:lnSpc>
              <a:spcBef>
                <a:spcPts val="0"/>
              </a:spcBef>
              <a:spcAft>
                <a:spcPts val="0"/>
              </a:spcAft>
              <a:buClr>
                <a:schemeClr val="dk1"/>
              </a:buClr>
              <a:buSzPts val="1400"/>
              <a:buFont typeface="Arial"/>
              <a:buChar char="○"/>
            </a:pPr>
            <a:r>
              <a:rPr lang="en"/>
              <a:t>Layer 1 : 3 neurons</a:t>
            </a:r>
            <a:endParaRPr/>
          </a:p>
          <a:p>
            <a:pPr indent="-317500" lvl="1" marL="914400" rtl="0" algn="l">
              <a:lnSpc>
                <a:spcPct val="100000"/>
              </a:lnSpc>
              <a:spcBef>
                <a:spcPts val="0"/>
              </a:spcBef>
              <a:spcAft>
                <a:spcPts val="0"/>
              </a:spcAft>
              <a:buClr>
                <a:schemeClr val="dk1"/>
              </a:buClr>
              <a:buSzPts val="1400"/>
              <a:buFont typeface="Arial"/>
              <a:buChar char="○"/>
            </a:pPr>
            <a:r>
              <a:rPr lang="en"/>
              <a:t>Layer 2: 10 neurons</a:t>
            </a:r>
            <a:endParaRPr/>
          </a:p>
          <a:p>
            <a:pPr indent="-317500" lvl="0" marL="457200" rtl="0" algn="l">
              <a:lnSpc>
                <a:spcPct val="100000"/>
              </a:lnSpc>
              <a:spcBef>
                <a:spcPts val="0"/>
              </a:spcBef>
              <a:spcAft>
                <a:spcPts val="0"/>
              </a:spcAft>
              <a:buClr>
                <a:schemeClr val="dk1"/>
              </a:buClr>
              <a:buSzPts val="1400"/>
              <a:buFont typeface="Arial"/>
              <a:buChar char="●"/>
            </a:pPr>
            <a:r>
              <a:rPr lang="en"/>
              <a:t>Best model</a:t>
            </a:r>
            <a:endParaRPr/>
          </a:p>
          <a:p>
            <a:pPr indent="0" lvl="0" marL="457200" rtl="0" algn="l">
              <a:lnSpc>
                <a:spcPct val="100000"/>
              </a:lnSpc>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4050750" y="1612275"/>
            <a:ext cx="4705350" cy="143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8" name="Google Shape;148;p24"/>
          <p:cNvSpPr txBox="1"/>
          <p:nvPr>
            <p:ph idx="1" type="body"/>
          </p:nvPr>
        </p:nvSpPr>
        <p:spPr>
          <a:xfrm>
            <a:off x="387900" y="1489825"/>
            <a:ext cx="8368200" cy="3352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
              <a:t>In addition to Price and Carat being highly </a:t>
            </a:r>
            <a:r>
              <a:rPr lang="en"/>
              <a:t>correlated, </a:t>
            </a:r>
            <a:r>
              <a:rPr lang="en"/>
              <a:t>Carat is identified as one of the important variable to </a:t>
            </a:r>
            <a:r>
              <a:rPr lang="en"/>
              <a:t>predict</a:t>
            </a:r>
            <a:r>
              <a:rPr lang="en"/>
              <a:t> price.</a:t>
            </a:r>
            <a:endParaRPr/>
          </a:p>
          <a:p>
            <a:pPr indent="-342900" lvl="0" marL="457200" rtl="0" algn="l">
              <a:lnSpc>
                <a:spcPct val="115000"/>
              </a:lnSpc>
              <a:spcBef>
                <a:spcPts val="1200"/>
              </a:spcBef>
              <a:spcAft>
                <a:spcPts val="0"/>
              </a:spcAft>
              <a:buSzPts val="1800"/>
              <a:buChar char="●"/>
            </a:pPr>
            <a:r>
              <a:rPr lang="en"/>
              <a:t>The gemstones with SI2 and SI1 clarity are more profitable.</a:t>
            </a:r>
            <a:endParaRPr/>
          </a:p>
          <a:p>
            <a:pPr indent="-342900" lvl="0" marL="457200" rtl="0" algn="l">
              <a:lnSpc>
                <a:spcPct val="115000"/>
              </a:lnSpc>
              <a:spcBef>
                <a:spcPts val="1200"/>
              </a:spcBef>
              <a:spcAft>
                <a:spcPts val="0"/>
              </a:spcAft>
              <a:buSzPts val="1800"/>
              <a:buChar char="●"/>
            </a:pPr>
            <a:r>
              <a:rPr lang="en"/>
              <a:t>The popularity of colored gemstones have increased for their right price and uniqueness which is justified by our analysis - color J is more profitable.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Shortcomings</a:t>
            </a:r>
            <a:endParaRPr/>
          </a:p>
        </p:txBody>
      </p:sp>
      <p:sp>
        <p:nvSpPr>
          <p:cNvPr id="154" name="Google Shape;154;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
              <a:t>Limited dependent variables in the dataset.</a:t>
            </a:r>
            <a:endParaRPr/>
          </a:p>
          <a:p>
            <a:pPr indent="-342900" lvl="0" marL="457200" rtl="0" algn="l">
              <a:lnSpc>
                <a:spcPct val="115000"/>
              </a:lnSpc>
              <a:spcBef>
                <a:spcPts val="1200"/>
              </a:spcBef>
              <a:spcAft>
                <a:spcPts val="0"/>
              </a:spcAft>
              <a:buSzPts val="1800"/>
              <a:buChar char="●"/>
            </a:pPr>
            <a:r>
              <a:rPr lang="en"/>
              <a:t>The data is 2 years old and gemstone prices are heavily influenced by marketing conditions. Data should be continuously updated for more accurate and relevant prediction.</a:t>
            </a:r>
            <a:endParaRPr/>
          </a:p>
          <a:p>
            <a:pPr indent="0" lvl="0" marL="457200" rtl="0" algn="l">
              <a:lnSpc>
                <a:spcPct val="115000"/>
              </a:lnSpc>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Takeaways</a:t>
            </a:r>
            <a:endParaRPr/>
          </a:p>
        </p:txBody>
      </p:sp>
      <p:sp>
        <p:nvSpPr>
          <p:cNvPr id="160" name="Google Shape;16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Different modeling technique helps exploring their weakness and strengths.</a:t>
            </a:r>
            <a:endParaRPr/>
          </a:p>
          <a:p>
            <a:pPr indent="-342900" lvl="0" marL="457200" rtl="0" algn="l">
              <a:spcBef>
                <a:spcPts val="0"/>
              </a:spcBef>
              <a:spcAft>
                <a:spcPts val="0"/>
              </a:spcAft>
              <a:buSzPts val="1800"/>
              <a:buChar char="●"/>
            </a:pPr>
            <a:r>
              <a:rPr lang="en"/>
              <a:t>Feature engineering: With combination of models built and domain knowledge, we came up with important features to consider.</a:t>
            </a:r>
            <a:endParaRPr/>
          </a:p>
          <a:p>
            <a:pPr indent="-342900" lvl="0" marL="457200" rtl="0" algn="l">
              <a:spcBef>
                <a:spcPts val="0"/>
              </a:spcBef>
              <a:spcAft>
                <a:spcPts val="0"/>
              </a:spcAft>
              <a:buSzPts val="1800"/>
              <a:buChar char="●"/>
            </a:pPr>
            <a:r>
              <a:rPr lang="en"/>
              <a:t>Parsimonious model was chosen over the best fit model. </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6" name="Google Shape;166;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Kaggle, “Gemstone Price Prediction”, </a:t>
            </a:r>
            <a:r>
              <a:rPr lang="en" u="sng">
                <a:solidFill>
                  <a:schemeClr val="accent5"/>
                </a:solidFill>
                <a:hlinkClick r:id="rId3">
                  <a:extLst>
                    <a:ext uri="{A12FA001-AC4F-418D-AE19-62706E023703}">
                      <ahyp:hlinkClr val="tx"/>
                    </a:ext>
                  </a:extLst>
                </a:hlinkClick>
              </a:rPr>
              <a:t>https://www.kaggle.com/datasets/colearninglounge/gemstone-price-prediction?select=cubic_zirconia.csv</a:t>
            </a:r>
            <a:r>
              <a:rPr lang="en"/>
              <a:t>.</a:t>
            </a:r>
            <a:endParaRPr/>
          </a:p>
          <a:p>
            <a:pPr indent="-342900" lvl="0" marL="457200" rtl="0" algn="l">
              <a:spcBef>
                <a:spcPts val="0"/>
              </a:spcBef>
              <a:spcAft>
                <a:spcPts val="0"/>
              </a:spcAft>
              <a:buSzPts val="1800"/>
              <a:buChar char="●"/>
            </a:pPr>
            <a:r>
              <a:rPr lang="en"/>
              <a:t>The 4 C’s of “Gemstones Prediction”, </a:t>
            </a:r>
            <a:r>
              <a:rPr lang="en" u="sng">
                <a:solidFill>
                  <a:schemeClr val="hlink"/>
                </a:solidFill>
                <a:hlinkClick r:id="rId4"/>
              </a:rPr>
              <a:t>https://www.ganoksin.com/article/4-cs-gemstone-valuation/</a:t>
            </a:r>
            <a:endParaRPr/>
          </a:p>
          <a:p>
            <a:pPr indent="-342900" lvl="0" marL="457200" rtl="0" algn="l">
              <a:spcBef>
                <a:spcPts val="0"/>
              </a:spcBef>
              <a:spcAft>
                <a:spcPts val="0"/>
              </a:spcAft>
              <a:buSzPts val="1800"/>
              <a:buChar char="●"/>
            </a:pPr>
            <a:r>
              <a:rPr lang="en"/>
              <a:t>Gemstone market, </a:t>
            </a:r>
            <a:r>
              <a:rPr lang="en" u="sng">
                <a:solidFill>
                  <a:schemeClr val="hlink"/>
                </a:solidFill>
                <a:hlinkClick r:id="rId5"/>
              </a:rPr>
              <a:t>https://www.futuremarketinsights.com/reports/gemstones-market</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Introduction &amp; Hypothesis</a:t>
            </a:r>
            <a:endParaRPr/>
          </a:p>
          <a:p>
            <a:pPr indent="-342900" lvl="0" marL="457200" rtl="0" algn="l">
              <a:spcBef>
                <a:spcPts val="0"/>
              </a:spcBef>
              <a:spcAft>
                <a:spcPts val="0"/>
              </a:spcAft>
              <a:buSzPts val="1800"/>
              <a:buChar char="●"/>
            </a:pPr>
            <a:r>
              <a:rPr lang="en"/>
              <a:t>Data Overview</a:t>
            </a:r>
            <a:endParaRPr/>
          </a:p>
          <a:p>
            <a:pPr indent="-342900" lvl="0" marL="457200" rtl="0" algn="l">
              <a:spcBef>
                <a:spcPts val="0"/>
              </a:spcBef>
              <a:spcAft>
                <a:spcPts val="0"/>
              </a:spcAft>
              <a:buSzPts val="1800"/>
              <a:buChar char="●"/>
            </a:pPr>
            <a:r>
              <a:rPr lang="en"/>
              <a:t>Numeric Variable Analysis</a:t>
            </a:r>
            <a:endParaRPr/>
          </a:p>
          <a:p>
            <a:pPr indent="-342900" lvl="0" marL="457200" rtl="0" algn="l">
              <a:spcBef>
                <a:spcPts val="0"/>
              </a:spcBef>
              <a:spcAft>
                <a:spcPts val="0"/>
              </a:spcAft>
              <a:buSzPts val="1800"/>
              <a:buChar char="●"/>
            </a:pPr>
            <a:r>
              <a:rPr lang="en"/>
              <a:t>Categorical </a:t>
            </a:r>
            <a:r>
              <a:rPr lang="en"/>
              <a:t>Variable Analysis</a:t>
            </a:r>
            <a:endParaRPr/>
          </a:p>
          <a:p>
            <a:pPr indent="-342900" lvl="0" marL="457200" rtl="0" algn="l">
              <a:spcBef>
                <a:spcPts val="0"/>
              </a:spcBef>
              <a:spcAft>
                <a:spcPts val="0"/>
              </a:spcAft>
              <a:buSzPts val="1800"/>
              <a:buChar char="●"/>
            </a:pPr>
            <a:r>
              <a:rPr lang="en"/>
              <a:t>Building Models</a:t>
            </a:r>
            <a:endParaRPr/>
          </a:p>
          <a:p>
            <a:pPr indent="-342900" lvl="0" marL="457200" rtl="0" algn="l">
              <a:spcBef>
                <a:spcPts val="0"/>
              </a:spcBef>
              <a:spcAft>
                <a:spcPts val="0"/>
              </a:spcAft>
              <a:buSzPts val="1800"/>
              <a:buChar char="●"/>
            </a:pPr>
            <a:r>
              <a:rPr lang="en"/>
              <a:t>Summarizing 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Shortcomings</a:t>
            </a:r>
            <a:endParaRPr/>
          </a:p>
          <a:p>
            <a:pPr indent="-342900" lvl="0" marL="457200" rtl="0" algn="l">
              <a:spcBef>
                <a:spcPts val="0"/>
              </a:spcBef>
              <a:spcAft>
                <a:spcPts val="0"/>
              </a:spcAft>
              <a:buSzPts val="1800"/>
              <a:buChar char="●"/>
            </a:pPr>
            <a:r>
              <a:rPr lang="en"/>
              <a:t>Key Takeaways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Introduction/Hypothesis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Our goal is to evaluate the predictive performance of the price variable of 27000 cubic zirconia gemstones so it can distinguish between higher profitable stones and lower profitable stones so as to have a better profit share using different modeling techniques. </a:t>
            </a:r>
            <a:endParaRPr/>
          </a:p>
          <a:p>
            <a:pPr indent="-317500" lvl="1" marL="914400" rtl="0" algn="l">
              <a:spcBef>
                <a:spcPts val="0"/>
              </a:spcBef>
              <a:spcAft>
                <a:spcPts val="0"/>
              </a:spcAft>
              <a:buSzPts val="1400"/>
              <a:buChar char="○"/>
            </a:pPr>
            <a:r>
              <a:rPr lang="en"/>
              <a:t>Scenario 1: Multiple Linear Regression </a:t>
            </a:r>
            <a:endParaRPr/>
          </a:p>
          <a:p>
            <a:pPr indent="-317500" lvl="1" marL="914400" rtl="0" algn="l">
              <a:spcBef>
                <a:spcPts val="0"/>
              </a:spcBef>
              <a:spcAft>
                <a:spcPts val="0"/>
              </a:spcAft>
              <a:buSzPts val="1400"/>
              <a:buChar char="○"/>
            </a:pPr>
            <a:r>
              <a:rPr lang="en"/>
              <a:t>Sc</a:t>
            </a:r>
            <a:r>
              <a:rPr lang="en"/>
              <a:t>e</a:t>
            </a:r>
            <a:r>
              <a:rPr lang="en"/>
              <a:t>nario 2: Classification and Regression Tree (CART)</a:t>
            </a:r>
            <a:endParaRPr/>
          </a:p>
          <a:p>
            <a:pPr indent="-317500" lvl="1" marL="914400" rtl="0" algn="l">
              <a:spcBef>
                <a:spcPts val="0"/>
              </a:spcBef>
              <a:spcAft>
                <a:spcPts val="0"/>
              </a:spcAft>
              <a:buSzPts val="1400"/>
              <a:buChar char="○"/>
            </a:pPr>
            <a:r>
              <a:rPr lang="en"/>
              <a:t>Scenario 3: Neural Network</a:t>
            </a:r>
            <a:endParaRPr/>
          </a:p>
          <a:p>
            <a:pPr indent="-342900" lvl="0" marL="457200" rtl="0" algn="l">
              <a:spcBef>
                <a:spcPts val="0"/>
              </a:spcBef>
              <a:spcAft>
                <a:spcPts val="0"/>
              </a:spcAft>
              <a:buSzPts val="1800"/>
              <a:buChar char="●"/>
            </a:pPr>
            <a:r>
              <a:rPr lang="en"/>
              <a:t>Compare all the models and pick best model for predicting price of Gemstones.</a:t>
            </a:r>
            <a:endParaRPr/>
          </a:p>
          <a:p>
            <a:pPr indent="-342900" lvl="0" marL="457200" rtl="0" algn="l">
              <a:spcBef>
                <a:spcPts val="0"/>
              </a:spcBef>
              <a:spcAft>
                <a:spcPts val="0"/>
              </a:spcAft>
              <a:buSzPts val="1800"/>
              <a:buChar char="●"/>
            </a:pPr>
            <a:r>
              <a:rPr lang="en"/>
              <a:t>P</a:t>
            </a:r>
            <a:r>
              <a:rPr lang="en"/>
              <a:t>rovide the 3 most important variables from the best pick model.</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82" name="Google Shape;82;p16"/>
          <p:cNvSpPr txBox="1"/>
          <p:nvPr>
            <p:ph idx="1" type="body"/>
          </p:nvPr>
        </p:nvSpPr>
        <p:spPr>
          <a:xfrm>
            <a:off x="337300" y="1318475"/>
            <a:ext cx="4301400" cy="351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Source: </a:t>
            </a:r>
            <a:r>
              <a:rPr lang="en" u="sng">
                <a:solidFill>
                  <a:schemeClr val="accent5"/>
                </a:solidFill>
                <a:hlinkClick r:id="rId3">
                  <a:extLst>
                    <a:ext uri="{A12FA001-AC4F-418D-AE19-62706E023703}">
                      <ahyp:hlinkClr val="tx"/>
                    </a:ext>
                  </a:extLst>
                </a:hlinkClick>
              </a:rPr>
              <a:t>https://www.kaggle.com/datasets/colearninglounge/gemstone-price-prediction?select=cubic_zirconia.csv</a:t>
            </a:r>
            <a:r>
              <a:rPr lang="en"/>
              <a:t> </a:t>
            </a:r>
            <a:endParaRPr/>
          </a:p>
          <a:p>
            <a:pPr indent="-342900" lvl="0" marL="457200" rtl="0" algn="l">
              <a:spcBef>
                <a:spcPts val="0"/>
              </a:spcBef>
              <a:spcAft>
                <a:spcPts val="0"/>
              </a:spcAft>
              <a:buSzPts val="1800"/>
              <a:buChar char="●"/>
            </a:pPr>
            <a:r>
              <a:rPr lang="en"/>
              <a:t>Rows ~ 27000</a:t>
            </a:r>
            <a:endParaRPr/>
          </a:p>
          <a:p>
            <a:pPr indent="-342900" lvl="0" marL="457200" rtl="0" algn="l">
              <a:spcBef>
                <a:spcPts val="0"/>
              </a:spcBef>
              <a:spcAft>
                <a:spcPts val="0"/>
              </a:spcAft>
              <a:buSzPts val="1800"/>
              <a:buChar char="●"/>
            </a:pPr>
            <a:r>
              <a:rPr lang="en"/>
              <a:t>Columns - 10</a:t>
            </a:r>
            <a:endParaRPr/>
          </a:p>
          <a:p>
            <a:pPr indent="-342900" lvl="0" marL="457200" rtl="0" algn="l">
              <a:spcBef>
                <a:spcPts val="0"/>
              </a:spcBef>
              <a:spcAft>
                <a:spcPts val="0"/>
              </a:spcAft>
              <a:buSzPts val="1800"/>
              <a:buChar char="●"/>
            </a:pPr>
            <a:r>
              <a:rPr lang="en"/>
              <a:t>Data Split - </a:t>
            </a:r>
            <a:endParaRPr/>
          </a:p>
          <a:p>
            <a:pPr indent="-317500" lvl="1" marL="914400" rtl="0" algn="l">
              <a:spcBef>
                <a:spcPts val="0"/>
              </a:spcBef>
              <a:spcAft>
                <a:spcPts val="0"/>
              </a:spcAft>
              <a:buSzPts val="1400"/>
              <a:buChar char="○"/>
            </a:pPr>
            <a:r>
              <a:rPr lang="en"/>
              <a:t>Training - 70% </a:t>
            </a:r>
            <a:endParaRPr/>
          </a:p>
          <a:p>
            <a:pPr indent="-317500" lvl="1" marL="914400" rtl="0" algn="l">
              <a:spcBef>
                <a:spcPts val="0"/>
              </a:spcBef>
              <a:spcAft>
                <a:spcPts val="0"/>
              </a:spcAft>
              <a:buSzPts val="1400"/>
              <a:buChar char="○"/>
            </a:pPr>
            <a:r>
              <a:rPr lang="en"/>
              <a:t>Validation - 30%</a:t>
            </a:r>
            <a:endParaRPr/>
          </a:p>
        </p:txBody>
      </p:sp>
      <p:pic>
        <p:nvPicPr>
          <p:cNvPr id="83" name="Google Shape;83;p16"/>
          <p:cNvPicPr preferRelativeResize="0"/>
          <p:nvPr/>
        </p:nvPicPr>
        <p:blipFill>
          <a:blip r:embed="rId4">
            <a:alphaModFix/>
          </a:blip>
          <a:stretch>
            <a:fillRect/>
          </a:stretch>
        </p:blipFill>
        <p:spPr>
          <a:xfrm>
            <a:off x="4726700" y="1018050"/>
            <a:ext cx="4301300" cy="377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91275" y="458025"/>
            <a:ext cx="49167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Numeric Variable Analysis</a:t>
            </a:r>
            <a:endParaRPr/>
          </a:p>
        </p:txBody>
      </p:sp>
      <p:sp>
        <p:nvSpPr>
          <p:cNvPr id="89" name="Google Shape;89;p17"/>
          <p:cNvSpPr txBox="1"/>
          <p:nvPr>
            <p:ph idx="1" type="body"/>
          </p:nvPr>
        </p:nvSpPr>
        <p:spPr>
          <a:xfrm>
            <a:off x="191275" y="1500175"/>
            <a:ext cx="4281600" cy="1071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Correlation matrix indicates that the price is highly correlated with Carat, Table, x, y and z variables.</a:t>
            </a:r>
            <a:endParaRPr/>
          </a:p>
        </p:txBody>
      </p:sp>
      <p:pic>
        <p:nvPicPr>
          <p:cNvPr id="90" name="Google Shape;90;p17"/>
          <p:cNvPicPr preferRelativeResize="0"/>
          <p:nvPr/>
        </p:nvPicPr>
        <p:blipFill>
          <a:blip r:embed="rId3">
            <a:alphaModFix/>
          </a:blip>
          <a:stretch>
            <a:fillRect/>
          </a:stretch>
        </p:blipFill>
        <p:spPr>
          <a:xfrm>
            <a:off x="5108100" y="179275"/>
            <a:ext cx="3855000" cy="2392500"/>
          </a:xfrm>
          <a:prstGeom prst="rect">
            <a:avLst/>
          </a:prstGeom>
          <a:noFill/>
          <a:ln>
            <a:noFill/>
          </a:ln>
        </p:spPr>
      </p:pic>
      <p:pic>
        <p:nvPicPr>
          <p:cNvPr id="91" name="Google Shape;91;p17"/>
          <p:cNvPicPr preferRelativeResize="0"/>
          <p:nvPr/>
        </p:nvPicPr>
        <p:blipFill>
          <a:blip r:embed="rId4">
            <a:alphaModFix/>
          </a:blip>
          <a:stretch>
            <a:fillRect/>
          </a:stretch>
        </p:blipFill>
        <p:spPr>
          <a:xfrm>
            <a:off x="2033275" y="2754550"/>
            <a:ext cx="3213194" cy="2205500"/>
          </a:xfrm>
          <a:prstGeom prst="rect">
            <a:avLst/>
          </a:prstGeom>
          <a:noFill/>
          <a:ln>
            <a:noFill/>
          </a:ln>
        </p:spPr>
      </p:pic>
      <p:pic>
        <p:nvPicPr>
          <p:cNvPr id="92" name="Google Shape;92;p17"/>
          <p:cNvPicPr preferRelativeResize="0"/>
          <p:nvPr/>
        </p:nvPicPr>
        <p:blipFill>
          <a:blip r:embed="rId5">
            <a:alphaModFix/>
          </a:blip>
          <a:stretch>
            <a:fillRect/>
          </a:stretch>
        </p:blipFill>
        <p:spPr>
          <a:xfrm>
            <a:off x="5463949" y="2705250"/>
            <a:ext cx="3425900" cy="2254800"/>
          </a:xfrm>
          <a:prstGeom prst="rect">
            <a:avLst/>
          </a:prstGeom>
          <a:noFill/>
          <a:ln>
            <a:noFill/>
          </a:ln>
        </p:spPr>
      </p:pic>
      <p:sp>
        <p:nvSpPr>
          <p:cNvPr id="93" name="Google Shape;93;p17"/>
          <p:cNvSpPr txBox="1"/>
          <p:nvPr/>
        </p:nvSpPr>
        <p:spPr>
          <a:xfrm>
            <a:off x="191275" y="2767350"/>
            <a:ext cx="18420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Histogram of carat and price showing distribution of different values.</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46475" y="447675"/>
            <a:ext cx="54288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Categorical Variable Analysis</a:t>
            </a:r>
            <a:endParaRPr/>
          </a:p>
        </p:txBody>
      </p:sp>
      <p:sp>
        <p:nvSpPr>
          <p:cNvPr id="99" name="Google Shape;99;p18"/>
          <p:cNvSpPr txBox="1"/>
          <p:nvPr>
            <p:ph idx="1" type="body"/>
          </p:nvPr>
        </p:nvSpPr>
        <p:spPr>
          <a:xfrm>
            <a:off x="387900" y="1618600"/>
            <a:ext cx="2015100" cy="295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Boxplots for cut, color and clarity shows the outliers and median for their different levels.</a:t>
            </a:r>
            <a:endParaRPr/>
          </a:p>
        </p:txBody>
      </p:sp>
      <p:pic>
        <p:nvPicPr>
          <p:cNvPr id="100" name="Google Shape;100;p18"/>
          <p:cNvPicPr preferRelativeResize="0"/>
          <p:nvPr/>
        </p:nvPicPr>
        <p:blipFill>
          <a:blip r:embed="rId3">
            <a:alphaModFix/>
          </a:blip>
          <a:stretch>
            <a:fillRect/>
          </a:stretch>
        </p:blipFill>
        <p:spPr>
          <a:xfrm>
            <a:off x="2576150" y="1882475"/>
            <a:ext cx="3151102" cy="2158300"/>
          </a:xfrm>
          <a:prstGeom prst="rect">
            <a:avLst/>
          </a:prstGeom>
          <a:noFill/>
          <a:ln>
            <a:noFill/>
          </a:ln>
        </p:spPr>
      </p:pic>
      <p:pic>
        <p:nvPicPr>
          <p:cNvPr id="101" name="Google Shape;101;p18"/>
          <p:cNvPicPr preferRelativeResize="0"/>
          <p:nvPr/>
        </p:nvPicPr>
        <p:blipFill>
          <a:blip r:embed="rId4">
            <a:alphaModFix/>
          </a:blip>
          <a:stretch>
            <a:fillRect/>
          </a:stretch>
        </p:blipFill>
        <p:spPr>
          <a:xfrm>
            <a:off x="5801550" y="2870425"/>
            <a:ext cx="3151100" cy="2158300"/>
          </a:xfrm>
          <a:prstGeom prst="rect">
            <a:avLst/>
          </a:prstGeom>
          <a:noFill/>
          <a:ln>
            <a:noFill/>
          </a:ln>
        </p:spPr>
      </p:pic>
      <p:pic>
        <p:nvPicPr>
          <p:cNvPr id="102" name="Google Shape;102;p18"/>
          <p:cNvPicPr preferRelativeResize="0"/>
          <p:nvPr/>
        </p:nvPicPr>
        <p:blipFill>
          <a:blip r:embed="rId5">
            <a:alphaModFix/>
          </a:blip>
          <a:stretch>
            <a:fillRect/>
          </a:stretch>
        </p:blipFill>
        <p:spPr>
          <a:xfrm>
            <a:off x="5801550" y="606000"/>
            <a:ext cx="3151100" cy="221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Multiple Linear Regression</a:t>
            </a:r>
            <a:endParaRPr/>
          </a:p>
        </p:txBody>
      </p:sp>
      <p:sp>
        <p:nvSpPr>
          <p:cNvPr id="108" name="Google Shape;108;p19"/>
          <p:cNvSpPr txBox="1"/>
          <p:nvPr>
            <p:ph idx="1" type="body"/>
          </p:nvPr>
        </p:nvSpPr>
        <p:spPr>
          <a:xfrm>
            <a:off x="387900" y="1489825"/>
            <a:ext cx="34980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is statistically significant.</a:t>
            </a:r>
            <a:endParaRPr/>
          </a:p>
          <a:p>
            <a:pPr indent="-342900" lvl="0" marL="457200" rtl="0" algn="l">
              <a:spcBef>
                <a:spcPts val="0"/>
              </a:spcBef>
              <a:spcAft>
                <a:spcPts val="0"/>
              </a:spcAft>
              <a:buSzPts val="1800"/>
              <a:buChar char="●"/>
            </a:pPr>
            <a:r>
              <a:rPr lang="en"/>
              <a:t>Adj R2 is 92% </a:t>
            </a:r>
            <a:endParaRPr/>
          </a:p>
          <a:p>
            <a:pPr indent="-342900" lvl="0" marL="457200" rtl="0" algn="l">
              <a:spcBef>
                <a:spcPts val="0"/>
              </a:spcBef>
              <a:spcAft>
                <a:spcPts val="0"/>
              </a:spcAft>
              <a:buSzPts val="1800"/>
              <a:buChar char="●"/>
            </a:pPr>
            <a:r>
              <a:rPr lang="en"/>
              <a:t>ASE (Validate) &lt; ASE (Train) - no over-fitting. </a:t>
            </a:r>
            <a:endParaRPr/>
          </a:p>
          <a:p>
            <a:pPr indent="-342900" lvl="0" marL="457200" rtl="0" algn="l">
              <a:spcBef>
                <a:spcPts val="0"/>
              </a:spcBef>
              <a:spcAft>
                <a:spcPts val="0"/>
              </a:spcAft>
              <a:buSzPts val="1800"/>
              <a:buChar char="●"/>
            </a:pPr>
            <a:r>
              <a:rPr lang="en"/>
              <a:t>Model performed well.</a:t>
            </a:r>
            <a:endParaRPr/>
          </a:p>
        </p:txBody>
      </p:sp>
      <p:pic>
        <p:nvPicPr>
          <p:cNvPr id="109" name="Google Shape;109;p19"/>
          <p:cNvPicPr preferRelativeResize="0"/>
          <p:nvPr/>
        </p:nvPicPr>
        <p:blipFill rotWithShape="1">
          <a:blip r:embed="rId3">
            <a:alphaModFix/>
          </a:blip>
          <a:srcRect b="0" l="37284" r="36283" t="57101"/>
          <a:stretch/>
        </p:blipFill>
        <p:spPr>
          <a:xfrm>
            <a:off x="4633400" y="2571750"/>
            <a:ext cx="1333500" cy="1409700"/>
          </a:xfrm>
          <a:prstGeom prst="rect">
            <a:avLst/>
          </a:prstGeom>
          <a:noFill/>
          <a:ln>
            <a:noFill/>
          </a:ln>
        </p:spPr>
      </p:pic>
      <p:pic>
        <p:nvPicPr>
          <p:cNvPr id="110" name="Google Shape;110;p19"/>
          <p:cNvPicPr preferRelativeResize="0"/>
          <p:nvPr/>
        </p:nvPicPr>
        <p:blipFill rotWithShape="1">
          <a:blip r:embed="rId3">
            <a:alphaModFix/>
          </a:blip>
          <a:srcRect b="47435" l="17550" r="16394" t="22090"/>
          <a:stretch/>
        </p:blipFill>
        <p:spPr>
          <a:xfrm>
            <a:off x="3885925" y="1489813"/>
            <a:ext cx="2828450" cy="923925"/>
          </a:xfrm>
          <a:prstGeom prst="rect">
            <a:avLst/>
          </a:prstGeom>
          <a:noFill/>
          <a:ln>
            <a:noFill/>
          </a:ln>
        </p:spPr>
      </p:pic>
      <p:pic>
        <p:nvPicPr>
          <p:cNvPr id="111" name="Google Shape;111;p19"/>
          <p:cNvPicPr preferRelativeResize="0"/>
          <p:nvPr/>
        </p:nvPicPr>
        <p:blipFill>
          <a:blip r:embed="rId4">
            <a:alphaModFix/>
          </a:blip>
          <a:stretch>
            <a:fillRect/>
          </a:stretch>
        </p:blipFill>
        <p:spPr>
          <a:xfrm>
            <a:off x="6792375" y="1489825"/>
            <a:ext cx="2200275" cy="325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CART</a:t>
            </a:r>
            <a:endParaRPr/>
          </a:p>
        </p:txBody>
      </p:sp>
      <p:sp>
        <p:nvSpPr>
          <p:cNvPr id="117" name="Google Shape;117;p20"/>
          <p:cNvSpPr txBox="1"/>
          <p:nvPr>
            <p:ph idx="1" type="body"/>
          </p:nvPr>
        </p:nvSpPr>
        <p:spPr>
          <a:xfrm>
            <a:off x="387900" y="1489825"/>
            <a:ext cx="38817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CART model was built using RSS since our outcome was numeric.</a:t>
            </a:r>
            <a:endParaRPr sz="1600"/>
          </a:p>
          <a:p>
            <a:pPr indent="-330200" lvl="0" marL="457200" rtl="0" algn="l">
              <a:spcBef>
                <a:spcPts val="0"/>
              </a:spcBef>
              <a:spcAft>
                <a:spcPts val="0"/>
              </a:spcAft>
              <a:buSzPts val="1600"/>
              <a:buChar char="●"/>
            </a:pPr>
            <a:r>
              <a:rPr lang="en" sz="1600"/>
              <a:t>ASE(Valid) &gt; ASE(Train) - indicates overfitting. </a:t>
            </a:r>
            <a:endParaRPr sz="1600"/>
          </a:p>
          <a:p>
            <a:pPr indent="-330200" lvl="0" marL="457200" rtl="0" algn="l">
              <a:spcBef>
                <a:spcPts val="0"/>
              </a:spcBef>
              <a:spcAft>
                <a:spcPts val="0"/>
              </a:spcAft>
              <a:buSzPts val="1600"/>
              <a:buChar char="●"/>
            </a:pPr>
            <a:r>
              <a:rPr lang="en" sz="1600"/>
              <a:t>Top three important variables - Carat, Clarity and Color </a:t>
            </a:r>
            <a:endParaRPr sz="1600"/>
          </a:p>
          <a:p>
            <a:pPr indent="-330200" lvl="0" marL="457200" rtl="0" algn="l">
              <a:spcBef>
                <a:spcPts val="0"/>
              </a:spcBef>
              <a:spcAft>
                <a:spcPts val="0"/>
              </a:spcAft>
              <a:buSzPts val="1600"/>
              <a:buChar char="●"/>
            </a:pPr>
            <a:r>
              <a:rPr lang="en" sz="1600"/>
              <a:t>Overall, the model did not perform well.</a:t>
            </a:r>
            <a:endParaRPr sz="1600"/>
          </a:p>
        </p:txBody>
      </p:sp>
      <p:pic>
        <p:nvPicPr>
          <p:cNvPr id="118" name="Google Shape;118;p20"/>
          <p:cNvPicPr preferRelativeResize="0"/>
          <p:nvPr/>
        </p:nvPicPr>
        <p:blipFill>
          <a:blip r:embed="rId3">
            <a:alphaModFix/>
          </a:blip>
          <a:stretch>
            <a:fillRect/>
          </a:stretch>
        </p:blipFill>
        <p:spPr>
          <a:xfrm>
            <a:off x="5589900" y="3367775"/>
            <a:ext cx="2533675" cy="1291975"/>
          </a:xfrm>
          <a:prstGeom prst="rect">
            <a:avLst/>
          </a:prstGeom>
          <a:noFill/>
          <a:ln>
            <a:noFill/>
          </a:ln>
        </p:spPr>
      </p:pic>
      <p:pic>
        <p:nvPicPr>
          <p:cNvPr id="119" name="Google Shape;119;p20"/>
          <p:cNvPicPr preferRelativeResize="0"/>
          <p:nvPr/>
        </p:nvPicPr>
        <p:blipFill>
          <a:blip r:embed="rId4">
            <a:alphaModFix/>
          </a:blip>
          <a:stretch>
            <a:fillRect/>
          </a:stretch>
        </p:blipFill>
        <p:spPr>
          <a:xfrm>
            <a:off x="4796075" y="1489825"/>
            <a:ext cx="4121325" cy="177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a:t>
            </a:r>
            <a:endParaRPr/>
          </a:p>
        </p:txBody>
      </p:sp>
      <p:sp>
        <p:nvSpPr>
          <p:cNvPr id="125" name="Google Shape;125;p21"/>
          <p:cNvSpPr txBox="1"/>
          <p:nvPr>
            <p:ph idx="1" type="body"/>
          </p:nvPr>
        </p:nvSpPr>
        <p:spPr>
          <a:xfrm>
            <a:off x="387900" y="1489825"/>
            <a:ext cx="3881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trying 4 different NN models, the model with 20 hidden nodes performed the best.</a:t>
            </a:r>
            <a:endParaRPr/>
          </a:p>
          <a:p>
            <a:pPr indent="-342900" lvl="0" marL="457200" rtl="0" algn="l">
              <a:spcBef>
                <a:spcPts val="0"/>
              </a:spcBef>
              <a:spcAft>
                <a:spcPts val="0"/>
              </a:spcAft>
              <a:buSzPts val="1800"/>
              <a:buChar char="●"/>
            </a:pPr>
            <a:r>
              <a:rPr lang="en"/>
              <a:t>The AAE(Train)</a:t>
            </a:r>
            <a:r>
              <a:rPr lang="en"/>
              <a:t> and AAE(Valid) went down.</a:t>
            </a:r>
            <a:endParaRPr/>
          </a:p>
          <a:p>
            <a:pPr indent="-342900" lvl="0" marL="457200" rtl="0" algn="l">
              <a:spcBef>
                <a:spcPts val="0"/>
              </a:spcBef>
              <a:spcAft>
                <a:spcPts val="0"/>
              </a:spcAft>
              <a:buSzPts val="1800"/>
              <a:buChar char="●"/>
            </a:pPr>
            <a:r>
              <a:rPr lang="en"/>
              <a:t>AAE(Valid) is slightly higher than AAE(Train).</a:t>
            </a:r>
            <a:endParaRPr/>
          </a:p>
        </p:txBody>
      </p:sp>
      <p:pic>
        <p:nvPicPr>
          <p:cNvPr id="126" name="Google Shape;126;p21"/>
          <p:cNvPicPr preferRelativeResize="0"/>
          <p:nvPr/>
        </p:nvPicPr>
        <p:blipFill rotWithShape="1">
          <a:blip r:embed="rId3">
            <a:alphaModFix/>
          </a:blip>
          <a:srcRect b="70954" l="2782" r="26958" t="0"/>
          <a:stretch/>
        </p:blipFill>
        <p:spPr>
          <a:xfrm>
            <a:off x="4172750" y="1489825"/>
            <a:ext cx="4843149" cy="795725"/>
          </a:xfrm>
          <a:prstGeom prst="rect">
            <a:avLst/>
          </a:prstGeom>
          <a:noFill/>
          <a:ln>
            <a:noFill/>
          </a:ln>
        </p:spPr>
      </p:pic>
      <p:pic>
        <p:nvPicPr>
          <p:cNvPr id="127" name="Google Shape;127;p21"/>
          <p:cNvPicPr preferRelativeResize="0"/>
          <p:nvPr/>
        </p:nvPicPr>
        <p:blipFill rotWithShape="1">
          <a:blip r:embed="rId3">
            <a:alphaModFix/>
          </a:blip>
          <a:srcRect b="45038" l="42373" r="40661" t="32970"/>
          <a:stretch/>
        </p:blipFill>
        <p:spPr>
          <a:xfrm>
            <a:off x="6100284" y="2521625"/>
            <a:ext cx="1331816" cy="686100"/>
          </a:xfrm>
          <a:prstGeom prst="rect">
            <a:avLst/>
          </a:prstGeom>
          <a:noFill/>
          <a:ln>
            <a:noFill/>
          </a:ln>
        </p:spPr>
      </p:pic>
      <p:pic>
        <p:nvPicPr>
          <p:cNvPr id="128" name="Google Shape;128;p21"/>
          <p:cNvPicPr preferRelativeResize="0"/>
          <p:nvPr/>
        </p:nvPicPr>
        <p:blipFill rotWithShape="1">
          <a:blip r:embed="rId3">
            <a:alphaModFix/>
          </a:blip>
          <a:srcRect b="4138" l="26561" r="24790" t="57932"/>
          <a:stretch/>
        </p:blipFill>
        <p:spPr>
          <a:xfrm>
            <a:off x="4699900" y="3311400"/>
            <a:ext cx="3788850" cy="117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