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6" r:id="rId1"/>
  </p:sldMasterIdLst>
  <p:sldIdLst>
    <p:sldId id="256" r:id="rId2"/>
    <p:sldId id="281" r:id="rId3"/>
    <p:sldId id="258" r:id="rId4"/>
    <p:sldId id="259" r:id="rId5"/>
    <p:sldId id="260" r:id="rId6"/>
    <p:sldId id="269" r:id="rId7"/>
    <p:sldId id="262" r:id="rId8"/>
    <p:sldId id="263" r:id="rId9"/>
    <p:sldId id="264" r:id="rId10"/>
    <p:sldId id="270" r:id="rId11"/>
    <p:sldId id="271" r:id="rId12"/>
    <p:sldId id="276" r:id="rId13"/>
    <p:sldId id="277" r:id="rId14"/>
    <p:sldId id="278" r:id="rId15"/>
    <p:sldId id="279" r:id="rId16"/>
    <p:sldId id="282" r:id="rId17"/>
    <p:sldId id="283" r:id="rId18"/>
    <p:sldId id="284" r:id="rId19"/>
    <p:sldId id="285" r:id="rId20"/>
    <p:sldId id="286" r:id="rId21"/>
    <p:sldId id="296" r:id="rId22"/>
    <p:sldId id="297" r:id="rId23"/>
    <p:sldId id="298" r:id="rId24"/>
    <p:sldId id="299" r:id="rId25"/>
    <p:sldId id="300" r:id="rId26"/>
    <p:sldId id="301" r:id="rId27"/>
    <p:sldId id="290" r:id="rId28"/>
    <p:sldId id="291" r:id="rId29"/>
    <p:sldId id="292" r:id="rId30"/>
    <p:sldId id="293" r:id="rId31"/>
    <p:sldId id="294" r:id="rId32"/>
    <p:sldId id="295" r:id="rId33"/>
    <p:sldId id="287" r:id="rId34"/>
    <p:sldId id="288" r:id="rId35"/>
    <p:sldId id="267" r:id="rId36"/>
    <p:sldId id="289" r:id="rId37"/>
    <p:sldId id="26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53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11-Oct-23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685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11-Oct-23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2401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11-Oct-23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78325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11-Oct-23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160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11-Oct-23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3068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11-Oct-23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61134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11-Oct-23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88054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BE451C3-0FF4-47C4-B829-773ADF60F88C}" type="datetimeFigureOut">
              <a:rPr lang="en-US" smtClean="0"/>
              <a:t>11-Oct-23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32829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BE451C3-0FF4-47C4-B829-773ADF60F88C}" type="datetimeFigureOut">
              <a:rPr lang="en-US" smtClean="0"/>
              <a:t>11-Oct-23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404329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11-Oct-23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3758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11-Oct-23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930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11-Oct-23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0348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11-Oct-23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9133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11-Oct-23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256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11-Oct-23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39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11-Oct-23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3667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11-Oct-23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104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11-Oct-23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9275645"/>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bigbelly.com/" TargetMode="External"/><Relationship Id="rId2" Type="http://schemas.openxmlformats.org/officeDocument/2006/relationships/hyperlink" Target="https://sensoneo.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6B9811-F650-24AD-52B1-C8C5C4FA1780}"/>
              </a:ext>
            </a:extLst>
          </p:cNvPr>
          <p:cNvSpPr>
            <a:spLocks noGrp="1"/>
          </p:cNvSpPr>
          <p:nvPr>
            <p:ph type="subTitle" idx="1"/>
          </p:nvPr>
        </p:nvSpPr>
        <p:spPr>
          <a:xfrm>
            <a:off x="475129" y="932873"/>
            <a:ext cx="11232777" cy="5440218"/>
          </a:xfrm>
        </p:spPr>
        <p:txBody>
          <a:bodyPr>
            <a:normAutofit/>
          </a:bodyPr>
          <a:lstStyle/>
          <a:p>
            <a:pPr algn="just"/>
            <a:r>
              <a:rPr lang="en-US"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CMR TECHNICAL CAMPUS</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mini project on </a:t>
            </a:r>
            <a:endParaRPr lang="en-US" sz="2400" dirty="0">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                       GEO TRACKING OF WASTE AND Triggering alerts</a:t>
            </a:r>
          </a:p>
          <a:p>
            <a:pPr algn="just"/>
            <a:r>
              <a:rPr lang="en-US" sz="2400" dirty="0">
                <a:solidFill>
                  <a:schemeClr val="bg1"/>
                </a:solidFill>
                <a:latin typeface="Times New Roman" panose="02020603050405020304" pitchFamily="18" charset="0"/>
                <a:cs typeface="Times New Roman" panose="02020603050405020304" pitchFamily="18" charset="0"/>
              </a:rPr>
              <a:t>                                                                  and </a:t>
            </a:r>
          </a:p>
          <a:p>
            <a:pPr algn="just"/>
            <a:r>
              <a:rPr lang="en-US" sz="2400" dirty="0">
                <a:solidFill>
                  <a:schemeClr val="bg1"/>
                </a:solidFill>
                <a:latin typeface="Times New Roman" panose="02020603050405020304" pitchFamily="18" charset="0"/>
                <a:cs typeface="Times New Roman" panose="02020603050405020304" pitchFamily="18" charset="0"/>
              </a:rPr>
              <a:t>                                 mapping areas with high waste index</a:t>
            </a:r>
            <a:r>
              <a:rPr lang="en-US" sz="2400"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under the guidance of :                                                 PRESENTED BY:</a:t>
            </a:r>
          </a:p>
          <a:p>
            <a:pPr algn="just"/>
            <a:r>
              <a:rPr lang="en-US"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mr</a:t>
            </a:r>
            <a:r>
              <a:rPr lang="en-US" b="1" dirty="0">
                <a:solidFill>
                  <a:schemeClr val="bg1"/>
                </a:solidFill>
                <a:latin typeface="Times New Roman" panose="02020603050405020304" pitchFamily="18" charset="0"/>
                <a:cs typeface="Times New Roman" panose="02020603050405020304" pitchFamily="18" charset="0"/>
              </a:rPr>
              <a:t> . SVSV PRASAD SANABOINA                     </a:t>
            </a: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S.SAI DEEPA REDDY (207R1A0555)</a:t>
            </a:r>
            <a:endParaRPr lang="en-US" b="1" dirty="0">
              <a:solidFill>
                <a:schemeClr val="bg1"/>
              </a:solidFill>
              <a:latin typeface="Times New Roman" panose="02020603050405020304" pitchFamily="18" charset="0"/>
              <a:cs typeface="Times New Roman" panose="02020603050405020304" pitchFamily="18" charset="0"/>
            </a:endParaRPr>
          </a:p>
          <a:p>
            <a:pPr algn="just"/>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ASSISTANT PROFESSOR)                                                                 S.KUSHAL DEEP         (207R1A0553)</a:t>
            </a:r>
          </a:p>
          <a:p>
            <a:pPr algn="just"/>
            <a:r>
              <a:rPr lang="en-US" dirty="0">
                <a:solidFill>
                  <a:schemeClr val="bg1"/>
                </a:solidFill>
                <a:latin typeface="Times New Roman" panose="02020603050405020304" pitchFamily="18" charset="0"/>
                <a:cs typeface="Times New Roman" panose="02020603050405020304" pitchFamily="18" charset="0"/>
              </a:rPr>
              <a:t>                                                                                                                         P.HRUDAY Reddy      (207r1a0518)</a:t>
            </a:r>
          </a:p>
          <a:p>
            <a:pPr marL="285750" indent="-285750" algn="just">
              <a:buFont typeface="Wingdings" panose="05000000000000000000"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4" name="Image1">
            <a:extLst>
              <a:ext uri="{FF2B5EF4-FFF2-40B4-BE49-F238E27FC236}">
                <a16:creationId xmlns:a16="http://schemas.microsoft.com/office/drawing/2014/main" id="{F2FCD268-89C0-8992-0E68-DFFEC55E7618}"/>
              </a:ext>
            </a:extLst>
          </p:cNvPr>
          <p:cNvPicPr>
            <a:picLocks/>
          </p:cNvPicPr>
          <p:nvPr/>
        </p:nvPicPr>
        <p:blipFill>
          <a:blip r:embed="rId2" cstate="print"/>
          <a:srcRect/>
          <a:stretch/>
        </p:blipFill>
        <p:spPr>
          <a:xfrm>
            <a:off x="5367221" y="484909"/>
            <a:ext cx="1054136" cy="883704"/>
          </a:xfrm>
          <a:prstGeom prst="rect">
            <a:avLst/>
          </a:prstGeom>
        </p:spPr>
      </p:pic>
    </p:spTree>
    <p:extLst>
      <p:ext uri="{BB962C8B-B14F-4D97-AF65-F5344CB8AC3E}">
        <p14:creationId xmlns:p14="http://schemas.microsoft.com/office/powerpoint/2010/main" val="418749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FF20-C345-8FA5-E423-4CD59EB38AE9}"/>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Architecture:</a:t>
            </a:r>
          </a:p>
        </p:txBody>
      </p:sp>
      <p:pic>
        <p:nvPicPr>
          <p:cNvPr id="5" name="Content Placeholder 4">
            <a:extLst>
              <a:ext uri="{FF2B5EF4-FFF2-40B4-BE49-F238E27FC236}">
                <a16:creationId xmlns:a16="http://schemas.microsoft.com/office/drawing/2014/main" id="{9A3E0204-FDB0-E8D1-C9C7-3C5B13B508D2}"/>
              </a:ext>
            </a:extLst>
          </p:cNvPr>
          <p:cNvPicPr>
            <a:picLocks noGrp="1" noChangeAspect="1"/>
          </p:cNvPicPr>
          <p:nvPr>
            <p:ph idx="1"/>
          </p:nvPr>
        </p:nvPicPr>
        <p:blipFill>
          <a:blip r:embed="rId2"/>
          <a:stretch>
            <a:fillRect/>
          </a:stretch>
        </p:blipFill>
        <p:spPr>
          <a:xfrm>
            <a:off x="1862364" y="2621430"/>
            <a:ext cx="8161580" cy="3416300"/>
          </a:xfrm>
        </p:spPr>
      </p:pic>
    </p:spTree>
    <p:extLst>
      <p:ext uri="{BB962C8B-B14F-4D97-AF65-F5344CB8AC3E}">
        <p14:creationId xmlns:p14="http://schemas.microsoft.com/office/powerpoint/2010/main" val="188322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28C5-E499-9AC8-AF0B-3D88F40E8F6D}"/>
              </a:ext>
            </a:extLst>
          </p:cNvPr>
          <p:cNvSpPr>
            <a:spLocks noGrp="1"/>
          </p:cNvSpPr>
          <p:nvPr>
            <p:ph type="title"/>
          </p:nvPr>
        </p:nvSpPr>
        <p:spPr>
          <a:xfrm>
            <a:off x="1090708" y="973668"/>
            <a:ext cx="8825659" cy="706964"/>
          </a:xfrm>
        </p:spPr>
        <p:txBody>
          <a:bodyPr>
            <a:normAutofit/>
          </a:bodyPr>
          <a:lstStyle/>
          <a:p>
            <a:r>
              <a:rPr lang="en-US" sz="4000"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4F126441-8A75-13C0-EAE0-FAFC68B3A360}"/>
              </a:ext>
            </a:extLst>
          </p:cNvPr>
          <p:cNvSpPr>
            <a:spLocks noGrp="1"/>
          </p:cNvSpPr>
          <p:nvPr>
            <p:ph idx="1"/>
          </p:nvPr>
        </p:nvSpPr>
        <p:spPr>
          <a:xfrm>
            <a:off x="582706" y="2330824"/>
            <a:ext cx="10919012" cy="4419600"/>
          </a:xfrm>
        </p:spPr>
        <p:txBody>
          <a:bodyPr>
            <a:noAutofit/>
          </a:bodyPr>
          <a:lstStyle/>
          <a:p>
            <a:pPr algn="just"/>
            <a:r>
              <a:rPr lang="en-US" sz="2200" b="1" i="0" dirty="0">
                <a:solidFill>
                  <a:srgbClr val="374151"/>
                </a:solidFill>
                <a:effectLst/>
                <a:latin typeface="Times New Roman" panose="02020603050405020304" pitchFamily="18" charset="0"/>
                <a:cs typeface="Times New Roman" panose="02020603050405020304" pitchFamily="18" charset="0"/>
              </a:rPr>
              <a:t>Data Collection: </a:t>
            </a:r>
            <a:r>
              <a:rPr lang="en-US" sz="2200" b="0" i="0" dirty="0">
                <a:solidFill>
                  <a:srgbClr val="374151"/>
                </a:solidFill>
                <a:effectLst/>
                <a:latin typeface="Times New Roman" panose="02020603050405020304" pitchFamily="18" charset="0"/>
                <a:cs typeface="Times New Roman" panose="02020603050405020304" pitchFamily="18" charset="0"/>
              </a:rPr>
              <a:t>Gather data related to waste locations, such as GPS coordinates, waste quantity, and other relevant attributes</a:t>
            </a:r>
          </a:p>
          <a:p>
            <a:pPr algn="just"/>
            <a:r>
              <a:rPr lang="en-US" sz="2200" b="1" i="0" dirty="0">
                <a:solidFill>
                  <a:srgbClr val="374151"/>
                </a:solidFill>
                <a:effectLst/>
                <a:latin typeface="Times New Roman" panose="02020603050405020304" pitchFamily="18" charset="0"/>
                <a:cs typeface="Times New Roman" panose="02020603050405020304" pitchFamily="18" charset="0"/>
              </a:rPr>
              <a:t>Data Preprocessing: </a:t>
            </a:r>
            <a:r>
              <a:rPr lang="en-US" sz="2200" b="0" i="0" dirty="0">
                <a:solidFill>
                  <a:srgbClr val="374151"/>
                </a:solidFill>
                <a:effectLst/>
                <a:latin typeface="Times New Roman" panose="02020603050405020304" pitchFamily="18" charset="0"/>
                <a:cs typeface="Times New Roman" panose="02020603050405020304" pitchFamily="18" charset="0"/>
              </a:rPr>
              <a:t>Ensure the data is in a suitable format for analysis.</a:t>
            </a:r>
            <a:endParaRPr lang="en-US" sz="2200" dirty="0">
              <a:solidFill>
                <a:srgbClr val="374151"/>
              </a:solidFill>
              <a:latin typeface="Times New Roman" panose="02020603050405020304" pitchFamily="18" charset="0"/>
              <a:cs typeface="Times New Roman" panose="02020603050405020304" pitchFamily="18" charset="0"/>
            </a:endParaRPr>
          </a:p>
          <a:p>
            <a:pPr algn="just"/>
            <a:r>
              <a:rPr lang="en-US" sz="2200" b="1" i="0" dirty="0">
                <a:solidFill>
                  <a:srgbClr val="374151"/>
                </a:solidFill>
                <a:effectLst/>
                <a:latin typeface="Times New Roman" panose="02020603050405020304" pitchFamily="18" charset="0"/>
                <a:cs typeface="Times New Roman" panose="02020603050405020304" pitchFamily="18" charset="0"/>
              </a:rPr>
              <a:t>Training and Test Data: </a:t>
            </a:r>
            <a:r>
              <a:rPr lang="en-US" sz="2200" b="0" i="0" dirty="0">
                <a:solidFill>
                  <a:srgbClr val="374151"/>
                </a:solidFill>
                <a:effectLst/>
                <a:latin typeface="Times New Roman" panose="02020603050405020304" pitchFamily="18" charset="0"/>
                <a:cs typeface="Times New Roman" panose="02020603050405020304" pitchFamily="18" charset="0"/>
              </a:rPr>
              <a:t>Split the preprocessed data into training and test datasets</a:t>
            </a:r>
          </a:p>
          <a:p>
            <a:pPr algn="just"/>
            <a:r>
              <a:rPr lang="en-US" sz="2200" b="1" i="0" dirty="0">
                <a:solidFill>
                  <a:srgbClr val="374151"/>
                </a:solidFill>
                <a:effectLst/>
                <a:latin typeface="Times New Roman" panose="02020603050405020304" pitchFamily="18" charset="0"/>
                <a:cs typeface="Times New Roman" panose="02020603050405020304" pitchFamily="18" charset="0"/>
              </a:rPr>
              <a:t>Waste Index Calculation: </a:t>
            </a:r>
            <a:r>
              <a:rPr lang="en-US" sz="2200" b="0" i="0" dirty="0">
                <a:solidFill>
                  <a:srgbClr val="374151"/>
                </a:solidFill>
                <a:effectLst/>
                <a:latin typeface="Times New Roman" panose="02020603050405020304" pitchFamily="18" charset="0"/>
                <a:cs typeface="Times New Roman" panose="02020603050405020304" pitchFamily="18" charset="0"/>
              </a:rPr>
              <a:t>Calculate a waste index for each data point, indicating the waste accumulation level in that specific location</a:t>
            </a:r>
            <a:r>
              <a:rPr lang="en-US" sz="2200" dirty="0">
                <a:solidFill>
                  <a:srgbClr val="374151"/>
                </a:solidFill>
                <a:latin typeface="Times New Roman" panose="02020603050405020304" pitchFamily="18" charset="0"/>
                <a:cs typeface="Times New Roman" panose="02020603050405020304" pitchFamily="18" charset="0"/>
              </a:rPr>
              <a:t>.</a:t>
            </a:r>
          </a:p>
          <a:p>
            <a:pPr algn="just"/>
            <a:r>
              <a:rPr lang="en-US" sz="2200" b="1" i="0" dirty="0">
                <a:solidFill>
                  <a:srgbClr val="374151"/>
                </a:solidFill>
                <a:effectLst/>
                <a:latin typeface="Times New Roman" panose="02020603050405020304" pitchFamily="18" charset="0"/>
                <a:cs typeface="Times New Roman" panose="02020603050405020304" pitchFamily="18" charset="0"/>
              </a:rPr>
              <a:t>Model Training: </a:t>
            </a:r>
            <a:r>
              <a:rPr lang="en-US" sz="2200" b="0" i="0" dirty="0">
                <a:solidFill>
                  <a:srgbClr val="374151"/>
                </a:solidFill>
                <a:effectLst/>
                <a:latin typeface="Times New Roman" panose="02020603050405020304" pitchFamily="18" charset="0"/>
                <a:cs typeface="Times New Roman" panose="02020603050405020304" pitchFamily="18" charset="0"/>
              </a:rPr>
              <a:t>Train a model using the training dataset and the corresponding waste index values.</a:t>
            </a:r>
          </a:p>
          <a:p>
            <a:pPr algn="just"/>
            <a:r>
              <a:rPr lang="en-US" sz="2200" b="1" i="0" dirty="0">
                <a:solidFill>
                  <a:srgbClr val="374151"/>
                </a:solidFill>
                <a:effectLst/>
                <a:latin typeface="Times New Roman" panose="02020603050405020304" pitchFamily="18" charset="0"/>
                <a:cs typeface="Times New Roman" panose="02020603050405020304" pitchFamily="18" charset="0"/>
              </a:rPr>
              <a:t>Predictions and Mapping:</a:t>
            </a:r>
            <a:r>
              <a:rPr lang="en-US" sz="2200" b="0" i="0" dirty="0">
                <a:solidFill>
                  <a:srgbClr val="374151"/>
                </a:solidFill>
                <a:effectLst/>
                <a:latin typeface="Times New Roman" panose="02020603050405020304" pitchFamily="18" charset="0"/>
                <a:cs typeface="Times New Roman" panose="02020603050405020304" pitchFamily="18" charset="0"/>
              </a:rPr>
              <a:t> Apply the trained model to make predictions on new, unseen data points. </a:t>
            </a:r>
          </a:p>
          <a:p>
            <a:pPr algn="just"/>
            <a:endParaRPr lang="en-US" sz="22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2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580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909F4-3866-63A2-9264-7B7D42BE3BAD}"/>
              </a:ext>
            </a:extLst>
          </p:cNvPr>
          <p:cNvSpPr txBox="1"/>
          <p:nvPr/>
        </p:nvSpPr>
        <p:spPr>
          <a:xfrm>
            <a:off x="618564" y="457200"/>
            <a:ext cx="7539317" cy="707886"/>
          </a:xfrm>
          <a:prstGeom prst="rect">
            <a:avLst/>
          </a:prstGeom>
          <a:noFill/>
        </p:spPr>
        <p:txBody>
          <a:bodyPr wrap="square" rtlCol="0">
            <a:spAutoFit/>
          </a:bodyPr>
          <a:lstStyle/>
          <a:p>
            <a:r>
              <a:rPr lang="en-US" sz="4000" b="1" dirty="0">
                <a:solidFill>
                  <a:schemeClr val="accent6">
                    <a:lumMod val="50000"/>
                  </a:schemeClr>
                </a:solidFill>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E74920DB-839B-C595-F515-C504E27B2A0A}"/>
              </a:ext>
            </a:extLst>
          </p:cNvPr>
          <p:cNvPicPr>
            <a:picLocks noChangeAspect="1"/>
          </p:cNvPicPr>
          <p:nvPr/>
        </p:nvPicPr>
        <p:blipFill>
          <a:blip r:embed="rId2"/>
          <a:stretch>
            <a:fillRect/>
          </a:stretch>
        </p:blipFill>
        <p:spPr>
          <a:xfrm>
            <a:off x="1722210" y="1236804"/>
            <a:ext cx="8245555" cy="5593565"/>
          </a:xfrm>
          <a:prstGeom prst="rect">
            <a:avLst/>
          </a:prstGeom>
        </p:spPr>
      </p:pic>
    </p:spTree>
    <p:extLst>
      <p:ext uri="{BB962C8B-B14F-4D97-AF65-F5344CB8AC3E}">
        <p14:creationId xmlns:p14="http://schemas.microsoft.com/office/powerpoint/2010/main" val="303354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6B9363-9749-5A59-1E1C-1FDF95024F3A}"/>
              </a:ext>
            </a:extLst>
          </p:cNvPr>
          <p:cNvSpPr txBox="1"/>
          <p:nvPr/>
        </p:nvSpPr>
        <p:spPr>
          <a:xfrm>
            <a:off x="493059" y="618565"/>
            <a:ext cx="5163669" cy="707886"/>
          </a:xfrm>
          <a:prstGeom prst="rect">
            <a:avLst/>
          </a:prstGeom>
          <a:noFill/>
        </p:spPr>
        <p:txBody>
          <a:bodyPr wrap="square" rtlCol="0">
            <a:spAutoFit/>
          </a:bodyPr>
          <a:lstStyle/>
          <a:p>
            <a:r>
              <a:rPr lang="en-US" sz="4000" b="1" dirty="0">
                <a:solidFill>
                  <a:schemeClr val="accent6">
                    <a:lumMod val="50000"/>
                  </a:schemeClr>
                </a:solidFill>
                <a:latin typeface="Times New Roman" panose="02020603050405020304" pitchFamily="18" charset="0"/>
                <a:cs typeface="Times New Roman" panose="02020603050405020304" pitchFamily="18" charset="0"/>
              </a:rPr>
              <a:t>Sequence Diagram:</a:t>
            </a:r>
          </a:p>
        </p:txBody>
      </p:sp>
      <p:pic>
        <p:nvPicPr>
          <p:cNvPr id="7" name="Picture 6">
            <a:extLst>
              <a:ext uri="{FF2B5EF4-FFF2-40B4-BE49-F238E27FC236}">
                <a16:creationId xmlns:a16="http://schemas.microsoft.com/office/drawing/2014/main" id="{D50C7578-0011-DC69-3B13-AA45752BBFF2}"/>
              </a:ext>
            </a:extLst>
          </p:cNvPr>
          <p:cNvPicPr>
            <a:picLocks noChangeAspect="1"/>
          </p:cNvPicPr>
          <p:nvPr/>
        </p:nvPicPr>
        <p:blipFill>
          <a:blip r:embed="rId2"/>
          <a:stretch>
            <a:fillRect/>
          </a:stretch>
        </p:blipFill>
        <p:spPr>
          <a:xfrm>
            <a:off x="663388" y="1613647"/>
            <a:ext cx="10256490" cy="4805082"/>
          </a:xfrm>
          <a:prstGeom prst="rect">
            <a:avLst/>
          </a:prstGeom>
        </p:spPr>
      </p:pic>
    </p:spTree>
    <p:extLst>
      <p:ext uri="{BB962C8B-B14F-4D97-AF65-F5344CB8AC3E}">
        <p14:creationId xmlns:p14="http://schemas.microsoft.com/office/powerpoint/2010/main" val="411324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25593-9126-D968-2510-808129D8BC2E}"/>
              </a:ext>
            </a:extLst>
          </p:cNvPr>
          <p:cNvSpPr txBox="1"/>
          <p:nvPr/>
        </p:nvSpPr>
        <p:spPr>
          <a:xfrm>
            <a:off x="546847" y="422650"/>
            <a:ext cx="5871882" cy="707886"/>
          </a:xfrm>
          <a:prstGeom prst="rect">
            <a:avLst/>
          </a:prstGeom>
          <a:noFill/>
        </p:spPr>
        <p:txBody>
          <a:bodyPr wrap="square" rtlCol="0">
            <a:spAutoFit/>
          </a:bodyPr>
          <a:lstStyle/>
          <a:p>
            <a:r>
              <a:rPr lang="en-US" sz="4000" b="1" dirty="0">
                <a:solidFill>
                  <a:schemeClr val="accent6">
                    <a:lumMod val="50000"/>
                  </a:schemeClr>
                </a:solidFill>
                <a:latin typeface="Times New Roman" panose="02020603050405020304" pitchFamily="18" charset="0"/>
                <a:cs typeface="Times New Roman" panose="02020603050405020304" pitchFamily="18" charset="0"/>
              </a:rPr>
              <a:t>Activity Diagram:</a:t>
            </a:r>
          </a:p>
        </p:txBody>
      </p:sp>
      <p:pic>
        <p:nvPicPr>
          <p:cNvPr id="5" name="Picture 4">
            <a:extLst>
              <a:ext uri="{FF2B5EF4-FFF2-40B4-BE49-F238E27FC236}">
                <a16:creationId xmlns:a16="http://schemas.microsoft.com/office/drawing/2014/main" id="{0DE4E889-FAAA-E2F2-AB64-AA05E60C2FD5}"/>
              </a:ext>
            </a:extLst>
          </p:cNvPr>
          <p:cNvPicPr>
            <a:picLocks noChangeAspect="1"/>
          </p:cNvPicPr>
          <p:nvPr/>
        </p:nvPicPr>
        <p:blipFill>
          <a:blip r:embed="rId2"/>
          <a:stretch>
            <a:fillRect/>
          </a:stretch>
        </p:blipFill>
        <p:spPr>
          <a:xfrm>
            <a:off x="2192460" y="1336395"/>
            <a:ext cx="7856975" cy="5225770"/>
          </a:xfrm>
          <a:prstGeom prst="rect">
            <a:avLst/>
          </a:prstGeom>
        </p:spPr>
      </p:pic>
    </p:spTree>
    <p:extLst>
      <p:ext uri="{BB962C8B-B14F-4D97-AF65-F5344CB8AC3E}">
        <p14:creationId xmlns:p14="http://schemas.microsoft.com/office/powerpoint/2010/main" val="879208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B893DC-3B5F-B16A-5E82-35A95AE2C5F6}"/>
              </a:ext>
            </a:extLst>
          </p:cNvPr>
          <p:cNvSpPr txBox="1"/>
          <p:nvPr/>
        </p:nvSpPr>
        <p:spPr>
          <a:xfrm>
            <a:off x="389517" y="546399"/>
            <a:ext cx="4099560" cy="707886"/>
          </a:xfrm>
          <a:prstGeom prst="rect">
            <a:avLst/>
          </a:prstGeom>
          <a:noFill/>
        </p:spPr>
        <p:txBody>
          <a:bodyPr wrap="square" rtlCol="0">
            <a:sp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Class Diagram:</a:t>
            </a:r>
          </a:p>
        </p:txBody>
      </p:sp>
      <p:pic>
        <p:nvPicPr>
          <p:cNvPr id="5" name="Picture 4">
            <a:extLst>
              <a:ext uri="{FF2B5EF4-FFF2-40B4-BE49-F238E27FC236}">
                <a16:creationId xmlns:a16="http://schemas.microsoft.com/office/drawing/2014/main" id="{9CB966BC-C074-BB95-2FF8-898069919D54}"/>
              </a:ext>
            </a:extLst>
          </p:cNvPr>
          <p:cNvPicPr>
            <a:picLocks noChangeAspect="1"/>
          </p:cNvPicPr>
          <p:nvPr/>
        </p:nvPicPr>
        <p:blipFill>
          <a:blip r:embed="rId2"/>
          <a:stretch>
            <a:fillRect/>
          </a:stretch>
        </p:blipFill>
        <p:spPr>
          <a:xfrm>
            <a:off x="1299883" y="1811135"/>
            <a:ext cx="9099176" cy="4500465"/>
          </a:xfrm>
          <a:prstGeom prst="rect">
            <a:avLst/>
          </a:prstGeom>
        </p:spPr>
      </p:pic>
    </p:spTree>
    <p:extLst>
      <p:ext uri="{BB962C8B-B14F-4D97-AF65-F5344CB8AC3E}">
        <p14:creationId xmlns:p14="http://schemas.microsoft.com/office/powerpoint/2010/main" val="3928450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0C4086-FD6B-7940-7D60-53DD48EF5CFB}"/>
              </a:ext>
            </a:extLst>
          </p:cNvPr>
          <p:cNvSpPr txBox="1"/>
          <p:nvPr/>
        </p:nvSpPr>
        <p:spPr>
          <a:xfrm>
            <a:off x="493059" y="502023"/>
            <a:ext cx="5441576" cy="707886"/>
          </a:xfrm>
          <a:prstGeom prst="rect">
            <a:avLst/>
          </a:prstGeom>
          <a:noFill/>
        </p:spPr>
        <p:txBody>
          <a:bodyPr wrap="square" rtlCol="0">
            <a:sp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Sample Code:</a:t>
            </a:r>
          </a:p>
        </p:txBody>
      </p:sp>
      <p:sp>
        <p:nvSpPr>
          <p:cNvPr id="5" name="TextBox 4">
            <a:extLst>
              <a:ext uri="{FF2B5EF4-FFF2-40B4-BE49-F238E27FC236}">
                <a16:creationId xmlns:a16="http://schemas.microsoft.com/office/drawing/2014/main" id="{34E6A1FD-0862-49B7-509E-1A02F21185D3}"/>
              </a:ext>
            </a:extLst>
          </p:cNvPr>
          <p:cNvSpPr txBox="1"/>
          <p:nvPr/>
        </p:nvSpPr>
        <p:spPr>
          <a:xfrm flipH="1">
            <a:off x="484542" y="1209909"/>
            <a:ext cx="10792611" cy="5170646"/>
          </a:xfrm>
          <a:prstGeom prst="rect">
            <a:avLst/>
          </a:prstGeom>
          <a:noFill/>
        </p:spPr>
        <p:txBody>
          <a:bodyPr wrap="square" rtlCol="0">
            <a:spAutoFit/>
          </a:bodyPr>
          <a:lstStyle/>
          <a:p>
            <a:r>
              <a:rPr lang="en-US" sz="2200" b="0" i="0" dirty="0">
                <a:solidFill>
                  <a:srgbClr val="343541"/>
                </a:solidFill>
                <a:effectLst/>
                <a:latin typeface="Times New Roman" panose="02020603050405020304" pitchFamily="18" charset="0"/>
                <a:cs typeface="Times New Roman" panose="02020603050405020304" pitchFamily="18" charset="0"/>
              </a:rPr>
              <a:t>#importing Libraries that are required</a:t>
            </a:r>
          </a:p>
          <a:p>
            <a:r>
              <a:rPr lang="en-US" sz="2200" b="0" i="0" dirty="0">
                <a:solidFill>
                  <a:srgbClr val="343541"/>
                </a:solidFill>
                <a:effectLst/>
                <a:latin typeface="Times New Roman" panose="02020603050405020304" pitchFamily="18" charset="0"/>
                <a:cs typeface="Times New Roman" panose="02020603050405020304" pitchFamily="18" charset="0"/>
              </a:rPr>
              <a:t>import pandas as pd</a:t>
            </a:r>
          </a:p>
          <a:p>
            <a:r>
              <a:rPr lang="en-US" sz="2200" b="0" i="0" dirty="0">
                <a:solidFill>
                  <a:srgbClr val="343541"/>
                </a:solidFill>
                <a:effectLst/>
                <a:latin typeface="Times New Roman" panose="02020603050405020304" pitchFamily="18" charset="0"/>
                <a:cs typeface="Times New Roman" panose="02020603050405020304" pitchFamily="18" charset="0"/>
              </a:rPr>
              <a:t>import </a:t>
            </a:r>
            <a:r>
              <a:rPr lang="en-US" sz="2200" b="0" i="0" dirty="0" err="1">
                <a:solidFill>
                  <a:srgbClr val="343541"/>
                </a:solidFill>
                <a:effectLst/>
                <a:latin typeface="Times New Roman" panose="02020603050405020304" pitchFamily="18" charset="0"/>
                <a:cs typeface="Times New Roman" panose="02020603050405020304" pitchFamily="18" charset="0"/>
              </a:rPr>
              <a:t>numpy</a:t>
            </a:r>
            <a:r>
              <a:rPr lang="en-US" sz="2200" b="0" i="0" dirty="0">
                <a:solidFill>
                  <a:srgbClr val="343541"/>
                </a:solidFill>
                <a:effectLst/>
                <a:latin typeface="Times New Roman" panose="02020603050405020304" pitchFamily="18" charset="0"/>
                <a:cs typeface="Times New Roman" panose="02020603050405020304" pitchFamily="18" charset="0"/>
              </a:rPr>
              <a:t> as np </a:t>
            </a:r>
          </a:p>
          <a:p>
            <a:r>
              <a:rPr lang="en-US" sz="2200" b="0" i="0" dirty="0">
                <a:solidFill>
                  <a:srgbClr val="343541"/>
                </a:solidFill>
                <a:effectLst/>
                <a:latin typeface="Times New Roman" panose="02020603050405020304" pitchFamily="18" charset="0"/>
                <a:cs typeface="Times New Roman" panose="02020603050405020304" pitchFamily="18" charset="0"/>
              </a:rPr>
              <a:t>import </a:t>
            </a:r>
            <a:r>
              <a:rPr lang="en-US" sz="2200" b="0" i="0" dirty="0" err="1">
                <a:solidFill>
                  <a:srgbClr val="343541"/>
                </a:solidFill>
                <a:effectLst/>
                <a:latin typeface="Times New Roman" panose="02020603050405020304" pitchFamily="18" charset="0"/>
                <a:cs typeface="Times New Roman" panose="02020603050405020304" pitchFamily="18" charset="0"/>
              </a:rPr>
              <a:t>keras</a:t>
            </a:r>
            <a:endParaRPr lang="en-US" sz="2200" b="0" i="0" dirty="0">
              <a:solidFill>
                <a:srgbClr val="343541"/>
              </a:solidFill>
              <a:effectLst/>
              <a:latin typeface="Times New Roman" panose="02020603050405020304" pitchFamily="18" charset="0"/>
              <a:cs typeface="Times New Roman" panose="02020603050405020304" pitchFamily="18" charset="0"/>
            </a:endParaRPr>
          </a:p>
          <a:p>
            <a:r>
              <a:rPr lang="en-US" sz="2200" b="0" i="0" dirty="0">
                <a:solidFill>
                  <a:srgbClr val="343541"/>
                </a:solidFill>
                <a:effectLst/>
                <a:latin typeface="Times New Roman" panose="02020603050405020304" pitchFamily="18" charset="0"/>
                <a:cs typeface="Times New Roman" panose="02020603050405020304" pitchFamily="18" charset="0"/>
              </a:rPr>
              <a:t>import </a:t>
            </a:r>
            <a:r>
              <a:rPr lang="en-US" sz="2200" b="0" i="0" dirty="0" err="1">
                <a:solidFill>
                  <a:srgbClr val="343541"/>
                </a:solidFill>
                <a:effectLst/>
                <a:latin typeface="Times New Roman" panose="02020603050405020304" pitchFamily="18" charset="0"/>
                <a:cs typeface="Times New Roman" panose="02020603050405020304" pitchFamily="18" charset="0"/>
              </a:rPr>
              <a:t>tensorflow</a:t>
            </a:r>
            <a:r>
              <a:rPr lang="en-US" sz="2200" b="0" i="0" dirty="0">
                <a:solidFill>
                  <a:srgbClr val="343541"/>
                </a:solidFill>
                <a:effectLst/>
                <a:latin typeface="Times New Roman" panose="02020603050405020304" pitchFamily="18" charset="0"/>
                <a:cs typeface="Times New Roman" panose="02020603050405020304" pitchFamily="18" charset="0"/>
              </a:rPr>
              <a:t> as </a:t>
            </a:r>
            <a:r>
              <a:rPr lang="en-US" sz="2200" b="0" i="0" dirty="0" err="1">
                <a:solidFill>
                  <a:srgbClr val="343541"/>
                </a:solidFill>
                <a:effectLst/>
                <a:latin typeface="Times New Roman" panose="02020603050405020304" pitchFamily="18" charset="0"/>
                <a:cs typeface="Times New Roman" panose="02020603050405020304" pitchFamily="18" charset="0"/>
              </a:rPr>
              <a:t>tf</a:t>
            </a:r>
            <a:r>
              <a:rPr lang="en-US" sz="2200" b="0" i="0" dirty="0">
                <a:solidFill>
                  <a:srgbClr val="343541"/>
                </a:solidFill>
                <a:effectLst/>
                <a:latin typeface="Times New Roman" panose="02020603050405020304" pitchFamily="18" charset="0"/>
                <a:cs typeface="Times New Roman" panose="02020603050405020304" pitchFamily="18" charset="0"/>
              </a:rPr>
              <a:t> </a:t>
            </a:r>
          </a:p>
          <a:p>
            <a:r>
              <a:rPr lang="en-US" sz="2200" b="0" i="0" dirty="0">
                <a:solidFill>
                  <a:srgbClr val="343541"/>
                </a:solidFill>
                <a:effectLst/>
                <a:latin typeface="Times New Roman" panose="02020603050405020304" pitchFamily="18" charset="0"/>
                <a:cs typeface="Times New Roman" panose="02020603050405020304" pitchFamily="18" charset="0"/>
              </a:rPr>
              <a:t>import </a:t>
            </a:r>
            <a:r>
              <a:rPr lang="en-US" sz="2200" b="0" i="0" dirty="0" err="1">
                <a:solidFill>
                  <a:srgbClr val="343541"/>
                </a:solidFill>
                <a:effectLst/>
                <a:latin typeface="Times New Roman" panose="02020603050405020304" pitchFamily="18" charset="0"/>
                <a:cs typeface="Times New Roman" panose="02020603050405020304" pitchFamily="18" charset="0"/>
              </a:rPr>
              <a:t>matplotlib.pyplot</a:t>
            </a:r>
            <a:r>
              <a:rPr lang="en-US" sz="2200" b="0" i="0" dirty="0">
                <a:solidFill>
                  <a:srgbClr val="343541"/>
                </a:solidFill>
                <a:effectLst/>
                <a:latin typeface="Times New Roman" panose="02020603050405020304" pitchFamily="18" charset="0"/>
                <a:cs typeface="Times New Roman" panose="02020603050405020304" pitchFamily="18" charset="0"/>
              </a:rPr>
              <a:t> as </a:t>
            </a:r>
            <a:r>
              <a:rPr lang="en-US" sz="2200" b="0" i="0" dirty="0" err="1">
                <a:solidFill>
                  <a:srgbClr val="343541"/>
                </a:solidFill>
                <a:effectLst/>
                <a:latin typeface="Times New Roman" panose="02020603050405020304" pitchFamily="18" charset="0"/>
                <a:cs typeface="Times New Roman" panose="02020603050405020304" pitchFamily="18" charset="0"/>
              </a:rPr>
              <a:t>plt</a:t>
            </a:r>
            <a:r>
              <a:rPr lang="en-US" sz="2200" b="0" i="0" dirty="0">
                <a:solidFill>
                  <a:srgbClr val="343541"/>
                </a:solidFill>
                <a:effectLst/>
                <a:latin typeface="Times New Roman" panose="02020603050405020304" pitchFamily="18" charset="0"/>
                <a:cs typeface="Times New Roman" panose="02020603050405020304" pitchFamily="18" charset="0"/>
              </a:rPr>
              <a:t> </a:t>
            </a:r>
          </a:p>
          <a:p>
            <a:r>
              <a:rPr lang="en-US" sz="2200" b="0" i="0" dirty="0">
                <a:solidFill>
                  <a:srgbClr val="343541"/>
                </a:solidFill>
                <a:effectLst/>
                <a:latin typeface="Times New Roman" panose="02020603050405020304" pitchFamily="18" charset="0"/>
                <a:cs typeface="Times New Roman" panose="02020603050405020304" pitchFamily="18" charset="0"/>
              </a:rPr>
              <a:t>from </a:t>
            </a:r>
            <a:r>
              <a:rPr lang="en-US" sz="2200" b="0" i="0" dirty="0" err="1">
                <a:solidFill>
                  <a:srgbClr val="343541"/>
                </a:solidFill>
                <a:effectLst/>
                <a:latin typeface="Times New Roman" panose="02020603050405020304" pitchFamily="18" charset="0"/>
                <a:cs typeface="Times New Roman" panose="02020603050405020304" pitchFamily="18" charset="0"/>
              </a:rPr>
              <a:t>keras.preprocessing.sequence</a:t>
            </a:r>
            <a:r>
              <a:rPr lang="en-US" sz="2200" b="0" i="0" dirty="0">
                <a:solidFill>
                  <a:srgbClr val="343541"/>
                </a:solidFill>
                <a:effectLst/>
                <a:latin typeface="Times New Roman" panose="02020603050405020304" pitchFamily="18" charset="0"/>
                <a:cs typeface="Times New Roman" panose="02020603050405020304" pitchFamily="18" charset="0"/>
              </a:rPr>
              <a:t> import </a:t>
            </a:r>
            <a:r>
              <a:rPr lang="en-US" sz="2200" b="0" i="0" dirty="0" err="1">
                <a:solidFill>
                  <a:srgbClr val="343541"/>
                </a:solidFill>
                <a:effectLst/>
                <a:latin typeface="Times New Roman" panose="02020603050405020304" pitchFamily="18" charset="0"/>
                <a:cs typeface="Times New Roman" panose="02020603050405020304" pitchFamily="18" charset="0"/>
              </a:rPr>
              <a:t>TimeseriesGenerator</a:t>
            </a:r>
            <a:r>
              <a:rPr lang="en-US" sz="2200" b="0" i="0" dirty="0">
                <a:solidFill>
                  <a:srgbClr val="343541"/>
                </a:solidFill>
                <a:effectLst/>
                <a:latin typeface="Times New Roman" panose="02020603050405020304" pitchFamily="18" charset="0"/>
                <a:cs typeface="Times New Roman" panose="02020603050405020304" pitchFamily="18" charset="0"/>
              </a:rPr>
              <a:t> </a:t>
            </a:r>
          </a:p>
          <a:p>
            <a:r>
              <a:rPr lang="en-US" sz="2200" b="0" i="0" dirty="0">
                <a:solidFill>
                  <a:srgbClr val="343541"/>
                </a:solidFill>
                <a:effectLst/>
                <a:latin typeface="Times New Roman" panose="02020603050405020304" pitchFamily="18" charset="0"/>
                <a:cs typeface="Times New Roman" panose="02020603050405020304" pitchFamily="18" charset="0"/>
              </a:rPr>
              <a:t>filename = </a:t>
            </a:r>
            <a:r>
              <a:rPr lang="en-US" sz="2200" b="0" i="0" dirty="0" err="1">
                <a:solidFill>
                  <a:srgbClr val="343541"/>
                </a:solidFill>
                <a:effectLst/>
                <a:latin typeface="Times New Roman" panose="02020603050405020304" pitchFamily="18" charset="0"/>
                <a:cs typeface="Times New Roman" panose="02020603050405020304" pitchFamily="18" charset="0"/>
              </a:rPr>
              <a:t>r'D</a:t>
            </a:r>
            <a:r>
              <a:rPr lang="en-US" sz="2200" b="0" i="0" dirty="0">
                <a:solidFill>
                  <a:srgbClr val="343541"/>
                </a:solidFill>
                <a:effectLst/>
                <a:latin typeface="Times New Roman" panose="02020603050405020304" pitchFamily="18" charset="0"/>
                <a:cs typeface="Times New Roman" panose="02020603050405020304" pitchFamily="18" charset="0"/>
              </a:rPr>
              <a:t>:\PROJECT\CODE </a:t>
            </a:r>
            <a:r>
              <a:rPr lang="en-US" sz="2200" b="0" i="0" dirty="0" err="1">
                <a:solidFill>
                  <a:srgbClr val="343541"/>
                </a:solidFill>
                <a:effectLst/>
                <a:latin typeface="Times New Roman" panose="02020603050405020304" pitchFamily="18" charset="0"/>
                <a:cs typeface="Times New Roman" panose="02020603050405020304" pitchFamily="18" charset="0"/>
              </a:rPr>
              <a:t>smartwastage</a:t>
            </a:r>
            <a:r>
              <a:rPr lang="en-US" sz="2200" b="0" i="0" dirty="0">
                <a:solidFill>
                  <a:srgbClr val="343541"/>
                </a:solidFill>
                <a:effectLst/>
                <a:latin typeface="Times New Roman" panose="02020603050405020304" pitchFamily="18" charset="0"/>
                <a:cs typeface="Times New Roman" panose="02020603050405020304" pitchFamily="18" charset="0"/>
              </a:rPr>
              <a:t>\bin.csv' #load CSV file</a:t>
            </a:r>
            <a:endParaRPr lang="en-US" sz="2200" i="0" dirty="0">
              <a:solidFill>
                <a:srgbClr val="D4D4D4"/>
              </a:solidFill>
              <a:latin typeface="Times New Roman" panose="02020603050405020304" pitchFamily="18" charset="0"/>
              <a:cs typeface="Times New Roman" panose="02020603050405020304" pitchFamily="18" charset="0"/>
            </a:endParaRPr>
          </a:p>
          <a:p>
            <a:r>
              <a:rPr lang="en-US" sz="2200" b="0" i="0" dirty="0" err="1">
                <a:solidFill>
                  <a:srgbClr val="343541"/>
                </a:solidFill>
                <a:effectLst/>
                <a:latin typeface="Times New Roman" panose="02020603050405020304" pitchFamily="18" charset="0"/>
                <a:cs typeface="Times New Roman" panose="02020603050405020304" pitchFamily="18" charset="0"/>
              </a:rPr>
              <a:t>df</a:t>
            </a:r>
            <a:r>
              <a:rPr lang="en-US" sz="2200" b="0" i="0" dirty="0">
                <a:solidFill>
                  <a:srgbClr val="343541"/>
                </a:solidFill>
                <a:effectLst/>
                <a:latin typeface="Times New Roman" panose="02020603050405020304" pitchFamily="18" charset="0"/>
                <a:cs typeface="Times New Roman" panose="02020603050405020304" pitchFamily="18" charset="0"/>
              </a:rPr>
              <a:t> = </a:t>
            </a:r>
            <a:r>
              <a:rPr lang="en-US" sz="2200" b="0" i="0" dirty="0" err="1">
                <a:solidFill>
                  <a:srgbClr val="343541"/>
                </a:solidFill>
                <a:effectLst/>
                <a:latin typeface="Times New Roman" panose="02020603050405020304" pitchFamily="18" charset="0"/>
                <a:cs typeface="Times New Roman" panose="02020603050405020304" pitchFamily="18" charset="0"/>
              </a:rPr>
              <a:t>pd.read_csv</a:t>
            </a:r>
            <a:r>
              <a:rPr lang="en-US" sz="2200" b="0" i="0" dirty="0">
                <a:solidFill>
                  <a:srgbClr val="343541"/>
                </a:solidFill>
                <a:effectLst/>
                <a:latin typeface="Times New Roman" panose="02020603050405020304" pitchFamily="18" charset="0"/>
                <a:cs typeface="Times New Roman" panose="02020603050405020304" pitchFamily="18" charset="0"/>
              </a:rPr>
              <a:t>(filename)</a:t>
            </a:r>
          </a:p>
          <a:p>
            <a:r>
              <a:rPr lang="en-US" sz="2200" b="0" i="0" dirty="0">
                <a:solidFill>
                  <a:srgbClr val="343541"/>
                </a:solidFill>
                <a:effectLst/>
                <a:latin typeface="Times New Roman" panose="02020603050405020304" pitchFamily="18" charset="0"/>
                <a:cs typeface="Times New Roman" panose="02020603050405020304" pitchFamily="18" charset="0"/>
              </a:rPr>
              <a:t>print(df.info())</a:t>
            </a:r>
          </a:p>
          <a:p>
            <a:r>
              <a:rPr lang="en-US" sz="2200" b="0" i="0" dirty="0" err="1">
                <a:solidFill>
                  <a:srgbClr val="343541"/>
                </a:solidFill>
                <a:effectLst/>
                <a:latin typeface="Times New Roman" panose="02020603050405020304" pitchFamily="18" charset="0"/>
                <a:cs typeface="Times New Roman" panose="02020603050405020304" pitchFamily="18" charset="0"/>
              </a:rPr>
              <a:t>df</a:t>
            </a:r>
            <a:r>
              <a:rPr lang="en-US" sz="2200" b="0" i="0" dirty="0">
                <a:solidFill>
                  <a:srgbClr val="343541"/>
                </a:solidFill>
                <a:effectLst/>
                <a:latin typeface="Times New Roman" panose="02020603050405020304" pitchFamily="18" charset="0"/>
                <a:cs typeface="Times New Roman" panose="02020603050405020304" pitchFamily="18" charset="0"/>
              </a:rPr>
              <a:t>['</a:t>
            </a:r>
            <a:r>
              <a:rPr lang="en-US" sz="2200" b="0" i="0" dirty="0" err="1">
                <a:solidFill>
                  <a:srgbClr val="343541"/>
                </a:solidFill>
                <a:effectLst/>
                <a:latin typeface="Times New Roman" panose="02020603050405020304" pitchFamily="18" charset="0"/>
                <a:cs typeface="Times New Roman" panose="02020603050405020304" pitchFamily="18" charset="0"/>
              </a:rPr>
              <a:t>eventDate</a:t>
            </a:r>
            <a:r>
              <a:rPr lang="en-US" sz="2200" b="0" i="0" dirty="0">
                <a:solidFill>
                  <a:srgbClr val="343541"/>
                </a:solidFill>
                <a:effectLst/>
                <a:latin typeface="Times New Roman" panose="02020603050405020304" pitchFamily="18" charset="0"/>
                <a:cs typeface="Times New Roman" panose="02020603050405020304" pitchFamily="18" charset="0"/>
              </a:rPr>
              <a:t>'] = </a:t>
            </a:r>
            <a:r>
              <a:rPr lang="en-US" sz="2200" b="0" i="0" dirty="0" err="1">
                <a:solidFill>
                  <a:srgbClr val="343541"/>
                </a:solidFill>
                <a:effectLst/>
                <a:latin typeface="Times New Roman" panose="02020603050405020304" pitchFamily="18" charset="0"/>
                <a:cs typeface="Times New Roman" panose="02020603050405020304" pitchFamily="18" charset="0"/>
              </a:rPr>
              <a:t>pd.to_datetime</a:t>
            </a:r>
            <a:r>
              <a:rPr lang="en-US" sz="2200" b="0" i="0" dirty="0">
                <a:solidFill>
                  <a:srgbClr val="343541"/>
                </a:solidFill>
                <a:effectLst/>
                <a:latin typeface="Times New Roman" panose="02020603050405020304" pitchFamily="18" charset="0"/>
                <a:cs typeface="Times New Roman" panose="02020603050405020304" pitchFamily="18" charset="0"/>
              </a:rPr>
              <a:t>(</a:t>
            </a:r>
            <a:r>
              <a:rPr lang="en-US" sz="2200" b="0" i="0" dirty="0" err="1">
                <a:solidFill>
                  <a:srgbClr val="343541"/>
                </a:solidFill>
                <a:effectLst/>
                <a:latin typeface="Times New Roman" panose="02020603050405020304" pitchFamily="18" charset="0"/>
                <a:cs typeface="Times New Roman" panose="02020603050405020304" pitchFamily="18" charset="0"/>
              </a:rPr>
              <a:t>df</a:t>
            </a:r>
            <a:r>
              <a:rPr lang="en-US" sz="2200" b="0" i="0" dirty="0">
                <a:solidFill>
                  <a:srgbClr val="343541"/>
                </a:solidFill>
                <a:effectLst/>
                <a:latin typeface="Times New Roman" panose="02020603050405020304" pitchFamily="18" charset="0"/>
                <a:cs typeface="Times New Roman" panose="02020603050405020304" pitchFamily="18" charset="0"/>
              </a:rPr>
              <a:t>['</a:t>
            </a:r>
            <a:r>
              <a:rPr lang="en-US" sz="2200" b="0" i="0" dirty="0" err="1">
                <a:solidFill>
                  <a:srgbClr val="343541"/>
                </a:solidFill>
                <a:effectLst/>
                <a:latin typeface="Times New Roman" panose="02020603050405020304" pitchFamily="18" charset="0"/>
                <a:cs typeface="Times New Roman" panose="02020603050405020304" pitchFamily="18" charset="0"/>
              </a:rPr>
              <a:t>eventDate</a:t>
            </a:r>
            <a:r>
              <a:rPr lang="en-US" sz="2200" b="0" i="0" dirty="0">
                <a:solidFill>
                  <a:srgbClr val="343541"/>
                </a:solidFill>
                <a:effectLst/>
                <a:latin typeface="Times New Roman" panose="02020603050405020304" pitchFamily="18" charset="0"/>
                <a:cs typeface="Times New Roman" panose="02020603050405020304" pitchFamily="18" charset="0"/>
              </a:rPr>
              <a:t>']) #convert to datetime(time </a:t>
            </a:r>
            <a:r>
              <a:rPr lang="en-US" sz="2200" b="0" i="0" dirty="0" err="1">
                <a:solidFill>
                  <a:srgbClr val="343541"/>
                </a:solidFill>
                <a:effectLst/>
                <a:latin typeface="Times New Roman" panose="02020603050405020304" pitchFamily="18" charset="0"/>
                <a:cs typeface="Times New Roman" panose="02020603050405020304" pitchFamily="18" charset="0"/>
              </a:rPr>
              <a:t>series'd</a:t>
            </a:r>
            <a:r>
              <a:rPr lang="en-US" sz="2200" b="0" i="0" dirty="0">
                <a:solidFill>
                  <a:srgbClr val="343541"/>
                </a:solidFill>
                <a:effectLst/>
                <a:latin typeface="Times New Roman" panose="02020603050405020304" pitchFamily="18" charset="0"/>
                <a:cs typeface="Times New Roman" panose="02020603050405020304" pitchFamily="18" charset="0"/>
              </a:rPr>
              <a:t>)</a:t>
            </a:r>
          </a:p>
          <a:p>
            <a:r>
              <a:rPr lang="en-US" sz="2200" b="0" i="0" dirty="0" err="1">
                <a:solidFill>
                  <a:srgbClr val="343541"/>
                </a:solidFill>
                <a:effectLst/>
                <a:latin typeface="Times New Roman" panose="02020603050405020304" pitchFamily="18" charset="0"/>
                <a:cs typeface="Times New Roman" panose="02020603050405020304" pitchFamily="18" charset="0"/>
              </a:rPr>
              <a:t>df.set_index</a:t>
            </a:r>
            <a:r>
              <a:rPr lang="en-US" sz="2200" b="0" i="0" dirty="0">
                <a:solidFill>
                  <a:srgbClr val="343541"/>
                </a:solidFill>
                <a:effectLst/>
                <a:latin typeface="Times New Roman" panose="02020603050405020304" pitchFamily="18" charset="0"/>
                <a:cs typeface="Times New Roman" panose="02020603050405020304" pitchFamily="18" charset="0"/>
              </a:rPr>
              <a:t>(</a:t>
            </a:r>
            <a:r>
              <a:rPr lang="en-US" sz="2200" b="0" i="0" dirty="0" err="1">
                <a:solidFill>
                  <a:srgbClr val="343541"/>
                </a:solidFill>
                <a:effectLst/>
                <a:latin typeface="Times New Roman" panose="02020603050405020304" pitchFamily="18" charset="0"/>
                <a:cs typeface="Times New Roman" panose="02020603050405020304" pitchFamily="18" charset="0"/>
              </a:rPr>
              <a:t>df</a:t>
            </a:r>
            <a:r>
              <a:rPr lang="en-US" sz="2200" b="0" i="0" dirty="0">
                <a:solidFill>
                  <a:srgbClr val="343541"/>
                </a:solidFill>
                <a:effectLst/>
                <a:latin typeface="Times New Roman" panose="02020603050405020304" pitchFamily="18" charset="0"/>
                <a:cs typeface="Times New Roman" panose="02020603050405020304" pitchFamily="18" charset="0"/>
              </a:rPr>
              <a:t>['</a:t>
            </a:r>
            <a:r>
              <a:rPr lang="en-US" sz="2200" b="0" i="0" dirty="0" err="1">
                <a:solidFill>
                  <a:srgbClr val="343541"/>
                </a:solidFill>
                <a:effectLst/>
                <a:latin typeface="Times New Roman" panose="02020603050405020304" pitchFamily="18" charset="0"/>
                <a:cs typeface="Times New Roman" panose="02020603050405020304" pitchFamily="18" charset="0"/>
              </a:rPr>
              <a:t>eventDate</a:t>
            </a:r>
            <a:r>
              <a:rPr lang="en-US" sz="2200" b="0" i="0" dirty="0">
                <a:solidFill>
                  <a:srgbClr val="343541"/>
                </a:solidFill>
                <a:effectLst/>
                <a:latin typeface="Times New Roman" panose="02020603050405020304" pitchFamily="18" charset="0"/>
                <a:cs typeface="Times New Roman" panose="02020603050405020304" pitchFamily="18" charset="0"/>
              </a:rPr>
              <a:t>'], </a:t>
            </a:r>
            <a:r>
              <a:rPr lang="en-US" sz="2200" b="0" i="0" dirty="0" err="1">
                <a:solidFill>
                  <a:srgbClr val="343541"/>
                </a:solidFill>
                <a:effectLst/>
                <a:latin typeface="Times New Roman" panose="02020603050405020304" pitchFamily="18" charset="0"/>
                <a:cs typeface="Times New Roman" panose="02020603050405020304" pitchFamily="18" charset="0"/>
              </a:rPr>
              <a:t>inplace</a:t>
            </a:r>
            <a:r>
              <a:rPr lang="en-US" sz="2200" b="0" i="0" dirty="0">
                <a:solidFill>
                  <a:srgbClr val="343541"/>
                </a:solidFill>
                <a:effectLst/>
                <a:latin typeface="Times New Roman" panose="02020603050405020304" pitchFamily="18" charset="0"/>
                <a:cs typeface="Times New Roman" panose="02020603050405020304" pitchFamily="18" charset="0"/>
              </a:rPr>
              <a:t>=True) #making date as index</a:t>
            </a:r>
          </a:p>
          <a:p>
            <a:r>
              <a:rPr lang="en-US" sz="2200" b="0" i="0" dirty="0" err="1">
                <a:solidFill>
                  <a:srgbClr val="343541"/>
                </a:solidFill>
                <a:effectLst/>
                <a:latin typeface="Times New Roman" panose="02020603050405020304" pitchFamily="18" charset="0"/>
                <a:cs typeface="Times New Roman" panose="02020603050405020304" pitchFamily="18" charset="0"/>
              </a:rPr>
              <a:t>df.drop</a:t>
            </a:r>
            <a:r>
              <a:rPr lang="en-US" sz="2200" b="0" i="0" dirty="0">
                <a:solidFill>
                  <a:srgbClr val="343541"/>
                </a:solidFill>
                <a:effectLst/>
                <a:latin typeface="Times New Roman" panose="02020603050405020304" pitchFamily="18" charset="0"/>
                <a:cs typeface="Times New Roman" panose="02020603050405020304" pitchFamily="18" charset="0"/>
              </a:rPr>
              <a:t>(columns=['id', 'type', 'Battery', '</a:t>
            </a:r>
            <a:r>
              <a:rPr lang="en-US" sz="2200" b="0" i="0" dirty="0" err="1">
                <a:solidFill>
                  <a:srgbClr val="343541"/>
                </a:solidFill>
                <a:effectLst/>
                <a:latin typeface="Times New Roman" panose="02020603050405020304" pitchFamily="18" charset="0"/>
                <a:cs typeface="Times New Roman" panose="02020603050405020304" pitchFamily="18" charset="0"/>
              </a:rPr>
              <a:t>updateState</a:t>
            </a:r>
            <a:r>
              <a:rPr lang="en-US" sz="2200" b="0" i="0" dirty="0">
                <a:solidFill>
                  <a:srgbClr val="343541"/>
                </a:solidFill>
                <a:effectLst/>
                <a:latin typeface="Times New Roman" panose="02020603050405020304" pitchFamily="18" charset="0"/>
                <a:cs typeface="Times New Roman" panose="02020603050405020304" pitchFamily="18" charset="0"/>
              </a:rPr>
              <a:t>', 'Distance'], </a:t>
            </a:r>
            <a:r>
              <a:rPr lang="en-US" sz="2200" b="0" i="0" dirty="0" err="1">
                <a:solidFill>
                  <a:srgbClr val="343541"/>
                </a:solidFill>
                <a:effectLst/>
                <a:latin typeface="Times New Roman" panose="02020603050405020304" pitchFamily="18" charset="0"/>
                <a:cs typeface="Times New Roman" panose="02020603050405020304" pitchFamily="18" charset="0"/>
              </a:rPr>
              <a:t>inplace</a:t>
            </a:r>
            <a:r>
              <a:rPr lang="en-US" sz="2200" b="0" i="0" dirty="0">
                <a:solidFill>
                  <a:srgbClr val="343541"/>
                </a:solidFill>
                <a:effectLst/>
                <a:latin typeface="Times New Roman" panose="02020603050405020304" pitchFamily="18" charset="0"/>
                <a:cs typeface="Times New Roman" panose="02020603050405020304" pitchFamily="18" charset="0"/>
              </a:rPr>
              <a:t>=True) #drop columns not required for our modeling</a:t>
            </a:r>
          </a:p>
          <a:p>
            <a:r>
              <a:rPr lang="en-US" sz="2200" b="0" i="0" dirty="0" err="1">
                <a:solidFill>
                  <a:srgbClr val="343541"/>
                </a:solidFill>
                <a:effectLst/>
                <a:latin typeface="Times New Roman" panose="02020603050405020304" pitchFamily="18" charset="0"/>
                <a:cs typeface="Times New Roman" panose="02020603050405020304" pitchFamily="18" charset="0"/>
              </a:rPr>
              <a:t>df</a:t>
            </a:r>
            <a:endParaRPr lang="en-US" sz="2200" b="0" i="0" dirty="0">
              <a:solidFill>
                <a:srgbClr val="34354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458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D8829-C6AE-EA78-9004-F76BE586BE8B}"/>
              </a:ext>
            </a:extLst>
          </p:cNvPr>
          <p:cNvSpPr txBox="1"/>
          <p:nvPr/>
        </p:nvSpPr>
        <p:spPr>
          <a:xfrm>
            <a:off x="600635" y="1344706"/>
            <a:ext cx="10524564" cy="550920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#Plot </a:t>
            </a:r>
            <a:r>
              <a:rPr lang="en-US" sz="2200" dirty="0" err="1">
                <a:latin typeface="Times New Roman" panose="02020603050405020304" pitchFamily="18" charset="0"/>
                <a:cs typeface="Times New Roman" panose="02020603050405020304" pitchFamily="18" charset="0"/>
              </a:rPr>
              <a:t>FillPercentage</a:t>
            </a:r>
            <a:r>
              <a:rPr lang="en-US" sz="2200" dirty="0">
                <a:latin typeface="Times New Roman" panose="02020603050405020304" pitchFamily="18" charset="0"/>
                <a:cs typeface="Times New Roman" panose="02020603050405020304" pitchFamily="18" charset="0"/>
              </a:rPr>
              <a:t> Values</a:t>
            </a:r>
          </a:p>
          <a:p>
            <a:r>
              <a:rPr lang="en-US" sz="2200" dirty="0" err="1">
                <a:latin typeface="Times New Roman" panose="02020603050405020304" pitchFamily="18" charset="0"/>
                <a:cs typeface="Times New Roman" panose="02020603050405020304" pitchFamily="18" charset="0"/>
              </a:rPr>
              <a:t>plt.figure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figsize</a:t>
            </a:r>
            <a:r>
              <a:rPr lang="en-US" sz="2200" dirty="0">
                <a:latin typeface="Times New Roman" panose="02020603050405020304" pitchFamily="18" charset="0"/>
                <a:cs typeface="Times New Roman" panose="02020603050405020304" pitchFamily="18" charset="0"/>
              </a:rPr>
              <a:t>=(16,8))</a:t>
            </a:r>
          </a:p>
          <a:p>
            <a:r>
              <a:rPr lang="en-US" sz="2200" dirty="0" err="1">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FillPercentage</a:t>
            </a:r>
            <a:r>
              <a:rPr lang="en-US" sz="2200" dirty="0">
                <a:latin typeface="Times New Roman" panose="02020603050405020304" pitchFamily="18" charset="0"/>
                <a:cs typeface="Times New Roman" panose="02020603050405020304" pitchFamily="18" charset="0"/>
              </a:rPr>
              <a:t>'].plot()</a:t>
            </a:r>
          </a:p>
          <a:p>
            <a:r>
              <a:rPr lang="en-US" sz="2200" dirty="0" err="1">
                <a:latin typeface="Times New Roman" panose="02020603050405020304" pitchFamily="18" charset="0"/>
                <a:cs typeface="Times New Roman" panose="02020603050405020304" pitchFamily="18" charset="0"/>
              </a:rPr>
              <a:t>plt.xlabel</a:t>
            </a:r>
            <a:r>
              <a:rPr lang="en-US" sz="2200" dirty="0">
                <a:latin typeface="Times New Roman" panose="02020603050405020304" pitchFamily="18" charset="0"/>
                <a:cs typeface="Times New Roman" panose="02020603050405020304" pitchFamily="18" charset="0"/>
              </a:rPr>
              <a:t>('Date')</a:t>
            </a:r>
          </a:p>
          <a:p>
            <a:r>
              <a:rPr lang="en-US" sz="2200" dirty="0" err="1">
                <a:latin typeface="Times New Roman" panose="02020603050405020304" pitchFamily="18" charset="0"/>
                <a:cs typeface="Times New Roman" panose="02020603050405020304" pitchFamily="18" charset="0"/>
              </a:rPr>
              <a:t>plt.ylabel</a:t>
            </a:r>
            <a:r>
              <a:rPr lang="en-US" sz="2200" dirty="0">
                <a:latin typeface="Times New Roman" panose="02020603050405020304" pitchFamily="18" charset="0"/>
                <a:cs typeface="Times New Roman" panose="02020603050405020304" pitchFamily="18" charset="0"/>
              </a:rPr>
              <a:t>('Fill Percentage')</a:t>
            </a:r>
          </a:p>
          <a:p>
            <a:r>
              <a:rPr lang="en-US" sz="2200" dirty="0" err="1">
                <a:latin typeface="Times New Roman" panose="02020603050405020304" pitchFamily="18" charset="0"/>
                <a:cs typeface="Times New Roman" panose="02020603050405020304" pitchFamily="18" charset="0"/>
              </a:rPr>
              <a:t>plt.show</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fill_data</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FillPercentage</a:t>
            </a:r>
            <a:r>
              <a:rPr lang="en-US" sz="2200" dirty="0">
                <a:latin typeface="Times New Roman" panose="02020603050405020304" pitchFamily="18" charset="0"/>
                <a:cs typeface="Times New Roman" panose="02020603050405020304" pitchFamily="18" charset="0"/>
              </a:rPr>
              <a:t>'].values</a:t>
            </a:r>
          </a:p>
          <a:p>
            <a:r>
              <a:rPr lang="en-US" sz="2200" dirty="0" err="1">
                <a:latin typeface="Times New Roman" panose="02020603050405020304" pitchFamily="18" charset="0"/>
                <a:cs typeface="Times New Roman" panose="02020603050405020304" pitchFamily="18" charset="0"/>
              </a:rPr>
              <a:t>fill_data</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fill_data.reshape</a:t>
            </a:r>
            <a:r>
              <a:rPr lang="en-US" sz="2200" dirty="0">
                <a:latin typeface="Times New Roman" panose="02020603050405020304" pitchFamily="18" charset="0"/>
                <a:cs typeface="Times New Roman" panose="02020603050405020304" pitchFamily="18" charset="0"/>
              </a:rPr>
              <a:t>((-1,1))</a:t>
            </a:r>
          </a:p>
          <a:p>
            <a:r>
              <a:rPr lang="en-US" sz="2200" dirty="0" err="1">
                <a:latin typeface="Times New Roman" panose="02020603050405020304" pitchFamily="18" charset="0"/>
                <a:cs typeface="Times New Roman" panose="02020603050405020304" pitchFamily="18" charset="0"/>
              </a:rPr>
              <a:t>split_percent</a:t>
            </a:r>
            <a:r>
              <a:rPr lang="en-US" sz="2200" dirty="0">
                <a:latin typeface="Times New Roman" panose="02020603050405020304" pitchFamily="18" charset="0"/>
                <a:cs typeface="Times New Roman" panose="02020603050405020304" pitchFamily="18" charset="0"/>
              </a:rPr>
              <a:t> = 0.80 #split data as 80% training set and 20% test set</a:t>
            </a:r>
          </a:p>
          <a:p>
            <a:r>
              <a:rPr lang="en-US" sz="2200" dirty="0">
                <a:latin typeface="Times New Roman" panose="02020603050405020304" pitchFamily="18" charset="0"/>
                <a:cs typeface="Times New Roman" panose="02020603050405020304" pitchFamily="18" charset="0"/>
              </a:rPr>
              <a:t>split = int(</a:t>
            </a:r>
            <a:r>
              <a:rPr lang="en-US" sz="2200" dirty="0" err="1">
                <a:latin typeface="Times New Roman" panose="02020603050405020304" pitchFamily="18" charset="0"/>
                <a:cs typeface="Times New Roman" panose="02020603050405020304" pitchFamily="18" charset="0"/>
              </a:rPr>
              <a:t>split_percent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len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fill_data</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fill_train</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fill_data</a:t>
            </a:r>
            <a:r>
              <a:rPr lang="en-US" sz="2200" dirty="0">
                <a:latin typeface="Times New Roman" panose="02020603050405020304" pitchFamily="18" charset="0"/>
                <a:cs typeface="Times New Roman" panose="02020603050405020304" pitchFamily="18" charset="0"/>
              </a:rPr>
              <a:t>[:split]</a:t>
            </a:r>
          </a:p>
          <a:p>
            <a:r>
              <a:rPr lang="en-US" sz="2200" dirty="0" err="1">
                <a:latin typeface="Times New Roman" panose="02020603050405020304" pitchFamily="18" charset="0"/>
                <a:cs typeface="Times New Roman" panose="02020603050405020304" pitchFamily="18" charset="0"/>
              </a:rPr>
              <a:t>fill_test</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fill_data</a:t>
            </a:r>
            <a:r>
              <a:rPr lang="en-US" sz="2200" dirty="0">
                <a:latin typeface="Times New Roman" panose="02020603050405020304" pitchFamily="18" charset="0"/>
                <a:cs typeface="Times New Roman" panose="02020603050405020304" pitchFamily="18" charset="0"/>
              </a:rPr>
              <a:t>[split:]</a:t>
            </a:r>
          </a:p>
          <a:p>
            <a:r>
              <a:rPr lang="en-US" sz="2200" dirty="0" err="1">
                <a:latin typeface="Times New Roman" panose="02020603050405020304" pitchFamily="18" charset="0"/>
                <a:cs typeface="Times New Roman" panose="02020603050405020304" pitchFamily="18" charset="0"/>
              </a:rPr>
              <a:t>date_train</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eventDate</a:t>
            </a:r>
            <a:r>
              <a:rPr lang="en-US" sz="2200" dirty="0">
                <a:latin typeface="Times New Roman" panose="02020603050405020304" pitchFamily="18" charset="0"/>
                <a:cs typeface="Times New Roman" panose="02020603050405020304" pitchFamily="18" charset="0"/>
              </a:rPr>
              <a:t>'][:split]</a:t>
            </a:r>
          </a:p>
          <a:p>
            <a:r>
              <a:rPr lang="en-US" sz="2200" dirty="0" err="1">
                <a:latin typeface="Times New Roman" panose="02020603050405020304" pitchFamily="18" charset="0"/>
                <a:cs typeface="Times New Roman" panose="02020603050405020304" pitchFamily="18" charset="0"/>
              </a:rPr>
              <a:t>date_test</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eventDate</a:t>
            </a:r>
            <a:r>
              <a:rPr lang="en-US" sz="2200" dirty="0">
                <a:latin typeface="Times New Roman" panose="02020603050405020304" pitchFamily="18" charset="0"/>
                <a:cs typeface="Times New Roman" panose="02020603050405020304" pitchFamily="18" charset="0"/>
              </a:rPr>
              <a:t>'][split:]</a:t>
            </a:r>
          </a:p>
          <a:p>
            <a:r>
              <a:rPr lang="en-US" sz="2200" dirty="0">
                <a:latin typeface="Times New Roman" panose="02020603050405020304" pitchFamily="18" charset="0"/>
                <a:cs typeface="Times New Roman" panose="02020603050405020304" pitchFamily="18" charset="0"/>
              </a:rPr>
              <a:t>print(</a:t>
            </a:r>
            <a:r>
              <a:rPr lang="en-US" sz="2200" dirty="0" err="1">
                <a:latin typeface="Times New Roman" panose="02020603050405020304" pitchFamily="18" charset="0"/>
                <a:cs typeface="Times New Roman" panose="02020603050405020304" pitchFamily="18" charset="0"/>
              </a:rPr>
              <a:t>len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fill_train</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print(</a:t>
            </a:r>
            <a:r>
              <a:rPr lang="en-US" sz="2200" dirty="0" err="1">
                <a:latin typeface="Times New Roman" panose="02020603050405020304" pitchFamily="18" charset="0"/>
                <a:cs typeface="Times New Roman" panose="02020603050405020304" pitchFamily="18" charset="0"/>
              </a:rPr>
              <a:t>len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fill_test</a:t>
            </a:r>
            <a:r>
              <a:rPr lang="en-US" sz="22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980D8BA7-3214-98C5-15A9-6E8F13C77B18}"/>
              </a:ext>
            </a:extLst>
          </p:cNvPr>
          <p:cNvSpPr txBox="1"/>
          <p:nvPr/>
        </p:nvSpPr>
        <p:spPr>
          <a:xfrm>
            <a:off x="600635" y="496536"/>
            <a:ext cx="6311152" cy="707886"/>
          </a:xfrm>
          <a:prstGeom prst="rect">
            <a:avLst/>
          </a:prstGeom>
          <a:noFill/>
        </p:spPr>
        <p:txBody>
          <a:bodyPr wrap="square" rtlCol="0">
            <a:sp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Sample Code:</a:t>
            </a:r>
          </a:p>
        </p:txBody>
      </p:sp>
    </p:spTree>
    <p:extLst>
      <p:ext uri="{BB962C8B-B14F-4D97-AF65-F5344CB8AC3E}">
        <p14:creationId xmlns:p14="http://schemas.microsoft.com/office/powerpoint/2010/main" val="3258545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546F85-936C-E418-C3DB-5D940F410070}"/>
              </a:ext>
            </a:extLst>
          </p:cNvPr>
          <p:cNvSpPr txBox="1"/>
          <p:nvPr/>
        </p:nvSpPr>
        <p:spPr>
          <a:xfrm>
            <a:off x="591671" y="1102660"/>
            <a:ext cx="10067364" cy="5847755"/>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#converting the data from sequence to supervised data to train Model</a:t>
            </a:r>
          </a:p>
          <a:p>
            <a:r>
              <a:rPr lang="en-US" sz="2200" dirty="0" err="1">
                <a:latin typeface="Times New Roman" panose="02020603050405020304" pitchFamily="18" charset="0"/>
                <a:cs typeface="Times New Roman" panose="02020603050405020304" pitchFamily="18" charset="0"/>
              </a:rPr>
              <a:t>look_back</a:t>
            </a:r>
            <a:r>
              <a:rPr lang="en-US" sz="2200" dirty="0">
                <a:latin typeface="Times New Roman" panose="02020603050405020304" pitchFamily="18" charset="0"/>
                <a:cs typeface="Times New Roman" panose="02020603050405020304" pitchFamily="18" charset="0"/>
              </a:rPr>
              <a:t> = 15</a:t>
            </a:r>
          </a:p>
          <a:p>
            <a:r>
              <a:rPr lang="en-US" sz="2200" dirty="0" err="1">
                <a:latin typeface="Times New Roman" panose="02020603050405020304" pitchFamily="18" charset="0"/>
                <a:cs typeface="Times New Roman" panose="02020603050405020304" pitchFamily="18" charset="0"/>
              </a:rPr>
              <a:t>train_generator</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TimeseriesGenerator</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fill_train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fill_train</a:t>
            </a:r>
            <a:r>
              <a:rPr lang="en-US" sz="2200" dirty="0">
                <a:latin typeface="Times New Roman" panose="02020603050405020304" pitchFamily="18" charset="0"/>
                <a:cs typeface="Times New Roman" panose="02020603050405020304" pitchFamily="18" charset="0"/>
              </a:rPr>
              <a:t>, length=</a:t>
            </a:r>
            <a:r>
              <a:rPr lang="en-US" sz="2200" dirty="0" err="1">
                <a:latin typeface="Times New Roman" panose="02020603050405020304" pitchFamily="18" charset="0"/>
                <a:cs typeface="Times New Roman" panose="02020603050405020304" pitchFamily="18" charset="0"/>
              </a:rPr>
              <a:t>look_back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batch_size</a:t>
            </a:r>
            <a:r>
              <a:rPr lang="en-US" sz="2200" dirty="0">
                <a:latin typeface="Times New Roman" panose="02020603050405020304" pitchFamily="18" charset="0"/>
                <a:cs typeface="Times New Roman" panose="02020603050405020304" pitchFamily="18" charset="0"/>
              </a:rPr>
              <a:t>=20)     </a:t>
            </a:r>
          </a:p>
          <a:p>
            <a:r>
              <a:rPr lang="en-US" sz="2200" dirty="0" err="1">
                <a:latin typeface="Times New Roman" panose="02020603050405020304" pitchFamily="18" charset="0"/>
                <a:cs typeface="Times New Roman" panose="02020603050405020304" pitchFamily="18" charset="0"/>
              </a:rPr>
              <a:t>test_generator</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TimeseriesGenerator</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fill_test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fill_test</a:t>
            </a:r>
            <a:r>
              <a:rPr lang="en-US" sz="2200" dirty="0">
                <a:latin typeface="Times New Roman" panose="02020603050405020304" pitchFamily="18" charset="0"/>
                <a:cs typeface="Times New Roman" panose="02020603050405020304" pitchFamily="18" charset="0"/>
              </a:rPr>
              <a:t>, length=</a:t>
            </a:r>
            <a:r>
              <a:rPr lang="en-US" sz="2200" dirty="0" err="1">
                <a:latin typeface="Times New Roman" panose="02020603050405020304" pitchFamily="18" charset="0"/>
                <a:cs typeface="Times New Roman" panose="02020603050405020304" pitchFamily="18" charset="0"/>
              </a:rPr>
              <a:t>look_back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batch_size</a:t>
            </a:r>
            <a:r>
              <a:rPr lang="en-US" sz="2200" dirty="0">
                <a:latin typeface="Times New Roman" panose="02020603050405020304" pitchFamily="18" charset="0"/>
                <a:cs typeface="Times New Roman" panose="02020603050405020304" pitchFamily="18" charset="0"/>
              </a:rPr>
              <a:t>=1)</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keras.layers</a:t>
            </a:r>
            <a:r>
              <a:rPr lang="en-US" sz="2200" dirty="0">
                <a:latin typeface="Times New Roman" panose="02020603050405020304" pitchFamily="18" charset="0"/>
                <a:cs typeface="Times New Roman" panose="02020603050405020304" pitchFamily="18" charset="0"/>
              </a:rPr>
              <a:t> import </a:t>
            </a:r>
            <a:r>
              <a:rPr lang="en-US" sz="2200" dirty="0" err="1">
                <a:latin typeface="Times New Roman" panose="02020603050405020304" pitchFamily="18" charset="0"/>
                <a:cs typeface="Times New Roman" panose="02020603050405020304" pitchFamily="18" charset="0"/>
              </a:rPr>
              <a:t>Dense,RepeatVector</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keras.layers</a:t>
            </a:r>
            <a:r>
              <a:rPr lang="en-US" sz="2200" dirty="0">
                <a:latin typeface="Times New Roman" panose="02020603050405020304" pitchFamily="18" charset="0"/>
                <a:cs typeface="Times New Roman" panose="02020603050405020304" pitchFamily="18" charset="0"/>
              </a:rPr>
              <a:t> import Flatten</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keras.layers</a:t>
            </a:r>
            <a:r>
              <a:rPr lang="en-US" sz="2200" dirty="0">
                <a:latin typeface="Times New Roman" panose="02020603050405020304" pitchFamily="18" charset="0"/>
                <a:cs typeface="Times New Roman" panose="02020603050405020304" pitchFamily="18" charset="0"/>
              </a:rPr>
              <a:t> import </a:t>
            </a:r>
            <a:r>
              <a:rPr lang="en-US" sz="2200" dirty="0" err="1">
                <a:latin typeface="Times New Roman" panose="02020603050405020304" pitchFamily="18" charset="0"/>
                <a:cs typeface="Times New Roman" panose="02020603050405020304" pitchFamily="18" charset="0"/>
              </a:rPr>
              <a:t>TimeDistributed</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tensorflow.keras.layers</a:t>
            </a:r>
            <a:r>
              <a:rPr lang="en-US" sz="2200" dirty="0">
                <a:latin typeface="Times New Roman" panose="02020603050405020304" pitchFamily="18" charset="0"/>
                <a:cs typeface="Times New Roman" panose="02020603050405020304" pitchFamily="18" charset="0"/>
              </a:rPr>
              <a:t> import Conv1D</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keras.layers</a:t>
            </a:r>
            <a:r>
              <a:rPr lang="en-US" sz="2200" dirty="0">
                <a:latin typeface="Times New Roman" panose="02020603050405020304" pitchFamily="18" charset="0"/>
                <a:cs typeface="Times New Roman" panose="02020603050405020304" pitchFamily="18" charset="0"/>
              </a:rPr>
              <a:t> import Conv1D</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keras.layers</a:t>
            </a:r>
            <a:r>
              <a:rPr lang="en-US" sz="2200" dirty="0">
                <a:latin typeface="Times New Roman" panose="02020603050405020304" pitchFamily="18" charset="0"/>
                <a:cs typeface="Times New Roman" panose="02020603050405020304" pitchFamily="18" charset="0"/>
              </a:rPr>
              <a:t> import MaxPooling1D</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keras.layers</a:t>
            </a:r>
            <a:r>
              <a:rPr lang="en-US" sz="2200" dirty="0">
                <a:latin typeface="Times New Roman" panose="02020603050405020304" pitchFamily="18" charset="0"/>
                <a:cs typeface="Times New Roman" panose="02020603050405020304" pitchFamily="18" charset="0"/>
              </a:rPr>
              <a:t> import Dense</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keras.layers</a:t>
            </a:r>
            <a:r>
              <a:rPr lang="en-US" sz="2200" dirty="0">
                <a:latin typeface="Times New Roman" panose="02020603050405020304" pitchFamily="18" charset="0"/>
                <a:cs typeface="Times New Roman" panose="02020603050405020304" pitchFamily="18" charset="0"/>
              </a:rPr>
              <a:t> import Dropout</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keras.layers</a:t>
            </a:r>
            <a:r>
              <a:rPr lang="en-US" sz="2200" dirty="0">
                <a:latin typeface="Times New Roman" panose="02020603050405020304" pitchFamily="18" charset="0"/>
                <a:cs typeface="Times New Roman" panose="02020603050405020304" pitchFamily="18" charset="0"/>
              </a:rPr>
              <a:t> import LSTM</a:t>
            </a:r>
          </a:p>
          <a:p>
            <a:r>
              <a:rPr lang="en-US" sz="2200" dirty="0">
                <a:latin typeface="Times New Roman" panose="02020603050405020304" pitchFamily="18" charset="0"/>
                <a:cs typeface="Times New Roman" panose="02020603050405020304" pitchFamily="18" charset="0"/>
              </a:rPr>
              <a:t>from </a:t>
            </a:r>
            <a:r>
              <a:rPr lang="en-US" sz="2200" dirty="0" err="1">
                <a:latin typeface="Times New Roman" panose="02020603050405020304" pitchFamily="18" charset="0"/>
                <a:cs typeface="Times New Roman" panose="02020603050405020304" pitchFamily="18" charset="0"/>
              </a:rPr>
              <a:t>keras.models</a:t>
            </a:r>
            <a:r>
              <a:rPr lang="en-US" sz="2200" dirty="0">
                <a:latin typeface="Times New Roman" panose="02020603050405020304" pitchFamily="18" charset="0"/>
                <a:cs typeface="Times New Roman" panose="02020603050405020304" pitchFamily="18" charset="0"/>
              </a:rPr>
              <a:t> import Sequential</a:t>
            </a:r>
          </a:p>
          <a:p>
            <a:r>
              <a:rPr lang="en-US" sz="2200" dirty="0">
                <a:latin typeface="Times New Roman" panose="02020603050405020304" pitchFamily="18" charset="0"/>
                <a:cs typeface="Times New Roman" panose="02020603050405020304" pitchFamily="18" charset="0"/>
              </a:rPr>
              <a:t>model = Sequential()</a:t>
            </a:r>
          </a:p>
        </p:txBody>
      </p:sp>
      <p:sp>
        <p:nvSpPr>
          <p:cNvPr id="3" name="TextBox 2">
            <a:extLst>
              <a:ext uri="{FF2B5EF4-FFF2-40B4-BE49-F238E27FC236}">
                <a16:creationId xmlns:a16="http://schemas.microsoft.com/office/drawing/2014/main" id="{A5F8FD85-D55D-D8A6-A092-0084F87CE8D3}"/>
              </a:ext>
            </a:extLst>
          </p:cNvPr>
          <p:cNvSpPr txBox="1"/>
          <p:nvPr/>
        </p:nvSpPr>
        <p:spPr>
          <a:xfrm>
            <a:off x="510988" y="331694"/>
            <a:ext cx="3621742" cy="707886"/>
          </a:xfrm>
          <a:prstGeom prst="rect">
            <a:avLst/>
          </a:prstGeom>
          <a:noFill/>
        </p:spPr>
        <p:txBody>
          <a:bodyPr wrap="square" rtlCol="0">
            <a:sp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Sample Code:</a:t>
            </a:r>
          </a:p>
        </p:txBody>
      </p:sp>
    </p:spTree>
    <p:extLst>
      <p:ext uri="{BB962C8B-B14F-4D97-AF65-F5344CB8AC3E}">
        <p14:creationId xmlns:p14="http://schemas.microsoft.com/office/powerpoint/2010/main" val="335145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03B15-5E2D-0AB7-BA4F-DC8B9FE16F44}"/>
              </a:ext>
            </a:extLst>
          </p:cNvPr>
          <p:cNvSpPr txBox="1"/>
          <p:nvPr/>
        </p:nvSpPr>
        <p:spPr>
          <a:xfrm flipH="1">
            <a:off x="449131" y="1577789"/>
            <a:ext cx="10018064" cy="5170646"/>
          </a:xfrm>
          <a:prstGeom prst="rect">
            <a:avLst/>
          </a:prstGeom>
          <a:noFill/>
        </p:spPr>
        <p:txBody>
          <a:bodyPr wrap="square" rtlCol="0">
            <a:spAutoFit/>
          </a:bodyPr>
          <a:lstStyle/>
          <a:p>
            <a:r>
              <a:rPr lang="en-US" sz="2200" dirty="0" err="1">
                <a:latin typeface="Times New Roman" panose="02020603050405020304" pitchFamily="18" charset="0"/>
                <a:cs typeface="Times New Roman" panose="02020603050405020304" pitchFamily="18" charset="0"/>
              </a:rPr>
              <a:t>model.add</a:t>
            </a:r>
            <a:r>
              <a:rPr lang="en-US" sz="2200" dirty="0">
                <a:latin typeface="Times New Roman" panose="02020603050405020304" pitchFamily="18" charset="0"/>
                <a:cs typeface="Times New Roman" panose="02020603050405020304" pitchFamily="18" charset="0"/>
              </a:rPr>
              <a:t>(Conv1D(filters=128, </a:t>
            </a:r>
            <a:r>
              <a:rPr lang="en-US" sz="2200" dirty="0" err="1">
                <a:latin typeface="Times New Roman" panose="02020603050405020304" pitchFamily="18" charset="0"/>
                <a:cs typeface="Times New Roman" panose="02020603050405020304" pitchFamily="18" charset="0"/>
              </a:rPr>
              <a:t>kernel_size</a:t>
            </a:r>
            <a:r>
              <a:rPr lang="en-US" sz="2200" dirty="0">
                <a:latin typeface="Times New Roman" panose="02020603050405020304" pitchFamily="18" charset="0"/>
                <a:cs typeface="Times New Roman" panose="02020603050405020304" pitchFamily="18" charset="0"/>
              </a:rPr>
              <a:t>=2, activation='</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input_shape</a:t>
            </a:r>
            <a:r>
              <a:rPr lang="en-US" sz="2200" dirty="0">
                <a:latin typeface="Times New Roman" panose="02020603050405020304" pitchFamily="18" charset="0"/>
                <a:cs typeface="Times New Roman" panose="02020603050405020304" pitchFamily="18" charset="0"/>
              </a:rPr>
              <a:t>=(look_back,1)))</a:t>
            </a:r>
          </a:p>
          <a:p>
            <a:r>
              <a:rPr lang="en-US" sz="2200" dirty="0" err="1">
                <a:latin typeface="Times New Roman" panose="02020603050405020304" pitchFamily="18" charset="0"/>
                <a:cs typeface="Times New Roman" panose="02020603050405020304" pitchFamily="18" charset="0"/>
              </a:rPr>
              <a:t>model.add</a:t>
            </a:r>
            <a:r>
              <a:rPr lang="en-US" sz="2200" dirty="0">
                <a:latin typeface="Times New Roman" panose="02020603050405020304" pitchFamily="18" charset="0"/>
                <a:cs typeface="Times New Roman" panose="02020603050405020304" pitchFamily="18" charset="0"/>
              </a:rPr>
              <a:t>((MaxPooling1D(</a:t>
            </a:r>
            <a:r>
              <a:rPr lang="en-US" sz="2200" dirty="0" err="1">
                <a:latin typeface="Times New Roman" panose="02020603050405020304" pitchFamily="18" charset="0"/>
                <a:cs typeface="Times New Roman" panose="02020603050405020304" pitchFamily="18" charset="0"/>
              </a:rPr>
              <a:t>pool_size</a:t>
            </a:r>
            <a:r>
              <a:rPr lang="en-US" sz="2200" dirty="0">
                <a:latin typeface="Times New Roman" panose="02020603050405020304" pitchFamily="18" charset="0"/>
                <a:cs typeface="Times New Roman" panose="02020603050405020304" pitchFamily="18" charset="0"/>
              </a:rPr>
              <a:t>=2)))</a:t>
            </a:r>
          </a:p>
          <a:p>
            <a:r>
              <a:rPr lang="en-US" sz="2200" dirty="0" err="1">
                <a:latin typeface="Times New Roman" panose="02020603050405020304" pitchFamily="18" charset="0"/>
                <a:cs typeface="Times New Roman" panose="02020603050405020304" pitchFamily="18" charset="0"/>
              </a:rPr>
              <a:t>model.add</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TimeDistributed</a:t>
            </a:r>
            <a:r>
              <a:rPr lang="en-US" sz="2200" dirty="0">
                <a:latin typeface="Times New Roman" panose="02020603050405020304" pitchFamily="18" charset="0"/>
                <a:cs typeface="Times New Roman" panose="02020603050405020304" pitchFamily="18" charset="0"/>
              </a:rPr>
              <a:t>(Flatten()))</a:t>
            </a:r>
          </a:p>
          <a:p>
            <a:r>
              <a:rPr lang="en-US" sz="2200" dirty="0" err="1">
                <a:latin typeface="Times New Roman" panose="02020603050405020304" pitchFamily="18" charset="0"/>
                <a:cs typeface="Times New Roman" panose="02020603050405020304" pitchFamily="18" charset="0"/>
              </a:rPr>
              <a:t>model.add</a:t>
            </a:r>
            <a:r>
              <a:rPr lang="en-US" sz="2200" dirty="0">
                <a:latin typeface="Times New Roman" panose="02020603050405020304" pitchFamily="18" charset="0"/>
                <a:cs typeface="Times New Roman" panose="02020603050405020304" pitchFamily="18" charset="0"/>
              </a:rPr>
              <a:t>(LSTM(50, activation='</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model.add</a:t>
            </a:r>
            <a:r>
              <a:rPr lang="en-US" sz="2200" dirty="0">
                <a:latin typeface="Times New Roman" panose="02020603050405020304" pitchFamily="18" charset="0"/>
                <a:cs typeface="Times New Roman" panose="02020603050405020304" pitchFamily="18" charset="0"/>
              </a:rPr>
              <a:t>(Dense(1))</a:t>
            </a:r>
          </a:p>
          <a:p>
            <a:r>
              <a:rPr lang="en-US" sz="2200" dirty="0" err="1">
                <a:latin typeface="Times New Roman" panose="02020603050405020304" pitchFamily="18" charset="0"/>
                <a:cs typeface="Times New Roman" panose="02020603050405020304" pitchFamily="18" charset="0"/>
              </a:rPr>
              <a:t>model.compile</a:t>
            </a:r>
            <a:r>
              <a:rPr lang="en-US" sz="2200" dirty="0">
                <a:latin typeface="Times New Roman" panose="02020603050405020304" pitchFamily="18" charset="0"/>
                <a:cs typeface="Times New Roman" panose="02020603050405020304" pitchFamily="18" charset="0"/>
              </a:rPr>
              <a:t>(loss='</a:t>
            </a:r>
            <a:r>
              <a:rPr lang="en-US" sz="2200" dirty="0" err="1">
                <a:latin typeface="Times New Roman" panose="02020603050405020304" pitchFamily="18" charset="0"/>
                <a:cs typeface="Times New Roman" panose="02020603050405020304" pitchFamily="18" charset="0"/>
              </a:rPr>
              <a:t>mse</a:t>
            </a:r>
            <a:r>
              <a:rPr lang="en-US" sz="2200" dirty="0">
                <a:latin typeface="Times New Roman" panose="02020603050405020304" pitchFamily="18" charset="0"/>
                <a:cs typeface="Times New Roman" panose="02020603050405020304" pitchFamily="18" charset="0"/>
              </a:rPr>
              <a:t>', optimizer='</a:t>
            </a:r>
            <a:r>
              <a:rPr lang="en-US" sz="2200" dirty="0" err="1">
                <a:latin typeface="Times New Roman" panose="02020603050405020304" pitchFamily="18" charset="0"/>
                <a:cs typeface="Times New Roman" panose="02020603050405020304" pitchFamily="18" charset="0"/>
              </a:rPr>
              <a:t>adam</a:t>
            </a:r>
            <a:r>
              <a:rPr lang="en-US" sz="2200" dirty="0">
                <a:latin typeface="Times New Roman" panose="02020603050405020304" pitchFamily="18" charset="0"/>
                <a:cs typeface="Times New Roman" panose="02020603050405020304" pitchFamily="18" charset="0"/>
              </a:rPr>
              <a:t>') #model compilation</a:t>
            </a:r>
          </a:p>
          <a:p>
            <a:r>
              <a:rPr lang="en-US" sz="2200" dirty="0" err="1">
                <a:latin typeface="Times New Roman" panose="02020603050405020304" pitchFamily="18" charset="0"/>
                <a:cs typeface="Times New Roman" panose="02020603050405020304" pitchFamily="18" charset="0"/>
              </a:rPr>
              <a:t>model.summary</a:t>
            </a:r>
            <a:r>
              <a:rPr lang="en-US" sz="2200" dirty="0">
                <a:latin typeface="Times New Roman" panose="02020603050405020304" pitchFamily="18" charset="0"/>
                <a:cs typeface="Times New Roman" panose="02020603050405020304" pitchFamily="18" charset="0"/>
              </a:rPr>
              <a:t>() #model summary</a:t>
            </a:r>
          </a:p>
          <a:p>
            <a:r>
              <a:rPr lang="en-US" sz="2200" dirty="0" err="1">
                <a:latin typeface="Times New Roman" panose="02020603050405020304" pitchFamily="18" charset="0"/>
                <a:cs typeface="Times New Roman" panose="02020603050405020304" pitchFamily="18" charset="0"/>
              </a:rPr>
              <a:t>num_epochs</a:t>
            </a:r>
            <a:r>
              <a:rPr lang="en-US" sz="2200" dirty="0">
                <a:latin typeface="Times New Roman" panose="02020603050405020304" pitchFamily="18" charset="0"/>
                <a:cs typeface="Times New Roman" panose="02020603050405020304" pitchFamily="18" charset="0"/>
              </a:rPr>
              <a:t> = 500</a:t>
            </a:r>
          </a:p>
          <a:p>
            <a:r>
              <a:rPr lang="en-US" sz="2200" dirty="0" err="1">
                <a:latin typeface="Times New Roman" panose="02020603050405020304" pitchFamily="18" charset="0"/>
                <a:cs typeface="Times New Roman" panose="02020603050405020304" pitchFamily="18" charset="0"/>
              </a:rPr>
              <a:t>model.fit_generator</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train_generator</a:t>
            </a:r>
            <a:r>
              <a:rPr lang="en-US" sz="2200" dirty="0">
                <a:latin typeface="Times New Roman" panose="02020603050405020304" pitchFamily="18" charset="0"/>
                <a:cs typeface="Times New Roman" panose="02020603050405020304" pitchFamily="18" charset="0"/>
              </a:rPr>
              <a:t>, epochs=</a:t>
            </a:r>
            <a:r>
              <a:rPr lang="en-US" sz="2200" dirty="0" err="1">
                <a:latin typeface="Times New Roman" panose="02020603050405020304" pitchFamily="18" charset="0"/>
                <a:cs typeface="Times New Roman" panose="02020603050405020304" pitchFamily="18" charset="0"/>
              </a:rPr>
              <a:t>num_epochs</a:t>
            </a:r>
            <a:r>
              <a:rPr lang="en-US" sz="2200" dirty="0">
                <a:latin typeface="Times New Roman" panose="02020603050405020304" pitchFamily="18" charset="0"/>
                <a:cs typeface="Times New Roman" panose="02020603050405020304" pitchFamily="18" charset="0"/>
              </a:rPr>
              <a:t>, verbose=1)</a:t>
            </a:r>
          </a:p>
          <a:p>
            <a:r>
              <a:rPr lang="en-US" sz="2200" dirty="0">
                <a:latin typeface="Times New Roman" panose="02020603050405020304" pitchFamily="18" charset="0"/>
                <a:cs typeface="Times New Roman" panose="02020603050405020304" pitchFamily="18" charset="0"/>
              </a:rPr>
              <a:t>import </a:t>
            </a:r>
            <a:r>
              <a:rPr lang="en-US" sz="2200" dirty="0" err="1">
                <a:latin typeface="Times New Roman" panose="02020603050405020304" pitchFamily="18" charset="0"/>
                <a:cs typeface="Times New Roman" panose="02020603050405020304" pitchFamily="18" charset="0"/>
              </a:rPr>
              <a:t>plotly.graph_objects</a:t>
            </a:r>
            <a:r>
              <a:rPr lang="en-US" sz="2200" dirty="0">
                <a:latin typeface="Times New Roman" panose="02020603050405020304" pitchFamily="18" charset="0"/>
                <a:cs typeface="Times New Roman" panose="02020603050405020304" pitchFamily="18" charset="0"/>
              </a:rPr>
              <a:t> as go #library for visualization</a:t>
            </a:r>
          </a:p>
          <a:p>
            <a:r>
              <a:rPr lang="en-US" sz="2200" dirty="0">
                <a:latin typeface="Times New Roman" panose="02020603050405020304" pitchFamily="18" charset="0"/>
                <a:cs typeface="Times New Roman" panose="02020603050405020304" pitchFamily="18" charset="0"/>
              </a:rPr>
              <a:t>prediction = </a:t>
            </a:r>
            <a:r>
              <a:rPr lang="en-US" sz="2200" dirty="0" err="1">
                <a:latin typeface="Times New Roman" panose="02020603050405020304" pitchFamily="18" charset="0"/>
                <a:cs typeface="Times New Roman" panose="02020603050405020304" pitchFamily="18" charset="0"/>
              </a:rPr>
              <a:t>model.predict_generator</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test_generator</a:t>
            </a:r>
            <a:r>
              <a:rPr lang="en-US" sz="2200" dirty="0">
                <a:latin typeface="Times New Roman" panose="02020603050405020304" pitchFamily="18" charset="0"/>
                <a:cs typeface="Times New Roman" panose="02020603050405020304" pitchFamily="18" charset="0"/>
              </a:rPr>
              <a:t>) #forecast/predict for test data</a:t>
            </a:r>
          </a:p>
          <a:p>
            <a:r>
              <a:rPr lang="en-US" sz="2200" dirty="0" err="1">
                <a:latin typeface="Times New Roman" panose="02020603050405020304" pitchFamily="18" charset="0"/>
                <a:cs typeface="Times New Roman" panose="02020603050405020304" pitchFamily="18" charset="0"/>
              </a:rPr>
              <a:t>fill_train</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fill_train.reshape</a:t>
            </a:r>
            <a:r>
              <a:rPr lang="en-US" sz="2200" dirty="0">
                <a:latin typeface="Times New Roman" panose="02020603050405020304" pitchFamily="18" charset="0"/>
                <a:cs typeface="Times New Roman" panose="02020603050405020304" pitchFamily="18" charset="0"/>
              </a:rPr>
              <a:t>((-1))</a:t>
            </a:r>
          </a:p>
          <a:p>
            <a:r>
              <a:rPr lang="en-US" sz="2200" dirty="0" err="1">
                <a:latin typeface="Times New Roman" panose="02020603050405020304" pitchFamily="18" charset="0"/>
                <a:cs typeface="Times New Roman" panose="02020603050405020304" pitchFamily="18" charset="0"/>
              </a:rPr>
              <a:t>fill_test</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fill_test.reshape</a:t>
            </a:r>
            <a:r>
              <a:rPr lang="en-US" sz="2200" dirty="0">
                <a:latin typeface="Times New Roman" panose="02020603050405020304" pitchFamily="18" charset="0"/>
                <a:cs typeface="Times New Roman" panose="02020603050405020304" pitchFamily="18" charset="0"/>
              </a:rPr>
              <a:t>((-1))</a:t>
            </a:r>
          </a:p>
          <a:p>
            <a:r>
              <a:rPr lang="en-US" sz="2200" dirty="0">
                <a:latin typeface="Times New Roman" panose="02020603050405020304" pitchFamily="18" charset="0"/>
                <a:cs typeface="Times New Roman" panose="02020603050405020304" pitchFamily="18" charset="0"/>
              </a:rPr>
              <a:t>prediction = </a:t>
            </a:r>
            <a:r>
              <a:rPr lang="en-US" sz="2200" dirty="0" err="1">
                <a:latin typeface="Times New Roman" panose="02020603050405020304" pitchFamily="18" charset="0"/>
                <a:cs typeface="Times New Roman" panose="02020603050405020304" pitchFamily="18" charset="0"/>
              </a:rPr>
              <a:t>prediction.reshape</a:t>
            </a:r>
            <a:r>
              <a:rPr lang="en-US" sz="2200" dirty="0">
                <a:latin typeface="Times New Roman" panose="02020603050405020304" pitchFamily="18" charset="0"/>
                <a:cs typeface="Times New Roman" panose="02020603050405020304" pitchFamily="18" charset="0"/>
              </a:rPr>
              <a:t>((-1))</a:t>
            </a:r>
          </a:p>
        </p:txBody>
      </p:sp>
      <p:sp>
        <p:nvSpPr>
          <p:cNvPr id="3" name="TextBox 2">
            <a:extLst>
              <a:ext uri="{FF2B5EF4-FFF2-40B4-BE49-F238E27FC236}">
                <a16:creationId xmlns:a16="http://schemas.microsoft.com/office/drawing/2014/main" id="{399B4FD4-9D51-F354-2709-8ED38E63D164}"/>
              </a:ext>
            </a:extLst>
          </p:cNvPr>
          <p:cNvSpPr txBox="1"/>
          <p:nvPr/>
        </p:nvSpPr>
        <p:spPr>
          <a:xfrm>
            <a:off x="449131" y="537882"/>
            <a:ext cx="5413787" cy="707886"/>
          </a:xfrm>
          <a:prstGeom prst="rect">
            <a:avLst/>
          </a:prstGeom>
          <a:noFill/>
        </p:spPr>
        <p:txBody>
          <a:bodyPr wrap="square" rtlCol="0">
            <a:sp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Sample Code:</a:t>
            </a:r>
          </a:p>
        </p:txBody>
      </p:sp>
    </p:spTree>
    <p:extLst>
      <p:ext uri="{BB962C8B-B14F-4D97-AF65-F5344CB8AC3E}">
        <p14:creationId xmlns:p14="http://schemas.microsoft.com/office/powerpoint/2010/main" val="24527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A017-2D94-C4BF-B0DD-9220AD5207E5}"/>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90B53FB5-3D85-99F2-DB34-008F87A4DFC5}"/>
              </a:ext>
            </a:extLst>
          </p:cNvPr>
          <p:cNvSpPr txBox="1"/>
          <p:nvPr/>
        </p:nvSpPr>
        <p:spPr>
          <a:xfrm>
            <a:off x="569259" y="1945341"/>
            <a:ext cx="11053482" cy="5293757"/>
          </a:xfrm>
          <a:prstGeom prst="rect">
            <a:avLst/>
          </a:prstGeom>
          <a:noFill/>
        </p:spPr>
        <p:txBody>
          <a:bodyPr wrap="square" rtlCol="0">
            <a:spAutoFit/>
          </a:bodyPr>
          <a:lstStyle/>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Abstract</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Existing System</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Disadvantages  Of Existing System </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Proposed System</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Advantages Of Proposed System</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System Configuration</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Novelty of project </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Architecture</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Modules</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UML Diagrams</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Sample Code</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Results</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Conclusion</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Future Scope</a:t>
            </a:r>
          </a:p>
          <a:p>
            <a:pPr marL="342900" indent="-342900">
              <a:buClr>
                <a:schemeClr val="accent1"/>
              </a:buClr>
              <a:buSzPct val="80000"/>
              <a:buFont typeface="Wingdings 3" panose="05040102010807070707" pitchFamily="18" charset="2"/>
              <a:buChar char="u"/>
            </a:pPr>
            <a:r>
              <a:rPr lang="en-US" sz="1950" dirty="0">
                <a:latin typeface="Times New Roman" panose="02020603050405020304" pitchFamily="18" charset="0"/>
                <a:cs typeface="Times New Roman" panose="02020603050405020304" pitchFamily="18" charset="0"/>
              </a:rPr>
              <a:t>Reference</a:t>
            </a:r>
          </a:p>
          <a:p>
            <a:pPr marL="342900" indent="-342900">
              <a:buClr>
                <a:schemeClr val="accent1"/>
              </a:buClr>
              <a:buSzPct val="80000"/>
              <a:buFont typeface="Wingdings 3" panose="05040102010807070707" pitchFamily="18" charset="2"/>
              <a:buChar char="u"/>
            </a:pPr>
            <a:r>
              <a:rPr lang="en-US" sz="1950" dirty="0" err="1">
                <a:latin typeface="Times New Roman" panose="02020603050405020304" pitchFamily="18" charset="0"/>
                <a:cs typeface="Times New Roman" panose="02020603050405020304" pitchFamily="18" charset="0"/>
              </a:rPr>
              <a:t>Github</a:t>
            </a:r>
            <a:r>
              <a:rPr lang="en-US" sz="1950" dirty="0">
                <a:latin typeface="Times New Roman" panose="02020603050405020304" pitchFamily="18" charset="0"/>
                <a:cs typeface="Times New Roman" panose="02020603050405020304" pitchFamily="18" charset="0"/>
              </a:rPr>
              <a:t> Link</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41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88623-556D-06DF-A727-C085D3BD1872}"/>
              </a:ext>
            </a:extLst>
          </p:cNvPr>
          <p:cNvSpPr txBox="1"/>
          <p:nvPr/>
        </p:nvSpPr>
        <p:spPr>
          <a:xfrm>
            <a:off x="528918" y="917912"/>
            <a:ext cx="10470775" cy="5847755"/>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#Visualize Actual vs Predicted /Forecasted values</a:t>
            </a:r>
          </a:p>
          <a:p>
            <a:r>
              <a:rPr lang="en-US" sz="2200" dirty="0">
                <a:latin typeface="Times New Roman" panose="02020603050405020304" pitchFamily="18" charset="0"/>
                <a:cs typeface="Times New Roman" panose="02020603050405020304" pitchFamily="18" charset="0"/>
              </a:rPr>
              <a:t>trace1 = </a:t>
            </a:r>
            <a:r>
              <a:rPr lang="en-US" sz="2200" dirty="0" err="1">
                <a:latin typeface="Times New Roman" panose="02020603050405020304" pitchFamily="18" charset="0"/>
                <a:cs typeface="Times New Roman" panose="02020603050405020304" pitchFamily="18" charset="0"/>
              </a:rPr>
              <a:t>go.Scatter</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x = </a:t>
            </a:r>
            <a:r>
              <a:rPr lang="en-US" sz="2200" dirty="0" err="1">
                <a:latin typeface="Times New Roman" panose="02020603050405020304" pitchFamily="18" charset="0"/>
                <a:cs typeface="Times New Roman" panose="02020603050405020304" pitchFamily="18" charset="0"/>
              </a:rPr>
              <a:t>date_train</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y = </a:t>
            </a:r>
            <a:r>
              <a:rPr lang="en-US" sz="2200" dirty="0" err="1">
                <a:latin typeface="Times New Roman" panose="02020603050405020304" pitchFamily="18" charset="0"/>
                <a:cs typeface="Times New Roman" panose="02020603050405020304" pitchFamily="18" charset="0"/>
              </a:rPr>
              <a:t>fill_train</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mode = 'lines',</a:t>
            </a:r>
          </a:p>
          <a:p>
            <a:r>
              <a:rPr lang="en-US" sz="2200" dirty="0">
                <a:latin typeface="Times New Roman" panose="02020603050405020304" pitchFamily="18" charset="0"/>
                <a:cs typeface="Times New Roman" panose="02020603050405020304" pitchFamily="18" charset="0"/>
              </a:rPr>
              <a:t>    name = 'Fill Percentage'</a:t>
            </a:r>
          </a:p>
          <a:p>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trace2 = </a:t>
            </a:r>
            <a:r>
              <a:rPr lang="en-US" sz="2200" dirty="0" err="1">
                <a:latin typeface="Times New Roman" panose="02020603050405020304" pitchFamily="18" charset="0"/>
                <a:cs typeface="Times New Roman" panose="02020603050405020304" pitchFamily="18" charset="0"/>
              </a:rPr>
              <a:t>go.Scatter</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x = </a:t>
            </a:r>
            <a:r>
              <a:rPr lang="en-US" sz="2200" dirty="0" err="1">
                <a:latin typeface="Times New Roman" panose="02020603050405020304" pitchFamily="18" charset="0"/>
                <a:cs typeface="Times New Roman" panose="02020603050405020304" pitchFamily="18" charset="0"/>
              </a:rPr>
              <a:t>date_test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y = prediction,</a:t>
            </a:r>
          </a:p>
          <a:p>
            <a:r>
              <a:rPr lang="en-US" sz="2200" dirty="0">
                <a:latin typeface="Times New Roman" panose="02020603050405020304" pitchFamily="18" charset="0"/>
                <a:cs typeface="Times New Roman" panose="02020603050405020304" pitchFamily="18" charset="0"/>
              </a:rPr>
              <a:t>    mode = 'lines',</a:t>
            </a:r>
          </a:p>
          <a:p>
            <a:r>
              <a:rPr lang="en-US" sz="2200" dirty="0">
                <a:latin typeface="Times New Roman" panose="02020603050405020304" pitchFamily="18" charset="0"/>
                <a:cs typeface="Times New Roman" panose="02020603050405020304" pitchFamily="18" charset="0"/>
              </a:rPr>
              <a:t>    name = 'Forecasts’)</a:t>
            </a:r>
          </a:p>
          <a:p>
            <a:r>
              <a:rPr lang="en-US" sz="2200" dirty="0">
                <a:latin typeface="Times New Roman" panose="02020603050405020304" pitchFamily="18" charset="0"/>
                <a:cs typeface="Times New Roman" panose="02020603050405020304" pitchFamily="18" charset="0"/>
              </a:rPr>
              <a:t>trace3 = </a:t>
            </a:r>
            <a:r>
              <a:rPr lang="en-US" sz="2200" dirty="0" err="1">
                <a:latin typeface="Times New Roman" panose="02020603050405020304" pitchFamily="18" charset="0"/>
                <a:cs typeface="Times New Roman" panose="02020603050405020304" pitchFamily="18" charset="0"/>
              </a:rPr>
              <a:t>go.Scatter</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x = </a:t>
            </a:r>
            <a:r>
              <a:rPr lang="en-US" sz="2200" dirty="0" err="1">
                <a:latin typeface="Times New Roman" panose="02020603050405020304" pitchFamily="18" charset="0"/>
                <a:cs typeface="Times New Roman" panose="02020603050405020304" pitchFamily="18" charset="0"/>
              </a:rPr>
              <a:t>date_test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y = </a:t>
            </a:r>
            <a:r>
              <a:rPr lang="en-US" sz="2200" dirty="0" err="1">
                <a:latin typeface="Times New Roman" panose="02020603050405020304" pitchFamily="18" charset="0"/>
                <a:cs typeface="Times New Roman" panose="02020603050405020304" pitchFamily="18" charset="0"/>
              </a:rPr>
              <a:t>fill_test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mode='lines',</a:t>
            </a:r>
          </a:p>
          <a:p>
            <a:r>
              <a:rPr lang="en-US" sz="2200" dirty="0">
                <a:latin typeface="Times New Roman" panose="02020603050405020304" pitchFamily="18" charset="0"/>
                <a:cs typeface="Times New Roman" panose="02020603050405020304" pitchFamily="18" charset="0"/>
              </a:rPr>
              <a:t>    name = 'Ground Truth’)</a:t>
            </a:r>
          </a:p>
        </p:txBody>
      </p:sp>
      <p:sp>
        <p:nvSpPr>
          <p:cNvPr id="3" name="TextBox 2">
            <a:extLst>
              <a:ext uri="{FF2B5EF4-FFF2-40B4-BE49-F238E27FC236}">
                <a16:creationId xmlns:a16="http://schemas.microsoft.com/office/drawing/2014/main" id="{D176C724-2012-C306-D698-BA489604D09B}"/>
              </a:ext>
            </a:extLst>
          </p:cNvPr>
          <p:cNvSpPr txBox="1"/>
          <p:nvPr/>
        </p:nvSpPr>
        <p:spPr>
          <a:xfrm>
            <a:off x="439270" y="210026"/>
            <a:ext cx="7449669" cy="707886"/>
          </a:xfrm>
          <a:prstGeom prst="rect">
            <a:avLst/>
          </a:prstGeom>
          <a:noFill/>
        </p:spPr>
        <p:txBody>
          <a:bodyPr wrap="square" rtlCol="0">
            <a:sp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Sample Code:</a:t>
            </a:r>
          </a:p>
        </p:txBody>
      </p:sp>
    </p:spTree>
    <p:extLst>
      <p:ext uri="{BB962C8B-B14F-4D97-AF65-F5344CB8AC3E}">
        <p14:creationId xmlns:p14="http://schemas.microsoft.com/office/powerpoint/2010/main" val="3460430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C77FA9-414F-815A-C447-064D00B7102B}"/>
              </a:ext>
            </a:extLst>
          </p:cNvPr>
          <p:cNvSpPr txBox="1"/>
          <p:nvPr/>
        </p:nvSpPr>
        <p:spPr>
          <a:xfrm>
            <a:off x="394447" y="367553"/>
            <a:ext cx="7360023" cy="707886"/>
          </a:xfrm>
          <a:prstGeom prst="rect">
            <a:avLst/>
          </a:prstGeom>
          <a:noFill/>
        </p:spPr>
        <p:txBody>
          <a:bodyPr wrap="square" rtlCol="0">
            <a:sp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Sample Code:</a:t>
            </a:r>
          </a:p>
        </p:txBody>
      </p:sp>
      <p:sp>
        <p:nvSpPr>
          <p:cNvPr id="3" name="TextBox 2">
            <a:extLst>
              <a:ext uri="{FF2B5EF4-FFF2-40B4-BE49-F238E27FC236}">
                <a16:creationId xmlns:a16="http://schemas.microsoft.com/office/drawing/2014/main" id="{EBBBE17D-4324-78AF-ED99-26CA03679A5D}"/>
              </a:ext>
            </a:extLst>
          </p:cNvPr>
          <p:cNvSpPr txBox="1"/>
          <p:nvPr/>
        </p:nvSpPr>
        <p:spPr>
          <a:xfrm>
            <a:off x="394447" y="1075439"/>
            <a:ext cx="11071411" cy="6124754"/>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layout = </a:t>
            </a:r>
            <a:r>
              <a:rPr lang="en-US" sz="2200" dirty="0" err="1">
                <a:latin typeface="Times New Roman" panose="02020603050405020304" pitchFamily="18" charset="0"/>
                <a:cs typeface="Times New Roman" panose="02020603050405020304" pitchFamily="18" charset="0"/>
              </a:rPr>
              <a:t>go.Layout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title = "Waste Fill Levels",</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xaxis</a:t>
            </a:r>
            <a:r>
              <a:rPr lang="en-US" sz="2200" dirty="0">
                <a:latin typeface="Times New Roman" panose="02020603050405020304" pitchFamily="18" charset="0"/>
                <a:cs typeface="Times New Roman" panose="02020603050405020304" pitchFamily="18" charset="0"/>
              </a:rPr>
              <a:t> = {'title' : "Date"},</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yaxis</a:t>
            </a:r>
            <a:r>
              <a:rPr lang="en-US" sz="2200" dirty="0">
                <a:latin typeface="Times New Roman" panose="02020603050405020304" pitchFamily="18" charset="0"/>
                <a:cs typeface="Times New Roman" panose="02020603050405020304" pitchFamily="18" charset="0"/>
              </a:rPr>
              <a:t> = {'title' : "Fill Percentage"}</a:t>
            </a:r>
          </a:p>
          <a:p>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fig = </a:t>
            </a:r>
            <a:r>
              <a:rPr lang="en-US" sz="2200" dirty="0" err="1">
                <a:latin typeface="Times New Roman" panose="02020603050405020304" pitchFamily="18" charset="0"/>
                <a:cs typeface="Times New Roman" panose="02020603050405020304" pitchFamily="18" charset="0"/>
              </a:rPr>
              <a:t>go.Figure</a:t>
            </a:r>
            <a:r>
              <a:rPr lang="en-US" sz="2200" dirty="0">
                <a:latin typeface="Times New Roman" panose="02020603050405020304" pitchFamily="18" charset="0"/>
                <a:cs typeface="Times New Roman" panose="02020603050405020304" pitchFamily="18" charset="0"/>
              </a:rPr>
              <a:t>(data=[trace1, trace2, trace3], layout=layout)</a:t>
            </a:r>
          </a:p>
          <a:p>
            <a:r>
              <a:rPr lang="en-US" sz="2200" dirty="0" err="1">
                <a:latin typeface="Times New Roman" panose="02020603050405020304" pitchFamily="18" charset="0"/>
                <a:cs typeface="Times New Roman" panose="02020603050405020304" pitchFamily="18" charset="0"/>
              </a:rPr>
              <a:t>fig.show</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Plt.close</a:t>
            </a:r>
            <a:r>
              <a:rPr lang="en-US" sz="2200" dirty="0">
                <a:latin typeface="Times New Roman" panose="02020603050405020304" pitchFamily="18" charset="0"/>
                <a:cs typeface="Times New Roman" panose="02020603050405020304" pitchFamily="18" charset="0"/>
              </a:rPr>
              <a:t>()</a:t>
            </a:r>
          </a:p>
          <a:p>
            <a:r>
              <a:rPr lang="en-US" sz="2200" b="0" i="0" dirty="0" err="1">
                <a:solidFill>
                  <a:srgbClr val="343541"/>
                </a:solidFill>
                <a:effectLst/>
                <a:latin typeface="Söhne"/>
              </a:rPr>
              <a:t>fill_data</a:t>
            </a:r>
            <a:r>
              <a:rPr lang="en-US" sz="2200" b="0" i="0" dirty="0">
                <a:solidFill>
                  <a:srgbClr val="343541"/>
                </a:solidFill>
                <a:effectLst/>
                <a:latin typeface="Söhne"/>
              </a:rPr>
              <a:t> = </a:t>
            </a:r>
            <a:r>
              <a:rPr lang="en-US" sz="2200" b="0" i="0" dirty="0" err="1">
                <a:solidFill>
                  <a:srgbClr val="343541"/>
                </a:solidFill>
                <a:effectLst/>
                <a:latin typeface="Söhne"/>
              </a:rPr>
              <a:t>fill_data.reshape</a:t>
            </a:r>
            <a:r>
              <a:rPr lang="en-US" sz="2200" b="0" i="0" dirty="0">
                <a:solidFill>
                  <a:srgbClr val="343541"/>
                </a:solidFill>
                <a:effectLst/>
                <a:latin typeface="Söhne"/>
              </a:rPr>
              <a:t>((-1))</a:t>
            </a:r>
          </a:p>
          <a:p>
            <a:r>
              <a:rPr lang="en-US" sz="2200" b="0" i="0" dirty="0">
                <a:solidFill>
                  <a:srgbClr val="343541"/>
                </a:solidFill>
                <a:effectLst/>
                <a:latin typeface="Söhne"/>
              </a:rPr>
              <a:t># Function to predict </a:t>
            </a:r>
            <a:r>
              <a:rPr lang="en-US" sz="2200" b="0" i="0" dirty="0" err="1">
                <a:solidFill>
                  <a:srgbClr val="343541"/>
                </a:solidFill>
                <a:effectLst/>
                <a:latin typeface="Söhne"/>
              </a:rPr>
              <a:t>FillPercentage</a:t>
            </a:r>
            <a:r>
              <a:rPr lang="en-US" sz="2200" b="0" i="0" dirty="0">
                <a:solidFill>
                  <a:srgbClr val="343541"/>
                </a:solidFill>
                <a:effectLst/>
                <a:latin typeface="Söhne"/>
              </a:rPr>
              <a:t> values for future dates </a:t>
            </a:r>
          </a:p>
          <a:p>
            <a:r>
              <a:rPr lang="en-US" sz="2200" b="0" i="0" dirty="0">
                <a:solidFill>
                  <a:srgbClr val="343541"/>
                </a:solidFill>
                <a:effectLst/>
                <a:latin typeface="Söhne"/>
              </a:rPr>
              <a:t>def predict(</a:t>
            </a:r>
            <a:r>
              <a:rPr lang="en-US" sz="2200" b="0" i="0" dirty="0" err="1">
                <a:solidFill>
                  <a:srgbClr val="343541"/>
                </a:solidFill>
                <a:effectLst/>
                <a:latin typeface="Söhne"/>
              </a:rPr>
              <a:t>num_prediction</a:t>
            </a:r>
            <a:r>
              <a:rPr lang="en-US" sz="2200" b="0" i="0" dirty="0">
                <a:solidFill>
                  <a:srgbClr val="343541"/>
                </a:solidFill>
                <a:effectLst/>
                <a:latin typeface="Söhne"/>
              </a:rPr>
              <a:t>, model): </a:t>
            </a:r>
          </a:p>
          <a:p>
            <a:r>
              <a:rPr lang="en-US" sz="2200" b="0" i="0" dirty="0" err="1">
                <a:solidFill>
                  <a:srgbClr val="343541"/>
                </a:solidFill>
                <a:effectLst/>
                <a:latin typeface="Söhne"/>
              </a:rPr>
              <a:t>prediction_list</a:t>
            </a:r>
            <a:r>
              <a:rPr lang="en-US" sz="2200" b="0" i="0" dirty="0">
                <a:solidFill>
                  <a:srgbClr val="343541"/>
                </a:solidFill>
                <a:effectLst/>
                <a:latin typeface="Söhne"/>
              </a:rPr>
              <a:t> = </a:t>
            </a:r>
            <a:r>
              <a:rPr lang="en-US" sz="2200" b="0" i="0" dirty="0" err="1">
                <a:solidFill>
                  <a:srgbClr val="343541"/>
                </a:solidFill>
                <a:effectLst/>
                <a:latin typeface="Söhne"/>
              </a:rPr>
              <a:t>fill_data</a:t>
            </a:r>
            <a:r>
              <a:rPr lang="en-US" sz="2200" b="0" i="0" dirty="0">
                <a:solidFill>
                  <a:srgbClr val="343541"/>
                </a:solidFill>
                <a:effectLst/>
                <a:latin typeface="Söhne"/>
              </a:rPr>
              <a:t>[-</a:t>
            </a:r>
            <a:r>
              <a:rPr lang="en-US" sz="2200" b="0" i="0" dirty="0" err="1">
                <a:solidFill>
                  <a:srgbClr val="343541"/>
                </a:solidFill>
                <a:effectLst/>
                <a:latin typeface="Söhne"/>
              </a:rPr>
              <a:t>look_back</a:t>
            </a:r>
            <a:r>
              <a:rPr lang="en-US" sz="2200" b="0" i="0" dirty="0">
                <a:solidFill>
                  <a:srgbClr val="343541"/>
                </a:solidFill>
                <a:effectLst/>
                <a:latin typeface="Söhne"/>
              </a:rPr>
              <a:t>:] </a:t>
            </a:r>
          </a:p>
          <a:p>
            <a:r>
              <a:rPr lang="en-US" sz="2200" b="0" i="0" dirty="0">
                <a:solidFill>
                  <a:srgbClr val="343541"/>
                </a:solidFill>
                <a:effectLst/>
                <a:latin typeface="Söhne"/>
              </a:rPr>
              <a:t>for _ in range(</a:t>
            </a:r>
            <a:r>
              <a:rPr lang="en-US" sz="2200" b="0" i="0" dirty="0" err="1">
                <a:solidFill>
                  <a:srgbClr val="343541"/>
                </a:solidFill>
                <a:effectLst/>
                <a:latin typeface="Söhne"/>
              </a:rPr>
              <a:t>num_prediction</a:t>
            </a:r>
            <a:r>
              <a:rPr lang="en-US" sz="2200" b="0" i="0" dirty="0">
                <a:solidFill>
                  <a:srgbClr val="343541"/>
                </a:solidFill>
                <a:effectLst/>
                <a:latin typeface="Söhne"/>
              </a:rPr>
              <a:t>): </a:t>
            </a:r>
          </a:p>
          <a:p>
            <a:r>
              <a:rPr lang="en-US" sz="2200" b="0" i="0" dirty="0">
                <a:solidFill>
                  <a:srgbClr val="343541"/>
                </a:solidFill>
                <a:effectLst/>
                <a:latin typeface="Söhne"/>
              </a:rPr>
              <a:t>x = </a:t>
            </a:r>
            <a:r>
              <a:rPr lang="en-US" sz="2200" b="0" i="0" dirty="0" err="1">
                <a:solidFill>
                  <a:srgbClr val="343541"/>
                </a:solidFill>
                <a:effectLst/>
                <a:latin typeface="Söhne"/>
              </a:rPr>
              <a:t>prediction_list</a:t>
            </a:r>
            <a:r>
              <a:rPr lang="en-US" sz="2200" b="0" i="0" dirty="0">
                <a:solidFill>
                  <a:srgbClr val="343541"/>
                </a:solidFill>
                <a:effectLst/>
                <a:latin typeface="Söhne"/>
              </a:rPr>
              <a:t>[-</a:t>
            </a:r>
            <a:r>
              <a:rPr lang="en-US" sz="2200" b="0" i="0" dirty="0" err="1">
                <a:solidFill>
                  <a:srgbClr val="343541"/>
                </a:solidFill>
                <a:effectLst/>
                <a:latin typeface="Söhne"/>
              </a:rPr>
              <a:t>look_back</a:t>
            </a:r>
            <a:r>
              <a:rPr lang="en-US" sz="2200" b="0" i="0" dirty="0">
                <a:solidFill>
                  <a:srgbClr val="343541"/>
                </a:solidFill>
                <a:effectLst/>
                <a:latin typeface="Söhne"/>
              </a:rPr>
              <a:t>:] </a:t>
            </a:r>
          </a:p>
          <a:p>
            <a:r>
              <a:rPr lang="en-US" sz="2200" b="0" i="0" dirty="0">
                <a:solidFill>
                  <a:srgbClr val="343541"/>
                </a:solidFill>
                <a:effectLst/>
                <a:latin typeface="Söhne"/>
              </a:rPr>
              <a:t>x = </a:t>
            </a:r>
            <a:r>
              <a:rPr lang="en-US" sz="2200" b="0" i="0" dirty="0" err="1">
                <a:solidFill>
                  <a:srgbClr val="343541"/>
                </a:solidFill>
                <a:effectLst/>
                <a:latin typeface="Söhne"/>
              </a:rPr>
              <a:t>x.reshape</a:t>
            </a:r>
            <a:r>
              <a:rPr lang="en-US" sz="2200" b="0" i="0" dirty="0">
                <a:solidFill>
                  <a:srgbClr val="343541"/>
                </a:solidFill>
                <a:effectLst/>
                <a:latin typeface="Söhne"/>
              </a:rPr>
              <a:t>((1, </a:t>
            </a:r>
            <a:r>
              <a:rPr lang="en-US" sz="2200" b="0" i="0" dirty="0" err="1">
                <a:solidFill>
                  <a:srgbClr val="343541"/>
                </a:solidFill>
                <a:effectLst/>
                <a:latin typeface="Söhne"/>
              </a:rPr>
              <a:t>look_back</a:t>
            </a:r>
            <a:r>
              <a:rPr lang="en-US" sz="2200" b="0" i="0" dirty="0">
                <a:solidFill>
                  <a:srgbClr val="343541"/>
                </a:solidFill>
                <a:effectLst/>
                <a:latin typeface="Söhne"/>
              </a:rPr>
              <a:t>, 1)) </a:t>
            </a:r>
          </a:p>
          <a:p>
            <a:r>
              <a:rPr lang="en-US" sz="2000" b="0" i="0" dirty="0">
                <a:solidFill>
                  <a:srgbClr val="343541"/>
                </a:solidFill>
                <a:effectLst/>
                <a:latin typeface="Söhne"/>
              </a:rPr>
              <a:t>out = </a:t>
            </a:r>
            <a:r>
              <a:rPr lang="en-US" sz="2000" b="0" i="0" dirty="0" err="1">
                <a:solidFill>
                  <a:srgbClr val="343541"/>
                </a:solidFill>
                <a:effectLst/>
                <a:latin typeface="Söhne"/>
              </a:rPr>
              <a:t>model.predict</a:t>
            </a:r>
            <a:r>
              <a:rPr lang="en-US" sz="2000" b="0" i="0" dirty="0">
                <a:solidFill>
                  <a:srgbClr val="343541"/>
                </a:solidFill>
                <a:effectLst/>
                <a:latin typeface="Söhne"/>
              </a:rPr>
              <a:t>(x)[0][0] </a:t>
            </a:r>
          </a:p>
          <a:p>
            <a:r>
              <a:rPr lang="en-US" sz="2000" b="0" i="0" dirty="0" err="1">
                <a:solidFill>
                  <a:srgbClr val="343541"/>
                </a:solidFill>
                <a:effectLst/>
                <a:latin typeface="Söhne"/>
              </a:rPr>
              <a:t>prediction_list</a:t>
            </a:r>
            <a:r>
              <a:rPr lang="en-US" sz="2000" b="0" i="0" dirty="0">
                <a:solidFill>
                  <a:srgbClr val="343541"/>
                </a:solidFill>
                <a:effectLst/>
                <a:latin typeface="Söhne"/>
              </a:rPr>
              <a:t> = </a:t>
            </a:r>
            <a:r>
              <a:rPr lang="en-US" sz="2000" b="0" i="0" dirty="0" err="1">
                <a:solidFill>
                  <a:srgbClr val="343541"/>
                </a:solidFill>
                <a:effectLst/>
                <a:latin typeface="Söhne"/>
              </a:rPr>
              <a:t>np.append</a:t>
            </a:r>
            <a:r>
              <a:rPr lang="en-US" sz="2000" b="0" i="0" dirty="0">
                <a:solidFill>
                  <a:srgbClr val="343541"/>
                </a:solidFill>
                <a:effectLst/>
                <a:latin typeface="Söhne"/>
              </a:rPr>
              <a:t>(</a:t>
            </a:r>
            <a:r>
              <a:rPr lang="en-US" sz="2000" b="0" i="0" dirty="0" err="1">
                <a:solidFill>
                  <a:srgbClr val="343541"/>
                </a:solidFill>
                <a:effectLst/>
                <a:latin typeface="Söhne"/>
              </a:rPr>
              <a:t>prediction_list</a:t>
            </a:r>
            <a:r>
              <a:rPr lang="en-US" sz="2000" b="0" i="0" dirty="0">
                <a:solidFill>
                  <a:srgbClr val="343541"/>
                </a:solidFill>
                <a:effectLst/>
                <a:latin typeface="Söhne"/>
              </a:rPr>
              <a:t>, out)</a:t>
            </a:r>
            <a:endParaRPr lang="en-US" sz="2000" dirty="0">
              <a:latin typeface="Times New Roman" panose="02020603050405020304" pitchFamily="18" charset="0"/>
              <a:cs typeface="Times New Roman" panose="02020603050405020304" pitchFamily="18" charset="0"/>
            </a:endParaRPr>
          </a:p>
          <a:p>
            <a:endParaRPr lang="en-US" sz="2200" b="0" i="0" dirty="0">
              <a:solidFill>
                <a:srgbClr val="343541"/>
              </a:solidFill>
              <a:effectLst/>
              <a:latin typeface="Söhne"/>
            </a:endParaRPr>
          </a:p>
        </p:txBody>
      </p:sp>
    </p:spTree>
    <p:extLst>
      <p:ext uri="{BB962C8B-B14F-4D97-AF65-F5344CB8AC3E}">
        <p14:creationId xmlns:p14="http://schemas.microsoft.com/office/powerpoint/2010/main" val="2608095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97B08-50DC-D042-81A8-661C1ECD0E6F}"/>
              </a:ext>
            </a:extLst>
          </p:cNvPr>
          <p:cNvSpPr txBox="1"/>
          <p:nvPr/>
        </p:nvSpPr>
        <p:spPr>
          <a:xfrm>
            <a:off x="457199" y="268941"/>
            <a:ext cx="4159624" cy="707886"/>
          </a:xfrm>
          <a:prstGeom prst="rect">
            <a:avLst/>
          </a:prstGeom>
          <a:noFill/>
        </p:spPr>
        <p:txBody>
          <a:bodyPr wrap="square" rtlCol="0">
            <a:sp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Sample Code:</a:t>
            </a:r>
          </a:p>
        </p:txBody>
      </p:sp>
      <p:sp>
        <p:nvSpPr>
          <p:cNvPr id="3" name="TextBox 2">
            <a:extLst>
              <a:ext uri="{FF2B5EF4-FFF2-40B4-BE49-F238E27FC236}">
                <a16:creationId xmlns:a16="http://schemas.microsoft.com/office/drawing/2014/main" id="{88AD60E0-4E4C-44FC-ADF2-06EDE9762F99}"/>
              </a:ext>
            </a:extLst>
          </p:cNvPr>
          <p:cNvSpPr txBox="1"/>
          <p:nvPr/>
        </p:nvSpPr>
        <p:spPr>
          <a:xfrm>
            <a:off x="224118" y="905435"/>
            <a:ext cx="12272683" cy="5847755"/>
          </a:xfrm>
          <a:prstGeom prst="rect">
            <a:avLst/>
          </a:prstGeom>
          <a:noFill/>
        </p:spPr>
        <p:txBody>
          <a:bodyPr wrap="square" rtlCol="0">
            <a:spAutoFit/>
          </a:bodyPr>
          <a:lstStyle/>
          <a:p>
            <a:r>
              <a:rPr lang="en-US" sz="2200" b="0" i="0" dirty="0" err="1">
                <a:solidFill>
                  <a:srgbClr val="343541"/>
                </a:solidFill>
                <a:effectLst/>
                <a:latin typeface="Söhne"/>
              </a:rPr>
              <a:t>prediction_list</a:t>
            </a:r>
            <a:r>
              <a:rPr lang="en-US" sz="2200" b="0" i="0" dirty="0">
                <a:solidFill>
                  <a:srgbClr val="343541"/>
                </a:solidFill>
                <a:effectLst/>
                <a:latin typeface="Söhne"/>
              </a:rPr>
              <a:t> = </a:t>
            </a:r>
            <a:r>
              <a:rPr lang="en-US" sz="2200" b="0" i="0" dirty="0" err="1">
                <a:solidFill>
                  <a:srgbClr val="343541"/>
                </a:solidFill>
                <a:effectLst/>
                <a:latin typeface="Söhne"/>
              </a:rPr>
              <a:t>prediction_list</a:t>
            </a:r>
            <a:r>
              <a:rPr lang="en-US" sz="2200" b="0" i="0" dirty="0">
                <a:solidFill>
                  <a:srgbClr val="343541"/>
                </a:solidFill>
                <a:effectLst/>
                <a:latin typeface="Söhne"/>
              </a:rPr>
              <a:t>[look_back-1:] </a:t>
            </a:r>
          </a:p>
          <a:p>
            <a:r>
              <a:rPr lang="en-US" sz="2200" b="0" i="0" dirty="0">
                <a:solidFill>
                  <a:srgbClr val="343541"/>
                </a:solidFill>
                <a:effectLst/>
                <a:latin typeface="Söhne"/>
              </a:rPr>
              <a:t>return </a:t>
            </a:r>
            <a:r>
              <a:rPr lang="en-US" sz="2200" b="0" i="0" dirty="0" err="1">
                <a:solidFill>
                  <a:srgbClr val="343541"/>
                </a:solidFill>
                <a:effectLst/>
                <a:latin typeface="Söhne"/>
              </a:rPr>
              <a:t>prediction_list</a:t>
            </a:r>
            <a:endParaRPr lang="en-US" sz="2200" b="0" i="0" dirty="0">
              <a:solidFill>
                <a:srgbClr val="343541"/>
              </a:solidFill>
              <a:effectLst/>
              <a:latin typeface="Söhne"/>
            </a:endParaRPr>
          </a:p>
          <a:p>
            <a:r>
              <a:rPr lang="en-US" sz="2200" dirty="0">
                <a:latin typeface="Times New Roman" panose="02020603050405020304" pitchFamily="18" charset="0"/>
                <a:cs typeface="Times New Roman" panose="02020603050405020304" pitchFamily="18" charset="0"/>
              </a:rPr>
              <a:t># Function to generate future dates    </a:t>
            </a:r>
          </a:p>
          <a:p>
            <a:r>
              <a:rPr lang="en-US" sz="2200" dirty="0">
                <a:latin typeface="Times New Roman" panose="02020603050405020304" pitchFamily="18" charset="0"/>
                <a:cs typeface="Times New Roman" panose="02020603050405020304" pitchFamily="18" charset="0"/>
              </a:rPr>
              <a:t>def </a:t>
            </a:r>
            <a:r>
              <a:rPr lang="en-US" sz="2200" dirty="0" err="1">
                <a:latin typeface="Times New Roman" panose="02020603050405020304" pitchFamily="18" charset="0"/>
                <a:cs typeface="Times New Roman" panose="02020603050405020304" pitchFamily="18" charset="0"/>
              </a:rPr>
              <a:t>predict_dates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num_prediction</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last_date</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df</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eventDate</a:t>
            </a:r>
            <a:r>
              <a:rPr lang="en-US" sz="2200" dirty="0">
                <a:latin typeface="Times New Roman" panose="02020603050405020304" pitchFamily="18" charset="0"/>
                <a:cs typeface="Times New Roman" panose="02020603050405020304" pitchFamily="18" charset="0"/>
              </a:rPr>
              <a:t>'].values[-1]</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prediction_dates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pd.date_range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last_date</a:t>
            </a:r>
            <a:r>
              <a:rPr lang="en-US" sz="2200" dirty="0">
                <a:latin typeface="Times New Roman" panose="02020603050405020304" pitchFamily="18" charset="0"/>
                <a:cs typeface="Times New Roman" panose="02020603050405020304" pitchFamily="18" charset="0"/>
              </a:rPr>
              <a:t>, periods=num_prediction+1).</a:t>
            </a:r>
            <a:r>
              <a:rPr lang="en-US" sz="2200" dirty="0" err="1">
                <a:latin typeface="Times New Roman" panose="02020603050405020304" pitchFamily="18" charset="0"/>
                <a:cs typeface="Times New Roman" panose="02020603050405020304" pitchFamily="18" charset="0"/>
              </a:rPr>
              <a:t>tolist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return </a:t>
            </a:r>
            <a:r>
              <a:rPr lang="en-US" sz="2200" dirty="0" err="1">
                <a:latin typeface="Times New Roman" panose="02020603050405020304" pitchFamily="18" charset="0"/>
                <a:cs typeface="Times New Roman" panose="02020603050405020304" pitchFamily="18" charset="0"/>
              </a:rPr>
              <a:t>prediction_dates</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num_prediction</a:t>
            </a:r>
            <a:r>
              <a:rPr lang="en-US" sz="2200" dirty="0">
                <a:latin typeface="Times New Roman" panose="02020603050405020304" pitchFamily="18" charset="0"/>
                <a:cs typeface="Times New Roman" panose="02020603050405020304" pitchFamily="18" charset="0"/>
              </a:rPr>
              <a:t> = 30 #Forecast Future values for next 30 days </a:t>
            </a:r>
            <a:r>
              <a:rPr lang="en-US" sz="2200" dirty="0" err="1">
                <a:latin typeface="Times New Roman" panose="02020603050405020304" pitchFamily="18" charset="0"/>
                <a:cs typeface="Times New Roman" panose="02020603050405020304" pitchFamily="18" charset="0"/>
              </a:rPr>
              <a:t>i.e</a:t>
            </a:r>
            <a:r>
              <a:rPr lang="en-US" sz="2200" dirty="0">
                <a:latin typeface="Times New Roman" panose="02020603050405020304" pitchFamily="18" charset="0"/>
                <a:cs typeface="Times New Roman" panose="02020603050405020304" pitchFamily="18" charset="0"/>
              </a:rPr>
              <a:t> next one month.</a:t>
            </a:r>
          </a:p>
          <a:p>
            <a:r>
              <a:rPr lang="en-US" sz="2200" dirty="0">
                <a:latin typeface="Times New Roman" panose="02020603050405020304" pitchFamily="18" charset="0"/>
                <a:cs typeface="Times New Roman" panose="02020603050405020304" pitchFamily="18" charset="0"/>
              </a:rPr>
              <a:t>forecast = predict(</a:t>
            </a:r>
            <a:r>
              <a:rPr lang="en-US" sz="2200" dirty="0" err="1">
                <a:latin typeface="Times New Roman" panose="02020603050405020304" pitchFamily="18" charset="0"/>
                <a:cs typeface="Times New Roman" panose="02020603050405020304" pitchFamily="18" charset="0"/>
              </a:rPr>
              <a:t>num_prediction</a:t>
            </a:r>
            <a:r>
              <a:rPr lang="en-US" sz="2200" dirty="0">
                <a:latin typeface="Times New Roman" panose="02020603050405020304" pitchFamily="18" charset="0"/>
                <a:cs typeface="Times New Roman" panose="02020603050405020304" pitchFamily="18" charset="0"/>
              </a:rPr>
              <a:t>, model)</a:t>
            </a:r>
          </a:p>
          <a:p>
            <a:r>
              <a:rPr lang="en-US" sz="2200" dirty="0" err="1">
                <a:latin typeface="Times New Roman" panose="02020603050405020304" pitchFamily="18" charset="0"/>
                <a:cs typeface="Times New Roman" panose="02020603050405020304" pitchFamily="18" charset="0"/>
              </a:rPr>
              <a:t>forecast_dates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predict_dates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num_prediction</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future_forecast</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np.append</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prediction,forecast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Plot values of future forecasted values</a:t>
            </a:r>
          </a:p>
          <a:p>
            <a:r>
              <a:rPr lang="en-US" sz="2200" dirty="0">
                <a:latin typeface="Times New Roman" panose="02020603050405020304" pitchFamily="18" charset="0"/>
                <a:cs typeface="Times New Roman" panose="02020603050405020304" pitchFamily="18" charset="0"/>
              </a:rPr>
              <a:t>trace1 = </a:t>
            </a:r>
            <a:r>
              <a:rPr lang="en-US" sz="2200" dirty="0" err="1">
                <a:latin typeface="Times New Roman" panose="02020603050405020304" pitchFamily="18" charset="0"/>
                <a:cs typeface="Times New Roman" panose="02020603050405020304" pitchFamily="18" charset="0"/>
              </a:rPr>
              <a:t>go.Scatter</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x = </a:t>
            </a:r>
            <a:r>
              <a:rPr lang="en-US" sz="2200" dirty="0" err="1">
                <a:latin typeface="Times New Roman" panose="02020603050405020304" pitchFamily="18" charset="0"/>
                <a:cs typeface="Times New Roman" panose="02020603050405020304" pitchFamily="18" charset="0"/>
              </a:rPr>
              <a:t>date_test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y = prediction,</a:t>
            </a:r>
          </a:p>
          <a:p>
            <a:r>
              <a:rPr lang="en-US" sz="2200" dirty="0">
                <a:latin typeface="Times New Roman" panose="02020603050405020304" pitchFamily="18" charset="0"/>
                <a:cs typeface="Times New Roman" panose="02020603050405020304" pitchFamily="18" charset="0"/>
              </a:rPr>
              <a:t>    mode = 'lines',</a:t>
            </a:r>
          </a:p>
          <a:p>
            <a:r>
              <a:rPr lang="en-US" sz="2200" dirty="0">
                <a:latin typeface="Times New Roman" panose="02020603050405020304" pitchFamily="18" charset="0"/>
                <a:cs typeface="Times New Roman" panose="02020603050405020304" pitchFamily="18" charset="0"/>
              </a:rPr>
              <a:t>    name = 'Test Forecast’)</a:t>
            </a:r>
          </a:p>
        </p:txBody>
      </p:sp>
    </p:spTree>
    <p:extLst>
      <p:ext uri="{BB962C8B-B14F-4D97-AF65-F5344CB8AC3E}">
        <p14:creationId xmlns:p14="http://schemas.microsoft.com/office/powerpoint/2010/main" val="2967999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CD6925-DD89-5B5D-D583-A9234715EAF5}"/>
              </a:ext>
            </a:extLst>
          </p:cNvPr>
          <p:cNvSpPr txBox="1"/>
          <p:nvPr/>
        </p:nvSpPr>
        <p:spPr>
          <a:xfrm>
            <a:off x="224118" y="313765"/>
            <a:ext cx="7171765" cy="707886"/>
          </a:xfrm>
          <a:prstGeom prst="rect">
            <a:avLst/>
          </a:prstGeom>
          <a:noFill/>
        </p:spPr>
        <p:txBody>
          <a:bodyPr wrap="square" rtlCol="0">
            <a:sp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Sample Code:</a:t>
            </a:r>
          </a:p>
        </p:txBody>
      </p:sp>
      <p:sp>
        <p:nvSpPr>
          <p:cNvPr id="3" name="TextBox 2">
            <a:extLst>
              <a:ext uri="{FF2B5EF4-FFF2-40B4-BE49-F238E27FC236}">
                <a16:creationId xmlns:a16="http://schemas.microsoft.com/office/drawing/2014/main" id="{4D653567-2937-6E9E-5F58-E6FE4EEC19D5}"/>
              </a:ext>
            </a:extLst>
          </p:cNvPr>
          <p:cNvSpPr txBox="1"/>
          <p:nvPr/>
        </p:nvSpPr>
        <p:spPr>
          <a:xfrm>
            <a:off x="367553" y="905110"/>
            <a:ext cx="8857129" cy="550920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trace2 = </a:t>
            </a:r>
            <a:r>
              <a:rPr lang="en-US" sz="2200" dirty="0" err="1">
                <a:latin typeface="Times New Roman" panose="02020603050405020304" pitchFamily="18" charset="0"/>
                <a:cs typeface="Times New Roman" panose="02020603050405020304" pitchFamily="18" charset="0"/>
              </a:rPr>
              <a:t>go.Scatter</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x = </a:t>
            </a:r>
            <a:r>
              <a:rPr lang="en-US" sz="2200" dirty="0" err="1">
                <a:latin typeface="Times New Roman" panose="02020603050405020304" pitchFamily="18" charset="0"/>
                <a:cs typeface="Times New Roman" panose="02020603050405020304" pitchFamily="18" charset="0"/>
              </a:rPr>
              <a:t>forecast_dates</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y = forecast,</a:t>
            </a:r>
          </a:p>
          <a:p>
            <a:r>
              <a:rPr lang="en-US" sz="2200" dirty="0">
                <a:latin typeface="Times New Roman" panose="02020603050405020304" pitchFamily="18" charset="0"/>
                <a:cs typeface="Times New Roman" panose="02020603050405020304" pitchFamily="18" charset="0"/>
              </a:rPr>
              <a:t>    mode='lines',</a:t>
            </a:r>
          </a:p>
          <a:p>
            <a:r>
              <a:rPr lang="en-US" sz="2200" dirty="0">
                <a:latin typeface="Times New Roman" panose="02020603050405020304" pitchFamily="18" charset="0"/>
                <a:cs typeface="Times New Roman" panose="02020603050405020304" pitchFamily="18" charset="0"/>
              </a:rPr>
              <a:t>    name = 'Future Forecast')</a:t>
            </a:r>
          </a:p>
          <a:p>
            <a:r>
              <a:rPr lang="en-US" sz="2200" dirty="0">
                <a:latin typeface="Times New Roman" panose="02020603050405020304" pitchFamily="18" charset="0"/>
                <a:cs typeface="Times New Roman" panose="02020603050405020304" pitchFamily="18" charset="0"/>
              </a:rPr>
              <a:t>layout = </a:t>
            </a:r>
            <a:r>
              <a:rPr lang="en-US" sz="2200" dirty="0" err="1">
                <a:latin typeface="Times New Roman" panose="02020603050405020304" pitchFamily="18" charset="0"/>
                <a:cs typeface="Times New Roman" panose="02020603050405020304" pitchFamily="18" charset="0"/>
              </a:rPr>
              <a:t>go.Layout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title = "Waste Fill Levels",</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xaxis</a:t>
            </a:r>
            <a:r>
              <a:rPr lang="en-US" sz="2200" dirty="0">
                <a:latin typeface="Times New Roman" panose="02020603050405020304" pitchFamily="18" charset="0"/>
                <a:cs typeface="Times New Roman" panose="02020603050405020304" pitchFamily="18" charset="0"/>
              </a:rPr>
              <a:t> = {'title' : "</a:t>
            </a:r>
            <a:r>
              <a:rPr lang="en-US" sz="2200" dirty="0" err="1">
                <a:latin typeface="Times New Roman" panose="02020603050405020304" pitchFamily="18" charset="0"/>
                <a:cs typeface="Times New Roman" panose="02020603050405020304" pitchFamily="18" charset="0"/>
              </a:rPr>
              <a:t>eventDate</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yaxis</a:t>
            </a:r>
            <a:r>
              <a:rPr lang="en-US" sz="2200" dirty="0">
                <a:latin typeface="Times New Roman" panose="02020603050405020304" pitchFamily="18" charset="0"/>
                <a:cs typeface="Times New Roman" panose="02020603050405020304" pitchFamily="18" charset="0"/>
              </a:rPr>
              <a:t> = {'title' : "Fill Percentage"})</a:t>
            </a:r>
          </a:p>
          <a:p>
            <a:r>
              <a:rPr lang="en-US" sz="2200" dirty="0">
                <a:latin typeface="Times New Roman" panose="02020603050405020304" pitchFamily="18" charset="0"/>
                <a:cs typeface="Times New Roman" panose="02020603050405020304" pitchFamily="18" charset="0"/>
              </a:rPr>
              <a:t>fig = </a:t>
            </a:r>
            <a:r>
              <a:rPr lang="en-US" sz="2200" dirty="0" err="1">
                <a:latin typeface="Times New Roman" panose="02020603050405020304" pitchFamily="18" charset="0"/>
                <a:cs typeface="Times New Roman" panose="02020603050405020304" pitchFamily="18" charset="0"/>
              </a:rPr>
              <a:t>go.Figure</a:t>
            </a:r>
            <a:r>
              <a:rPr lang="en-US" sz="2200" dirty="0">
                <a:latin typeface="Times New Roman" panose="02020603050405020304" pitchFamily="18" charset="0"/>
                <a:cs typeface="Times New Roman" panose="02020603050405020304" pitchFamily="18" charset="0"/>
              </a:rPr>
              <a:t>(data=[trace1, trace2], layout=layout)</a:t>
            </a:r>
          </a:p>
          <a:p>
            <a:r>
              <a:rPr lang="en-US" sz="2200" dirty="0" err="1">
                <a:latin typeface="Times New Roman" panose="02020603050405020304" pitchFamily="18" charset="0"/>
                <a:cs typeface="Times New Roman" panose="02020603050405020304" pitchFamily="18" charset="0"/>
              </a:rPr>
              <a:t>fig.show</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plt.close</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Plot for Actual vs Forecasted Value</a:t>
            </a:r>
          </a:p>
          <a:p>
            <a:r>
              <a:rPr lang="en-US" sz="2200" dirty="0" err="1">
                <a:latin typeface="Times New Roman" panose="02020603050405020304" pitchFamily="18" charset="0"/>
                <a:cs typeface="Times New Roman" panose="02020603050405020304" pitchFamily="18" charset="0"/>
              </a:rPr>
              <a:t>plt.figure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figsize</a:t>
            </a:r>
            <a:r>
              <a:rPr lang="en-US" sz="2200" dirty="0">
                <a:latin typeface="Times New Roman" panose="02020603050405020304" pitchFamily="18" charset="0"/>
                <a:cs typeface="Times New Roman" panose="02020603050405020304" pitchFamily="18" charset="0"/>
              </a:rPr>
              <a:t> = (15,10))</a:t>
            </a:r>
          </a:p>
          <a:p>
            <a:r>
              <a:rPr lang="en-US" sz="2200" dirty="0" err="1">
                <a:latin typeface="Times New Roman" panose="02020603050405020304" pitchFamily="18" charset="0"/>
                <a:cs typeface="Times New Roman" panose="02020603050405020304" pitchFamily="18" charset="0"/>
              </a:rPr>
              <a:t>plt.plot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fill_test</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plt.plot</a:t>
            </a:r>
            <a:r>
              <a:rPr lang="en-US" sz="2200" dirty="0">
                <a:latin typeface="Times New Roman" panose="02020603050405020304" pitchFamily="18" charset="0"/>
                <a:cs typeface="Times New Roman" panose="02020603050405020304" pitchFamily="18" charset="0"/>
              </a:rPr>
              <a:t>(prediction)</a:t>
            </a:r>
          </a:p>
        </p:txBody>
      </p:sp>
    </p:spTree>
    <p:extLst>
      <p:ext uri="{BB962C8B-B14F-4D97-AF65-F5344CB8AC3E}">
        <p14:creationId xmlns:p14="http://schemas.microsoft.com/office/powerpoint/2010/main" val="3630056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2E368-1023-29ED-BA3F-315F4EF616AD}"/>
              </a:ext>
            </a:extLst>
          </p:cNvPr>
          <p:cNvSpPr txBox="1"/>
          <p:nvPr/>
        </p:nvSpPr>
        <p:spPr>
          <a:xfrm>
            <a:off x="403411" y="457200"/>
            <a:ext cx="6391836" cy="707886"/>
          </a:xfrm>
          <a:prstGeom prst="rect">
            <a:avLst/>
          </a:prstGeom>
          <a:noFill/>
        </p:spPr>
        <p:txBody>
          <a:bodyPr wrap="square" rtlCol="0">
            <a:sp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Sample Code:</a:t>
            </a:r>
          </a:p>
        </p:txBody>
      </p:sp>
      <p:sp>
        <p:nvSpPr>
          <p:cNvPr id="3" name="TextBox 2">
            <a:extLst>
              <a:ext uri="{FF2B5EF4-FFF2-40B4-BE49-F238E27FC236}">
                <a16:creationId xmlns:a16="http://schemas.microsoft.com/office/drawing/2014/main" id="{BAB1BFEA-B2EA-F70A-8495-65156C1EB688}"/>
              </a:ext>
            </a:extLst>
          </p:cNvPr>
          <p:cNvSpPr txBox="1"/>
          <p:nvPr/>
        </p:nvSpPr>
        <p:spPr>
          <a:xfrm>
            <a:off x="403411" y="1389204"/>
            <a:ext cx="12398188" cy="5170646"/>
          </a:xfrm>
          <a:prstGeom prst="rect">
            <a:avLst/>
          </a:prstGeom>
          <a:noFill/>
        </p:spPr>
        <p:txBody>
          <a:bodyPr wrap="square" rtlCol="0">
            <a:spAutoFit/>
          </a:bodyPr>
          <a:lstStyle/>
          <a:p>
            <a:r>
              <a:rPr lang="en-US" sz="2200" dirty="0" err="1">
                <a:latin typeface="Times New Roman" panose="02020603050405020304" pitchFamily="18" charset="0"/>
                <a:cs typeface="Times New Roman" panose="02020603050405020304" pitchFamily="18" charset="0"/>
              </a:rPr>
              <a:t>plt.title</a:t>
            </a:r>
            <a:r>
              <a:rPr lang="en-US" sz="2200" dirty="0">
                <a:latin typeface="Times New Roman" panose="02020603050405020304" pitchFamily="18" charset="0"/>
                <a:cs typeface="Times New Roman" panose="02020603050405020304" pitchFamily="18" charset="0"/>
              </a:rPr>
              <a:t>('Actual vs Prediction plot')</a:t>
            </a:r>
          </a:p>
          <a:p>
            <a:r>
              <a:rPr lang="en-US" sz="2200" dirty="0" err="1">
                <a:latin typeface="Times New Roman" panose="02020603050405020304" pitchFamily="18" charset="0"/>
                <a:cs typeface="Times New Roman" panose="02020603050405020304" pitchFamily="18" charset="0"/>
              </a:rPr>
              <a:t>plt.ylabel</a:t>
            </a:r>
            <a:r>
              <a:rPr lang="en-US" sz="2200" dirty="0">
                <a:latin typeface="Times New Roman" panose="02020603050405020304" pitchFamily="18" charset="0"/>
                <a:cs typeface="Times New Roman" panose="02020603050405020304" pitchFamily="18" charset="0"/>
              </a:rPr>
              <a:t>('waste fill levels')</a:t>
            </a:r>
          </a:p>
          <a:p>
            <a:r>
              <a:rPr lang="en-US" sz="2200" dirty="0" err="1">
                <a:latin typeface="Times New Roman" panose="02020603050405020304" pitchFamily="18" charset="0"/>
                <a:cs typeface="Times New Roman" panose="02020603050405020304" pitchFamily="18" charset="0"/>
              </a:rPr>
              <a:t>plt.xlabel</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eventDate</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plt.legend</a:t>
            </a:r>
            <a:r>
              <a:rPr lang="en-US" sz="2200" dirty="0">
                <a:latin typeface="Times New Roman" panose="02020603050405020304" pitchFamily="18" charset="0"/>
                <a:cs typeface="Times New Roman" panose="02020603050405020304" pitchFamily="18" charset="0"/>
              </a:rPr>
              <a:t>(['actual', 'prediction'], loc='upper left')</a:t>
            </a:r>
          </a:p>
          <a:p>
            <a:r>
              <a:rPr lang="en-US" sz="2200" dirty="0" err="1">
                <a:latin typeface="Times New Roman" panose="02020603050405020304" pitchFamily="18" charset="0"/>
                <a:cs typeface="Times New Roman" panose="02020603050405020304" pitchFamily="18" charset="0"/>
              </a:rPr>
              <a:t>plt.show</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fig, ax = </a:t>
            </a:r>
            <a:r>
              <a:rPr lang="en-US" sz="2200" dirty="0" err="1">
                <a:latin typeface="Times New Roman" panose="02020603050405020304" pitchFamily="18" charset="0"/>
                <a:cs typeface="Times New Roman" panose="02020603050405020304" pitchFamily="18" charset="0"/>
              </a:rPr>
              <a:t>plt.subplots</a:t>
            </a:r>
            <a:r>
              <a:rPr lang="en-US" sz="2200" dirty="0">
                <a:latin typeface="Times New Roman" panose="02020603050405020304" pitchFamily="18" charset="0"/>
                <a:cs typeface="Times New Roman" panose="02020603050405020304" pitchFamily="18" charset="0"/>
              </a:rPr>
              <a:t>(1, 2,figsize=(11,4))</a:t>
            </a:r>
          </a:p>
          <a:p>
            <a:r>
              <a:rPr lang="en-US" sz="2200" dirty="0">
                <a:latin typeface="Times New Roman" panose="02020603050405020304" pitchFamily="18" charset="0"/>
                <a:cs typeface="Times New Roman" panose="02020603050405020304" pitchFamily="18" charset="0"/>
              </a:rPr>
              <a:t>ax[0].</a:t>
            </a:r>
            <a:r>
              <a:rPr lang="en-US" sz="2200" dirty="0" err="1">
                <a:latin typeface="Times New Roman" panose="02020603050405020304" pitchFamily="18" charset="0"/>
                <a:cs typeface="Times New Roman" panose="02020603050405020304" pitchFamily="18" charset="0"/>
              </a:rPr>
              <a:t>set_title</a:t>
            </a:r>
            <a:r>
              <a:rPr lang="en-US" sz="2200" dirty="0">
                <a:latin typeface="Times New Roman" panose="02020603050405020304" pitchFamily="18" charset="0"/>
                <a:cs typeface="Times New Roman" panose="02020603050405020304" pitchFamily="18" charset="0"/>
              </a:rPr>
              <a:t>('predicted one')</a:t>
            </a:r>
          </a:p>
          <a:p>
            <a:r>
              <a:rPr lang="en-US" sz="2200" dirty="0">
                <a:latin typeface="Times New Roman" panose="02020603050405020304" pitchFamily="18" charset="0"/>
                <a:cs typeface="Times New Roman" panose="02020603050405020304" pitchFamily="18" charset="0"/>
              </a:rPr>
              <a:t>ax[0].plot(prediction)</a:t>
            </a:r>
          </a:p>
          <a:p>
            <a:r>
              <a:rPr lang="en-US" sz="2200" dirty="0">
                <a:latin typeface="Times New Roman" panose="02020603050405020304" pitchFamily="18" charset="0"/>
                <a:cs typeface="Times New Roman" panose="02020603050405020304" pitchFamily="18" charset="0"/>
              </a:rPr>
              <a:t>ax[1].</a:t>
            </a:r>
            <a:r>
              <a:rPr lang="en-US" sz="2200" dirty="0" err="1">
                <a:latin typeface="Times New Roman" panose="02020603050405020304" pitchFamily="18" charset="0"/>
                <a:cs typeface="Times New Roman" panose="02020603050405020304" pitchFamily="18" charset="0"/>
              </a:rPr>
              <a:t>set_title</a:t>
            </a:r>
            <a:r>
              <a:rPr lang="en-US" sz="2200" dirty="0">
                <a:latin typeface="Times New Roman" panose="02020603050405020304" pitchFamily="18" charset="0"/>
                <a:cs typeface="Times New Roman" panose="02020603050405020304" pitchFamily="18" charset="0"/>
              </a:rPr>
              <a:t>('real one')</a:t>
            </a:r>
          </a:p>
          <a:p>
            <a:r>
              <a:rPr lang="en-US" sz="2200" dirty="0">
                <a:latin typeface="Times New Roman" panose="02020603050405020304" pitchFamily="18" charset="0"/>
                <a:cs typeface="Times New Roman" panose="02020603050405020304" pitchFamily="18" charset="0"/>
              </a:rPr>
              <a:t>ax[1].plot(</a:t>
            </a:r>
            <a:r>
              <a:rPr lang="en-US" sz="2200" dirty="0" err="1">
                <a:latin typeface="Times New Roman" panose="02020603050405020304" pitchFamily="18" charset="0"/>
                <a:cs typeface="Times New Roman" panose="02020603050405020304" pitchFamily="18" charset="0"/>
              </a:rPr>
              <a:t>fill_test</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plt.show</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convert an array of values into a dataset matrix</a:t>
            </a:r>
          </a:p>
          <a:p>
            <a:r>
              <a:rPr lang="en-US" sz="2200" dirty="0">
                <a:latin typeface="Times New Roman" panose="02020603050405020304" pitchFamily="18" charset="0"/>
                <a:cs typeface="Times New Roman" panose="02020603050405020304" pitchFamily="18" charset="0"/>
              </a:rPr>
              <a:t>def </a:t>
            </a:r>
            <a:r>
              <a:rPr lang="en-US" sz="2200" dirty="0" err="1">
                <a:latin typeface="Times New Roman" panose="02020603050405020304" pitchFamily="18" charset="0"/>
                <a:cs typeface="Times New Roman" panose="02020603050405020304" pitchFamily="18" charset="0"/>
              </a:rPr>
              <a:t>create_dataset</a:t>
            </a:r>
            <a:r>
              <a:rPr lang="en-US" sz="2200" dirty="0">
                <a:latin typeface="Times New Roman" panose="02020603050405020304" pitchFamily="18" charset="0"/>
                <a:cs typeface="Times New Roman" panose="02020603050405020304" pitchFamily="18" charset="0"/>
              </a:rPr>
              <a:t>(dataset, </a:t>
            </a:r>
            <a:r>
              <a:rPr lang="en-US" sz="2200" dirty="0" err="1">
                <a:latin typeface="Times New Roman" panose="02020603050405020304" pitchFamily="18" charset="0"/>
                <a:cs typeface="Times New Roman" panose="02020603050405020304" pitchFamily="18" charset="0"/>
              </a:rPr>
              <a:t>look_back</a:t>
            </a:r>
            <a:r>
              <a:rPr lang="en-US" sz="2200" dirty="0">
                <a:latin typeface="Times New Roman" panose="02020603050405020304" pitchFamily="18" charset="0"/>
                <a:cs typeface="Times New Roman" panose="02020603050405020304" pitchFamily="18" charset="0"/>
              </a:rPr>
              <a:t>=15):</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dataX</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dataY</a:t>
            </a:r>
            <a:r>
              <a:rPr lang="en-US" sz="2200" dirty="0">
                <a:latin typeface="Times New Roman" panose="02020603050405020304" pitchFamily="18" charset="0"/>
                <a:cs typeface="Times New Roman" panose="02020603050405020304" pitchFamily="18" charset="0"/>
              </a:rPr>
              <a:t> = [], []</a:t>
            </a:r>
          </a:p>
          <a:p>
            <a:r>
              <a:rPr lang="en-US" sz="2200" dirty="0">
                <a:latin typeface="Times New Roman" panose="02020603050405020304" pitchFamily="18" charset="0"/>
                <a:cs typeface="Times New Roman" panose="02020603050405020304" pitchFamily="18" charset="0"/>
              </a:rPr>
              <a:t>    for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in range(</a:t>
            </a:r>
            <a:r>
              <a:rPr lang="en-US" sz="2200" dirty="0" err="1">
                <a:latin typeface="Times New Roman" panose="02020603050405020304" pitchFamily="18" charset="0"/>
                <a:cs typeface="Times New Roman" panose="02020603050405020304" pitchFamily="18" charset="0"/>
              </a:rPr>
              <a:t>len</a:t>
            </a:r>
            <a:r>
              <a:rPr lang="en-US" sz="2200" dirty="0">
                <a:latin typeface="Times New Roman" panose="02020603050405020304" pitchFamily="18" charset="0"/>
                <a:cs typeface="Times New Roman" panose="02020603050405020304" pitchFamily="18" charset="0"/>
              </a:rPr>
              <a:t>(dataset)-</a:t>
            </a:r>
            <a:r>
              <a:rPr lang="en-US" sz="2200" dirty="0" err="1">
                <a:latin typeface="Times New Roman" panose="02020603050405020304" pitchFamily="18" charset="0"/>
                <a:cs typeface="Times New Roman" panose="02020603050405020304" pitchFamily="18" charset="0"/>
              </a:rPr>
              <a:t>look_back</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42592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DB39CD-F38D-5977-4347-0B2614328E56}"/>
              </a:ext>
            </a:extLst>
          </p:cNvPr>
          <p:cNvSpPr txBox="1"/>
          <p:nvPr/>
        </p:nvSpPr>
        <p:spPr>
          <a:xfrm>
            <a:off x="277906" y="448235"/>
            <a:ext cx="4805082" cy="707886"/>
          </a:xfrm>
          <a:prstGeom prst="rect">
            <a:avLst/>
          </a:prstGeom>
          <a:noFill/>
        </p:spPr>
        <p:txBody>
          <a:bodyPr wrap="square" rtlCol="0">
            <a:sp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Sample Code:</a:t>
            </a:r>
          </a:p>
        </p:txBody>
      </p:sp>
      <p:sp>
        <p:nvSpPr>
          <p:cNvPr id="3" name="TextBox 2">
            <a:extLst>
              <a:ext uri="{FF2B5EF4-FFF2-40B4-BE49-F238E27FC236}">
                <a16:creationId xmlns:a16="http://schemas.microsoft.com/office/drawing/2014/main" id="{A42AF5F7-4A0A-7B17-1053-805F54CCC8C0}"/>
              </a:ext>
            </a:extLst>
          </p:cNvPr>
          <p:cNvSpPr txBox="1"/>
          <p:nvPr/>
        </p:nvSpPr>
        <p:spPr>
          <a:xfrm>
            <a:off x="358587" y="1228164"/>
            <a:ext cx="10927977" cy="550920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a = dataset[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i+look_back</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dataX.append</a:t>
            </a:r>
            <a:r>
              <a:rPr lang="en-US" sz="2200" dirty="0">
                <a:latin typeface="Times New Roman" panose="02020603050405020304" pitchFamily="18" charset="0"/>
                <a:cs typeface="Times New Roman" panose="02020603050405020304" pitchFamily="18" charset="0"/>
              </a:rPr>
              <a:t>(a)</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dataY.append</a:t>
            </a:r>
            <a:r>
              <a:rPr lang="en-US" sz="2200" dirty="0">
                <a:latin typeface="Times New Roman" panose="02020603050405020304" pitchFamily="18" charset="0"/>
                <a:cs typeface="Times New Roman" panose="02020603050405020304" pitchFamily="18" charset="0"/>
              </a:rPr>
              <a:t>(dataset[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look_back</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return </a:t>
            </a:r>
            <a:r>
              <a:rPr lang="en-US" sz="2200" dirty="0" err="1">
                <a:latin typeface="Times New Roman" panose="02020603050405020304" pitchFamily="18" charset="0"/>
                <a:cs typeface="Times New Roman" panose="02020603050405020304" pitchFamily="18" charset="0"/>
              </a:rPr>
              <a:t>np.array</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dataX</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np.array</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dataY</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testD</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create_dataset</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fill_test</a:t>
            </a:r>
            <a:r>
              <a:rPr lang="en-US" sz="2200" dirty="0">
                <a:latin typeface="Times New Roman" panose="02020603050405020304" pitchFamily="18" charset="0"/>
                <a:cs typeface="Times New Roman" panose="02020603050405020304" pitchFamily="18" charset="0"/>
              </a:rPr>
              <a:t>, 15)</a:t>
            </a:r>
          </a:p>
          <a:p>
            <a:r>
              <a:rPr lang="en-US" sz="2200" dirty="0">
                <a:latin typeface="Times New Roman" panose="02020603050405020304" pitchFamily="18" charset="0"/>
                <a:cs typeface="Times New Roman" panose="02020603050405020304" pitchFamily="18" charset="0"/>
              </a:rPr>
              <a:t># Evaluation metrics</a:t>
            </a:r>
          </a:p>
          <a:p>
            <a:r>
              <a:rPr lang="en-US" sz="2200" dirty="0">
                <a:latin typeface="Times New Roman" panose="02020603050405020304" pitchFamily="18" charset="0"/>
                <a:cs typeface="Times New Roman" panose="02020603050405020304" pitchFamily="18" charset="0"/>
              </a:rPr>
              <a:t>def </a:t>
            </a:r>
            <a:r>
              <a:rPr lang="en-US" sz="2200" dirty="0" err="1">
                <a:latin typeface="Times New Roman" panose="02020603050405020304" pitchFamily="18" charset="0"/>
                <a:cs typeface="Times New Roman" panose="02020603050405020304" pitchFamily="18" charset="0"/>
              </a:rPr>
              <a:t>forecast_accuracy</a:t>
            </a:r>
            <a:r>
              <a:rPr lang="en-US" sz="2200" dirty="0">
                <a:latin typeface="Times New Roman" panose="02020603050405020304" pitchFamily="18" charset="0"/>
                <a:cs typeface="Times New Roman" panose="02020603050405020304" pitchFamily="18" charset="0"/>
              </a:rPr>
              <a:t>(forecast, actual):</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mape</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np.mean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np.abs</a:t>
            </a:r>
            <a:r>
              <a:rPr lang="en-US" sz="2200" dirty="0">
                <a:latin typeface="Times New Roman" panose="02020603050405020304" pitchFamily="18" charset="0"/>
                <a:cs typeface="Times New Roman" panose="02020603050405020304" pitchFamily="18" charset="0"/>
              </a:rPr>
              <a:t>(forecast - actual)/</a:t>
            </a:r>
            <a:r>
              <a:rPr lang="en-US" sz="2200" dirty="0" err="1">
                <a:latin typeface="Times New Roman" panose="02020603050405020304" pitchFamily="18" charset="0"/>
                <a:cs typeface="Times New Roman" panose="02020603050405020304" pitchFamily="18" charset="0"/>
              </a:rPr>
              <a:t>np.abs</a:t>
            </a:r>
            <a:r>
              <a:rPr lang="en-US" sz="2200" dirty="0">
                <a:latin typeface="Times New Roman" panose="02020603050405020304" pitchFamily="18" charset="0"/>
                <a:cs typeface="Times New Roman" panose="02020603050405020304" pitchFamily="18" charset="0"/>
              </a:rPr>
              <a:t>(actual))  # MAPE</a:t>
            </a:r>
          </a:p>
          <a:p>
            <a:r>
              <a:rPr lang="en-US" sz="2200" dirty="0">
                <a:latin typeface="Times New Roman" panose="02020603050405020304" pitchFamily="18" charset="0"/>
                <a:cs typeface="Times New Roman" panose="02020603050405020304" pitchFamily="18" charset="0"/>
              </a:rPr>
              <a:t>    me = </a:t>
            </a:r>
            <a:r>
              <a:rPr lang="en-US" sz="2200" dirty="0" err="1">
                <a:latin typeface="Times New Roman" panose="02020603050405020304" pitchFamily="18" charset="0"/>
                <a:cs typeface="Times New Roman" panose="02020603050405020304" pitchFamily="18" charset="0"/>
              </a:rPr>
              <a:t>np.mean</a:t>
            </a:r>
            <a:r>
              <a:rPr lang="en-US" sz="2200" dirty="0">
                <a:latin typeface="Times New Roman" panose="02020603050405020304" pitchFamily="18" charset="0"/>
                <a:cs typeface="Times New Roman" panose="02020603050405020304" pitchFamily="18" charset="0"/>
              </a:rPr>
              <a:t>(forecast - actual)             # ME</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mae</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np.mean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np.abs</a:t>
            </a:r>
            <a:r>
              <a:rPr lang="en-US" sz="2200" dirty="0">
                <a:latin typeface="Times New Roman" panose="02020603050405020304" pitchFamily="18" charset="0"/>
                <a:cs typeface="Times New Roman" panose="02020603050405020304" pitchFamily="18" charset="0"/>
              </a:rPr>
              <a:t>(forecast - actual))    # MAE</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mpe</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np.mean</a:t>
            </a:r>
            <a:r>
              <a:rPr lang="en-US" sz="2200" dirty="0">
                <a:latin typeface="Times New Roman" panose="02020603050405020304" pitchFamily="18" charset="0"/>
                <a:cs typeface="Times New Roman" panose="02020603050405020304" pitchFamily="18" charset="0"/>
              </a:rPr>
              <a:t>((forecast - actual)/actual)   # MPE</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rmse</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np.mean</a:t>
            </a:r>
            <a:r>
              <a:rPr lang="en-US" sz="2200" dirty="0">
                <a:latin typeface="Times New Roman" panose="02020603050405020304" pitchFamily="18" charset="0"/>
                <a:cs typeface="Times New Roman" panose="02020603050405020304" pitchFamily="18" charset="0"/>
              </a:rPr>
              <a:t>((forecast - actual)**2)**.5  # RMSE</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corr</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np.corrcoef</a:t>
            </a:r>
            <a:r>
              <a:rPr lang="en-US" sz="2200" dirty="0">
                <a:latin typeface="Times New Roman" panose="02020603050405020304" pitchFamily="18" charset="0"/>
                <a:cs typeface="Times New Roman" panose="02020603050405020304" pitchFamily="18" charset="0"/>
              </a:rPr>
              <a:t>(forecast, actual)[0,1]   # </a:t>
            </a:r>
            <a:r>
              <a:rPr lang="en-US" sz="2200" dirty="0" err="1">
                <a:latin typeface="Times New Roman" panose="02020603050405020304" pitchFamily="18" charset="0"/>
                <a:cs typeface="Times New Roman" panose="02020603050405020304" pitchFamily="18" charset="0"/>
              </a:rPr>
              <a:t>corr</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mins = </a:t>
            </a:r>
            <a:r>
              <a:rPr lang="en-US" sz="2200" dirty="0" err="1">
                <a:latin typeface="Times New Roman" panose="02020603050405020304" pitchFamily="18" charset="0"/>
                <a:cs typeface="Times New Roman" panose="02020603050405020304" pitchFamily="18" charset="0"/>
              </a:rPr>
              <a:t>np.amin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np.hstack</a:t>
            </a:r>
            <a:r>
              <a:rPr lang="en-US" sz="2200" dirty="0">
                <a:latin typeface="Times New Roman" panose="02020603050405020304" pitchFamily="18" charset="0"/>
                <a:cs typeface="Times New Roman" panose="02020603050405020304" pitchFamily="18" charset="0"/>
              </a:rPr>
              <a:t>([forecast[:,None], </a:t>
            </a:r>
          </a:p>
          <a:p>
            <a:r>
              <a:rPr lang="en-US" sz="2200" dirty="0">
                <a:latin typeface="Times New Roman" panose="02020603050405020304" pitchFamily="18" charset="0"/>
                <a:cs typeface="Times New Roman" panose="02020603050405020304" pitchFamily="18" charset="0"/>
              </a:rPr>
              <a:t>                              actual[:,None]]), axis=1)</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maxs</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np.amax</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np.hstack</a:t>
            </a:r>
            <a:r>
              <a:rPr lang="en-US" sz="2200" dirty="0">
                <a:latin typeface="Times New Roman" panose="02020603050405020304" pitchFamily="18" charset="0"/>
                <a:cs typeface="Times New Roman" panose="02020603050405020304" pitchFamily="18" charset="0"/>
              </a:rPr>
              <a:t>([forecast[:,None], actual[:,None]]), axis=1)</a:t>
            </a:r>
          </a:p>
        </p:txBody>
      </p:sp>
    </p:spTree>
    <p:extLst>
      <p:ext uri="{BB962C8B-B14F-4D97-AF65-F5344CB8AC3E}">
        <p14:creationId xmlns:p14="http://schemas.microsoft.com/office/powerpoint/2010/main" val="651549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E0AC7D-1DC7-6B29-07DD-72B035B7100D}"/>
              </a:ext>
            </a:extLst>
          </p:cNvPr>
          <p:cNvSpPr txBox="1"/>
          <p:nvPr/>
        </p:nvSpPr>
        <p:spPr>
          <a:xfrm>
            <a:off x="430306" y="537882"/>
            <a:ext cx="5844988" cy="707886"/>
          </a:xfrm>
          <a:prstGeom prst="rect">
            <a:avLst/>
          </a:prstGeom>
          <a:noFill/>
        </p:spPr>
        <p:txBody>
          <a:bodyPr wrap="square" rtlCol="0">
            <a:sp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Sample Code:</a:t>
            </a:r>
          </a:p>
        </p:txBody>
      </p:sp>
      <p:sp>
        <p:nvSpPr>
          <p:cNvPr id="3" name="TextBox 2">
            <a:extLst>
              <a:ext uri="{FF2B5EF4-FFF2-40B4-BE49-F238E27FC236}">
                <a16:creationId xmlns:a16="http://schemas.microsoft.com/office/drawing/2014/main" id="{D9914A1C-E8D8-05D3-D5B2-6B63F0C3AF01}"/>
              </a:ext>
            </a:extLst>
          </p:cNvPr>
          <p:cNvSpPr txBox="1"/>
          <p:nvPr/>
        </p:nvSpPr>
        <p:spPr>
          <a:xfrm>
            <a:off x="591671" y="1389530"/>
            <a:ext cx="9063317" cy="1107996"/>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return({'</a:t>
            </a:r>
            <a:r>
              <a:rPr lang="en-US" sz="2200" dirty="0" err="1">
                <a:latin typeface="Times New Roman" panose="02020603050405020304" pitchFamily="18" charset="0"/>
                <a:cs typeface="Times New Roman" panose="02020603050405020304" pitchFamily="18" charset="0"/>
              </a:rPr>
              <a:t>mape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mape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me':me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mpe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mpe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rmse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rmse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corr</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corr</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forecast_accuracy</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testD</a:t>
            </a:r>
            <a:r>
              <a:rPr lang="en-US" sz="2200" dirty="0">
                <a:latin typeface="Times New Roman" panose="02020603050405020304" pitchFamily="18" charset="0"/>
                <a:cs typeface="Times New Roman" panose="02020603050405020304" pitchFamily="18" charset="0"/>
              </a:rPr>
              <a:t>[1], prediction)</a:t>
            </a:r>
          </a:p>
          <a:p>
            <a:endParaRPr lang="en-US" sz="2200" dirty="0"/>
          </a:p>
        </p:txBody>
      </p:sp>
    </p:spTree>
    <p:extLst>
      <p:ext uri="{BB962C8B-B14F-4D97-AF65-F5344CB8AC3E}">
        <p14:creationId xmlns:p14="http://schemas.microsoft.com/office/powerpoint/2010/main" val="2503100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0E27-6424-71B2-21A3-202953561675}"/>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91A04E90-DCFE-336A-A1E2-6DE0C25BFC6E}"/>
              </a:ext>
            </a:extLst>
          </p:cNvPr>
          <p:cNvPicPr>
            <a:picLocks noGrp="1" noChangeAspect="1"/>
          </p:cNvPicPr>
          <p:nvPr>
            <p:ph idx="1"/>
          </p:nvPr>
        </p:nvPicPr>
        <p:blipFill>
          <a:blip r:embed="rId2"/>
          <a:stretch>
            <a:fillRect/>
          </a:stretch>
        </p:blipFill>
        <p:spPr>
          <a:xfrm>
            <a:off x="1039906" y="2603499"/>
            <a:ext cx="9646023" cy="4012453"/>
          </a:xfrm>
        </p:spPr>
      </p:pic>
    </p:spTree>
    <p:extLst>
      <p:ext uri="{BB962C8B-B14F-4D97-AF65-F5344CB8AC3E}">
        <p14:creationId xmlns:p14="http://schemas.microsoft.com/office/powerpoint/2010/main" val="2598638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B676-FFD0-8D78-AC05-B5520076B563}"/>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72D6BF37-1286-9760-E191-38ECAF82040D}"/>
              </a:ext>
            </a:extLst>
          </p:cNvPr>
          <p:cNvPicPr>
            <a:picLocks noGrp="1" noChangeAspect="1"/>
          </p:cNvPicPr>
          <p:nvPr>
            <p:ph idx="1"/>
          </p:nvPr>
        </p:nvPicPr>
        <p:blipFill>
          <a:blip r:embed="rId2"/>
          <a:stretch>
            <a:fillRect/>
          </a:stretch>
        </p:blipFill>
        <p:spPr>
          <a:xfrm>
            <a:off x="1900519" y="2312895"/>
            <a:ext cx="8355106" cy="4356846"/>
          </a:xfrm>
        </p:spPr>
      </p:pic>
    </p:spTree>
    <p:extLst>
      <p:ext uri="{BB962C8B-B14F-4D97-AF65-F5344CB8AC3E}">
        <p14:creationId xmlns:p14="http://schemas.microsoft.com/office/powerpoint/2010/main" val="2610711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8B6D0-91AD-0B48-E235-907513F89CC6}"/>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59933148-E6FD-B5A6-7B2C-641E4EAA7564}"/>
              </a:ext>
            </a:extLst>
          </p:cNvPr>
          <p:cNvPicPr>
            <a:picLocks noGrp="1" noChangeAspect="1"/>
          </p:cNvPicPr>
          <p:nvPr>
            <p:ph idx="1"/>
          </p:nvPr>
        </p:nvPicPr>
        <p:blipFill>
          <a:blip r:embed="rId2"/>
          <a:stretch>
            <a:fillRect/>
          </a:stretch>
        </p:blipFill>
        <p:spPr>
          <a:xfrm>
            <a:off x="943219" y="2155264"/>
            <a:ext cx="10305561" cy="4084171"/>
          </a:xfrm>
        </p:spPr>
      </p:pic>
    </p:spTree>
    <p:extLst>
      <p:ext uri="{BB962C8B-B14F-4D97-AF65-F5344CB8AC3E}">
        <p14:creationId xmlns:p14="http://schemas.microsoft.com/office/powerpoint/2010/main" val="121754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47E0-DEA9-DAFB-EA03-7C49E8D1BEF4}"/>
              </a:ext>
            </a:extLst>
          </p:cNvPr>
          <p:cNvSpPr>
            <a:spLocks noGrp="1"/>
          </p:cNvSpPr>
          <p:nvPr>
            <p:ph type="title"/>
          </p:nvPr>
        </p:nvSpPr>
        <p:spPr/>
        <p:txBody>
          <a:bodyPr/>
          <a:lstStyle/>
          <a:p>
            <a:r>
              <a:rPr lang="en-US" sz="4000" b="1" dirty="0">
                <a:latin typeface="Times New Roman" panose="02020603050405020304" pitchFamily="18" charset="0"/>
                <a:ea typeface="Verdana" panose="020B0604030504040204" pitchFamily="34" charset="0"/>
                <a:cs typeface="Times New Roman" panose="02020603050405020304" pitchFamily="18" charset="0"/>
              </a:rPr>
              <a:t>  Abstract</a:t>
            </a:r>
            <a:r>
              <a:rPr lang="en-US" sz="4400" b="1" dirty="0">
                <a:latin typeface="Times New Roman" panose="02020603050405020304" pitchFamily="18" charset="0"/>
                <a:ea typeface="Verdana" panose="020B0604030504040204" pitchFamily="34"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FDF75C2B-A391-B20A-A4E7-5EEEF3E73E1D}"/>
              </a:ext>
            </a:extLst>
          </p:cNvPr>
          <p:cNvSpPr>
            <a:spLocks noGrp="1"/>
          </p:cNvSpPr>
          <p:nvPr>
            <p:ph idx="1"/>
          </p:nvPr>
        </p:nvSpPr>
        <p:spPr>
          <a:xfrm>
            <a:off x="609599" y="2286000"/>
            <a:ext cx="11340353" cy="4509247"/>
          </a:xfrm>
        </p:spPr>
        <p:txBody>
          <a:bodyPr>
            <a:noAutofit/>
          </a:bodyPr>
          <a:lstStyle/>
          <a:p>
            <a:pPr algn="just"/>
            <a:r>
              <a:rPr lang="en-US" sz="2200" dirty="0">
                <a:effectLst/>
                <a:latin typeface="Times New Roman" panose="02020603050405020304" pitchFamily="18" charset="0"/>
                <a:ea typeface="Times New Roman" panose="02020603050405020304" pitchFamily="18" charset="0"/>
              </a:rPr>
              <a:t>Geo-tracking of waste Triggering Alerts and Mapping Areas With High Waste Index is an approach to improve the efficiency of the garbage collection process. The main purpose of this is to use automated machine learning to solve a practical problem of a real-life Smart Waste Management system</a:t>
            </a:r>
          </a:p>
          <a:p>
            <a:pPr algn="just"/>
            <a:r>
              <a:rPr lang="en-US" sz="2200" dirty="0">
                <a:effectLst/>
                <a:latin typeface="Times New Roman" panose="02020603050405020304" pitchFamily="18" charset="0"/>
                <a:ea typeface="Times New Roman" panose="02020603050405020304" pitchFamily="18" charset="0"/>
              </a:rPr>
              <a:t>In this, we focus on the problem of Prediction of an emptying of a recycling container using sensor measurements. Numerous methods for solving the problem were investigated including the existing manually engineered model.</a:t>
            </a:r>
          </a:p>
          <a:p>
            <a:pPr algn="just"/>
            <a:r>
              <a:rPr lang="en-US" sz="2200" b="0" i="0" u="none" strike="noStrike" baseline="0" dirty="0">
                <a:latin typeface="Times New Roman" panose="02020603050405020304" pitchFamily="18" charset="0"/>
                <a:cs typeface="Times New Roman" panose="02020603050405020304" pitchFamily="18" charset="0"/>
              </a:rPr>
              <a:t>The use of machine learning algorithms on a set of features based on the filling level at different given periods allowed for improving the classification accuracy of the existing manually engineered model.</a:t>
            </a:r>
          </a:p>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Using the above system offers a good solution to waste management and also saves the environment from pollution and various diseases such as cancer, etc.</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529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3FC6-CD24-535C-D032-F42C4F9BBB27}"/>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24CAF952-9884-00B9-579C-59188FAFAD81}"/>
              </a:ext>
            </a:extLst>
          </p:cNvPr>
          <p:cNvPicPr>
            <a:picLocks noGrp="1" noChangeAspect="1"/>
          </p:cNvPicPr>
          <p:nvPr>
            <p:ph idx="1"/>
          </p:nvPr>
        </p:nvPicPr>
        <p:blipFill>
          <a:blip r:embed="rId2"/>
          <a:stretch>
            <a:fillRect/>
          </a:stretch>
        </p:blipFill>
        <p:spPr>
          <a:xfrm>
            <a:off x="1021977" y="2603500"/>
            <a:ext cx="9484658" cy="3416300"/>
          </a:xfrm>
        </p:spPr>
      </p:pic>
    </p:spTree>
    <p:extLst>
      <p:ext uri="{BB962C8B-B14F-4D97-AF65-F5344CB8AC3E}">
        <p14:creationId xmlns:p14="http://schemas.microsoft.com/office/powerpoint/2010/main" val="2373315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B9BF-22AF-83F1-EE80-CCE4EBE5C766}"/>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A75CC6D2-0831-6A60-161E-1B40892263B9}"/>
              </a:ext>
            </a:extLst>
          </p:cNvPr>
          <p:cNvPicPr>
            <a:picLocks noGrp="1" noChangeAspect="1"/>
          </p:cNvPicPr>
          <p:nvPr>
            <p:ph idx="1"/>
          </p:nvPr>
        </p:nvPicPr>
        <p:blipFill>
          <a:blip r:embed="rId2"/>
          <a:stretch>
            <a:fillRect/>
          </a:stretch>
        </p:blipFill>
        <p:spPr>
          <a:xfrm>
            <a:off x="896471" y="2603500"/>
            <a:ext cx="10022541" cy="4048312"/>
          </a:xfrm>
        </p:spPr>
      </p:pic>
    </p:spTree>
    <p:extLst>
      <p:ext uri="{BB962C8B-B14F-4D97-AF65-F5344CB8AC3E}">
        <p14:creationId xmlns:p14="http://schemas.microsoft.com/office/powerpoint/2010/main" val="1966381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29BC-6247-7748-0B97-E2E3F53931D2}"/>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9F35E4E9-328B-C9BB-2C4C-F8A17F94DACA}"/>
              </a:ext>
            </a:extLst>
          </p:cNvPr>
          <p:cNvPicPr>
            <a:picLocks noGrp="1" noChangeAspect="1"/>
          </p:cNvPicPr>
          <p:nvPr>
            <p:ph idx="1"/>
          </p:nvPr>
        </p:nvPicPr>
        <p:blipFill>
          <a:blip r:embed="rId2"/>
          <a:stretch>
            <a:fillRect/>
          </a:stretch>
        </p:blipFill>
        <p:spPr>
          <a:xfrm>
            <a:off x="735106" y="2603499"/>
            <a:ext cx="10130118" cy="3985559"/>
          </a:xfrm>
        </p:spPr>
      </p:pic>
    </p:spTree>
    <p:extLst>
      <p:ext uri="{BB962C8B-B14F-4D97-AF65-F5344CB8AC3E}">
        <p14:creationId xmlns:p14="http://schemas.microsoft.com/office/powerpoint/2010/main" val="3013018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BEFF-821B-2551-651E-E5E15EA66882}"/>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A2308A6-0070-48C5-8D57-7DA3EFF0ED42}"/>
              </a:ext>
            </a:extLst>
          </p:cNvPr>
          <p:cNvSpPr>
            <a:spLocks noGrp="1"/>
          </p:cNvSpPr>
          <p:nvPr>
            <p:ph idx="1"/>
          </p:nvPr>
        </p:nvSpPr>
        <p:spPr>
          <a:xfrm>
            <a:off x="1154954" y="2603500"/>
            <a:ext cx="10472270" cy="3416300"/>
          </a:xfrm>
        </p:spPr>
        <p:txBody>
          <a:bodyPr>
            <a:normAutofit/>
          </a:bodyPr>
          <a:lstStyle/>
          <a:p>
            <a:pPr algn="just"/>
            <a:r>
              <a:rPr lang="en-US" sz="2200" dirty="0">
                <a:effectLst/>
                <a:latin typeface="Times New Roman" panose="02020603050405020304" pitchFamily="18" charset="0"/>
                <a:ea typeface="Calibri" panose="020F0502020204030204" pitchFamily="34" charset="0"/>
              </a:rPr>
              <a:t> Geo-tracking of waste can be an effective tool for managing and reducing waste in a community. </a:t>
            </a:r>
            <a:r>
              <a:rPr lang="en-US" sz="2200" dirty="0">
                <a:latin typeface="Times New Roman" panose="02020603050405020304" pitchFamily="18" charset="0"/>
                <a:ea typeface="Calibri" panose="020F0502020204030204" pitchFamily="34" charset="0"/>
              </a:rPr>
              <a:t>By </a:t>
            </a:r>
            <a:r>
              <a:rPr lang="en-US" sz="2200" dirty="0">
                <a:latin typeface="Times New Roman" panose="02020603050405020304" pitchFamily="18" charset="0"/>
                <a:cs typeface="Times New Roman" panose="02020603050405020304" pitchFamily="18" charset="0"/>
              </a:rPr>
              <a:t>using data from a sensor positioned on top of the Bin, this system demonstrated how an automated machine-learning methodology may be used to predict the dustbin level.</a:t>
            </a:r>
          </a:p>
          <a:p>
            <a:pPr algn="just"/>
            <a:r>
              <a:rPr lang="en-US" sz="2200" dirty="0">
                <a:latin typeface="Times New Roman" panose="02020603050405020304" pitchFamily="18" charset="0"/>
                <a:cs typeface="Times New Roman" panose="02020603050405020304" pitchFamily="18" charset="0"/>
              </a:rPr>
              <a:t> A manual approach was provided in the research, where first an existing solution to the issue was evaluated, then this was optimized, and then machine learning algorithms were proposed to solve the problem.</a:t>
            </a:r>
          </a:p>
          <a:p>
            <a:pPr algn="just"/>
            <a:r>
              <a:rPr lang="en-US" sz="2200" dirty="0">
                <a:latin typeface="Times New Roman" panose="02020603050405020304" pitchFamily="18" charset="0"/>
                <a:cs typeface="Times New Roman" panose="02020603050405020304" pitchFamily="18" charset="0"/>
              </a:rPr>
              <a:t>The data collected by this model is used to map the areas with high waste index allowing the staff to take necessary actions. </a:t>
            </a:r>
          </a:p>
        </p:txBody>
      </p:sp>
    </p:spTree>
    <p:extLst>
      <p:ext uri="{BB962C8B-B14F-4D97-AF65-F5344CB8AC3E}">
        <p14:creationId xmlns:p14="http://schemas.microsoft.com/office/powerpoint/2010/main" val="3407399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CBFC-DCFE-70E6-AC5E-5D4949920EB3}"/>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851EE364-6207-E59F-B1D8-BB10E2F4EDB5}"/>
              </a:ext>
            </a:extLst>
          </p:cNvPr>
          <p:cNvSpPr>
            <a:spLocks noGrp="1"/>
          </p:cNvSpPr>
          <p:nvPr>
            <p:ph idx="1"/>
          </p:nvPr>
        </p:nvSpPr>
        <p:spPr/>
        <p:txBody>
          <a:bodyPr>
            <a:normAutofit/>
          </a:bodyPr>
          <a:lstStyle/>
          <a:p>
            <a:r>
              <a:rPr lang="en-US" sz="2200" b="0" i="0" dirty="0">
                <a:solidFill>
                  <a:srgbClr val="374151"/>
                </a:solidFill>
                <a:effectLst/>
                <a:latin typeface="Times New Roman" panose="02020603050405020304" pitchFamily="18" charset="0"/>
                <a:cs typeface="Times New Roman" panose="02020603050405020304" pitchFamily="18" charset="0"/>
              </a:rPr>
              <a:t>A Smart Waste Management System offers numerous advantages and plays a critical role in addressing contemporary challenges related to waste and environmental sustainability.</a:t>
            </a:r>
          </a:p>
          <a:p>
            <a:r>
              <a:rPr lang="en-US" sz="2200" i="0" dirty="0">
                <a:effectLst/>
                <a:latin typeface="Times New Roman" panose="02020603050405020304" pitchFamily="18" charset="0"/>
                <a:cs typeface="Times New Roman" panose="02020603050405020304" pitchFamily="18" charset="0"/>
              </a:rPr>
              <a:t>Efficient Waste Collection.</a:t>
            </a:r>
          </a:p>
          <a:p>
            <a:r>
              <a:rPr lang="en-US" sz="2200" i="0" dirty="0">
                <a:effectLst/>
                <a:latin typeface="Times New Roman" panose="02020603050405020304" pitchFamily="18" charset="0"/>
                <a:cs typeface="Times New Roman" panose="02020603050405020304" pitchFamily="18" charset="0"/>
              </a:rPr>
              <a:t>Reduction in Overflowing Bins</a:t>
            </a:r>
          </a:p>
          <a:p>
            <a:r>
              <a:rPr lang="en-US" sz="2200" i="0" dirty="0">
                <a:effectLst/>
                <a:latin typeface="Times New Roman" panose="02020603050405020304" pitchFamily="18" charset="0"/>
                <a:cs typeface="Times New Roman" panose="02020603050405020304" pitchFamily="18" charset="0"/>
              </a:rPr>
              <a:t>Enhanced Public Health and Hygiene</a:t>
            </a:r>
          </a:p>
          <a:p>
            <a:r>
              <a:rPr lang="en-US" sz="2200" dirty="0">
                <a:latin typeface="Times New Roman" panose="02020603050405020304" pitchFamily="18" charset="0"/>
                <a:cs typeface="Times New Roman" panose="02020603050405020304" pitchFamily="18" charset="0"/>
              </a:rPr>
              <a:t>Application of Smart City and Home</a:t>
            </a:r>
          </a:p>
        </p:txBody>
      </p:sp>
    </p:spTree>
    <p:extLst>
      <p:ext uri="{BB962C8B-B14F-4D97-AF65-F5344CB8AC3E}">
        <p14:creationId xmlns:p14="http://schemas.microsoft.com/office/powerpoint/2010/main" val="3267205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7582-6A92-1CE1-55C3-67B76D58961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59D8CF7-3DC3-C51C-A64F-D864AB937F3B}"/>
              </a:ext>
            </a:extLst>
          </p:cNvPr>
          <p:cNvSpPr>
            <a:spLocks noGrp="1"/>
          </p:cNvSpPr>
          <p:nvPr>
            <p:ph idx="1"/>
          </p:nvPr>
        </p:nvSpPr>
        <p:spPr>
          <a:xfrm>
            <a:off x="815788" y="2366683"/>
            <a:ext cx="10703859" cy="4320988"/>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Krishna Nirde, Prashant Mulay, Chaskar, “IOT based solid waste management system for Smart City”, 2017 International Conference on Intelligent Computing and Control System(ICICCS).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Mahajan, Prof.J.S. Chitode, “Waste Bin MonitoringSystem using Integrated Technologies”,International Journalof Innovative Research in Science, Engineering </a:t>
            </a:r>
            <a:r>
              <a:rPr lang="en-US" dirty="0" err="1">
                <a:latin typeface="Times New Roman" panose="02020603050405020304" pitchFamily="18" charset="0"/>
                <a:cs typeface="Times New Roman" panose="02020603050405020304" pitchFamily="18" charset="0"/>
              </a:rPr>
              <a:t>andTechnology</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Sensoneo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Smart Waste Management solution,” [Online; accessed 27-May-2018]. [Online]. Available: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https://sensoneo.com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Bigbelly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 Smart City Solutions,” http://bigbelly.com/, [Online; accessed 27-May-2018]. [Online]. Available: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http://bigbelly.com/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V.N. Bhat, “A model for the optimal allocation of trucks for solid waste management, “Waste Management and Research, Vol. 14, (1), pp.87-96</a:t>
            </a:r>
          </a:p>
          <a:p>
            <a:pPr>
              <a:buFont typeface="Wingdings" panose="05000000000000000000" pitchFamily="2" charset="2"/>
              <a:buChar char="Ø"/>
            </a:pPr>
            <a:r>
              <a:rPr lang="en-US" sz="1800" b="0" i="0" u="none" strike="noStrike" baseline="0" dirty="0">
                <a:latin typeface="TimesLTStd-Roman"/>
              </a:rPr>
              <a:t>R. Azim, M. T. Islam, H. Arshad, M. M. Alam, N. </a:t>
            </a:r>
            <a:r>
              <a:rPr lang="en-US" sz="1800" b="0" i="0" u="none" strike="noStrike" baseline="0" dirty="0" err="1">
                <a:latin typeface="TimesLTStd-Roman"/>
              </a:rPr>
              <a:t>Sobahi</a:t>
            </a:r>
            <a:r>
              <a:rPr lang="en-US" sz="1800" b="0" i="0" u="none" strike="noStrike" baseline="0" dirty="0">
                <a:latin typeface="TimesLTStd-Roman"/>
              </a:rPr>
              <a:t>, and A. I. Khan, ``CPW-fed super-wideband antenna with modified vertical bow-tie-shaped patch for wireless sensor networks,'' </a:t>
            </a:r>
            <a:r>
              <a:rPr lang="en-US" sz="1800" b="0" i="1" u="none" strike="noStrike" baseline="0" dirty="0">
                <a:latin typeface="TimesLTStd-Italic"/>
              </a:rPr>
              <a:t>IEEE Access</a:t>
            </a:r>
            <a:r>
              <a:rPr lang="en-US" sz="1800" b="0" i="0" u="none" strike="noStrike" baseline="0" dirty="0">
                <a:latin typeface="TimesLTStd-Roman"/>
              </a:rPr>
              <a:t>, vol. 9, pp. 53435353, 2021.</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551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F8DC-E4B6-B7F4-7643-DFE63E1DF4E8}"/>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78C5556F-AAB0-EBD0-74A4-BC77D56C413C}"/>
              </a:ext>
            </a:extLst>
          </p:cNvPr>
          <p:cNvSpPr>
            <a:spLocks noGrp="1"/>
          </p:cNvSpPr>
          <p:nvPr>
            <p:ph idx="1"/>
          </p:nvPr>
        </p:nvSpPr>
        <p:spPr>
          <a:xfrm>
            <a:off x="2544484" y="3966135"/>
            <a:ext cx="7298764" cy="632759"/>
          </a:xfrm>
        </p:spPr>
        <p:txBody>
          <a:bodyPr>
            <a:normAutofit/>
          </a:bodyPr>
          <a:lstStyle/>
          <a:p>
            <a:pPr marL="0" indent="0">
              <a:buNone/>
            </a:pPr>
            <a:r>
              <a:rPr lang="en-US" sz="2400" dirty="0">
                <a:latin typeface="Times New Roman" panose="02020603050405020304" pitchFamily="18" charset="0"/>
                <a:ea typeface="Tahoma" panose="020B0604030504040204" pitchFamily="34" charset="0"/>
                <a:cs typeface="Times New Roman" panose="02020603050405020304" pitchFamily="18" charset="0"/>
              </a:rPr>
              <a:t>            https://github.com/DeepaSrinivas/Project</a:t>
            </a:r>
          </a:p>
        </p:txBody>
      </p:sp>
    </p:spTree>
    <p:extLst>
      <p:ext uri="{BB962C8B-B14F-4D97-AF65-F5344CB8AC3E}">
        <p14:creationId xmlns:p14="http://schemas.microsoft.com/office/powerpoint/2010/main" val="3802633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DB6522-03AB-D8AF-5468-CA188E125B0F}"/>
              </a:ext>
            </a:extLst>
          </p:cNvPr>
          <p:cNvPicPr>
            <a:picLocks noChangeAspect="1" noChangeArrowheads="1"/>
          </p:cNvPicPr>
          <p:nvPr/>
        </p:nvPicPr>
        <p:blipFill>
          <a:blip r:embed="rId2"/>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99CB45E-7DB8-C9EA-47B1-8B2840CEEB84}"/>
              </a:ext>
            </a:extLst>
          </p:cNvPr>
          <p:cNvPicPr>
            <a:picLocks noChangeAspect="1"/>
          </p:cNvPicPr>
          <p:nvPr/>
        </p:nvPicPr>
        <p:blipFill>
          <a:blip r:embed="rId3"/>
          <a:stretch>
            <a:fillRect/>
          </a:stretch>
        </p:blipFill>
        <p:spPr>
          <a:xfrm>
            <a:off x="6086341" y="3419272"/>
            <a:ext cx="19318" cy="19455"/>
          </a:xfrm>
          <a:prstGeom prst="rect">
            <a:avLst/>
          </a:prstGeom>
        </p:spPr>
      </p:pic>
      <p:pic>
        <p:nvPicPr>
          <p:cNvPr id="5" name="Picture 4">
            <a:extLst>
              <a:ext uri="{FF2B5EF4-FFF2-40B4-BE49-F238E27FC236}">
                <a16:creationId xmlns:a16="http://schemas.microsoft.com/office/drawing/2014/main" id="{FCA76EDC-1C2E-A6CB-65DD-20B9F49EE6D0}"/>
              </a:ext>
            </a:extLst>
          </p:cNvPr>
          <p:cNvPicPr>
            <a:picLocks noChangeAspect="1"/>
          </p:cNvPicPr>
          <p:nvPr/>
        </p:nvPicPr>
        <p:blipFill>
          <a:blip r:embed="rId4"/>
          <a:stretch>
            <a:fillRect/>
          </a:stretch>
        </p:blipFill>
        <p:spPr>
          <a:xfrm>
            <a:off x="6086475" y="3419475"/>
            <a:ext cx="19050" cy="19050"/>
          </a:xfrm>
          <a:prstGeom prst="rect">
            <a:avLst/>
          </a:prstGeom>
        </p:spPr>
      </p:pic>
    </p:spTree>
    <p:extLst>
      <p:ext uri="{BB962C8B-B14F-4D97-AF65-F5344CB8AC3E}">
        <p14:creationId xmlns:p14="http://schemas.microsoft.com/office/powerpoint/2010/main" val="4022786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2770-5931-3FFA-130A-04028068B92C}"/>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1D80A2A1-28A2-2A27-EA89-D7B8161D2661}"/>
              </a:ext>
            </a:extLst>
          </p:cNvPr>
          <p:cNvSpPr>
            <a:spLocks noGrp="1"/>
          </p:cNvSpPr>
          <p:nvPr>
            <p:ph idx="1"/>
          </p:nvPr>
        </p:nvSpPr>
        <p:spPr>
          <a:xfrm>
            <a:off x="502024" y="2142565"/>
            <a:ext cx="11403106" cy="4715435"/>
          </a:xfrm>
        </p:spPr>
        <p:txBody>
          <a:bodyPr>
            <a:noAutofit/>
          </a:bodyPr>
          <a:lstStyle/>
          <a:p>
            <a:pPr marL="0" marR="0" algn="just">
              <a:lnSpc>
                <a:spcPct val="150000"/>
              </a:lnSpc>
              <a:spcBef>
                <a:spcPts val="0"/>
              </a:spcBef>
            </a:pPr>
            <a:r>
              <a:rPr lang="en-US" sz="2200" kern="100" dirty="0">
                <a:latin typeface="Times New Roman" panose="02020603050405020304" pitchFamily="18" charset="0"/>
                <a:ea typeface="Calibri" panose="020F0502020204030204" pitchFamily="34" charset="0"/>
                <a:cs typeface="Times New Roman" panose="02020603050405020304" pitchFamily="18" charset="0"/>
              </a:rPr>
              <a:t>In,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we are dev</a:t>
            </a:r>
            <a:r>
              <a:rPr lang="en-US" sz="2200" kern="100" dirty="0">
                <a:latin typeface="Times New Roman" panose="02020603050405020304" pitchFamily="18" charset="0"/>
                <a:ea typeface="Calibri" panose="020F0502020204030204" pitchFamily="34" charset="0"/>
                <a:cs typeface="Times New Roman" panose="02020603050405020304" pitchFamily="18" charset="0"/>
              </a:rPr>
              <a:t>eloping a smart bin that will improve the waste management system by placing an Ultrasonic sensor on the top of the bin. Interfaced with a </a:t>
            </a:r>
            <a:r>
              <a:rPr lang="en-US" sz="2200" b="0" i="0" dirty="0">
                <a:solidFill>
                  <a:srgbClr val="374151"/>
                </a:solidFill>
                <a:effectLst/>
                <a:latin typeface="Times New Roman" panose="02020603050405020304" pitchFamily="18" charset="0"/>
                <a:cs typeface="Times New Roman" panose="02020603050405020304" pitchFamily="18" charset="0"/>
              </a:rPr>
              <a:t>microcontroller and a central system displaying the current status of the Dustbin.</a:t>
            </a:r>
          </a:p>
          <a:p>
            <a:pPr marL="0" marR="0" algn="just">
              <a:lnSpc>
                <a:spcPct val="150000"/>
              </a:lnSpc>
              <a:spcBef>
                <a:spcPts val="0"/>
              </a:spcBef>
            </a:pPr>
            <a:r>
              <a:rPr lang="en-US" sz="2200" kern="100" dirty="0">
                <a:solidFill>
                  <a:srgbClr val="374151"/>
                </a:solidFill>
                <a:latin typeface="Times New Roman" panose="02020603050405020304" pitchFamily="18" charset="0"/>
                <a:ea typeface="Calibri" panose="020F0502020204030204" pitchFamily="34" charset="0"/>
                <a:cs typeface="Times New Roman" panose="02020603050405020304" pitchFamily="18" charset="0"/>
              </a:rPr>
              <a:t>When the Dustbin Level crosses the threshold level GSM Modem sends the alerts to the Authority.</a:t>
            </a:r>
          </a:p>
          <a:p>
            <a:pPr marL="0" marR="0" algn="just">
              <a:lnSpc>
                <a:spcPct val="150000"/>
              </a:lnSpc>
              <a:spcBef>
                <a:spcPts val="0"/>
              </a:spcBef>
            </a:pPr>
            <a:r>
              <a:rPr lang="en-US" sz="22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Therefore, The HTML page is used to Update the Status of the bin Manually.</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However, this system can only recognize the top of the garbage level and cannot recognize the remaining space in the trash can.</a:t>
            </a:r>
          </a:p>
          <a:p>
            <a:pPr marL="0" indent="0" algn="just">
              <a:lnSpc>
                <a:spcPct val="150000"/>
              </a:lnSpc>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3150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4589-E9DF-E7E6-5C22-DACA841DC281}"/>
              </a:ext>
            </a:extLst>
          </p:cNvPr>
          <p:cNvSpPr>
            <a:spLocks noGrp="1"/>
          </p:cNvSpPr>
          <p:nvPr>
            <p:ph type="title"/>
          </p:nvPr>
        </p:nvSpPr>
        <p:spPr>
          <a:xfrm>
            <a:off x="1154954" y="973668"/>
            <a:ext cx="9333752" cy="706964"/>
          </a:xfrm>
        </p:spPr>
        <p:txBody>
          <a:bodyPr>
            <a:normAutofit/>
          </a:bodyPr>
          <a:lstStyle/>
          <a:p>
            <a:r>
              <a:rPr lang="en-US" sz="4000" b="1" dirty="0">
                <a:latin typeface="Times New Roman" panose="02020603050405020304" pitchFamily="18" charset="0"/>
                <a:cs typeface="Times New Roman" panose="02020603050405020304" pitchFamily="18" charset="0"/>
              </a:rPr>
              <a:t>Disadvantages Of Existing System:</a:t>
            </a:r>
          </a:p>
        </p:txBody>
      </p:sp>
      <p:sp>
        <p:nvSpPr>
          <p:cNvPr id="3" name="Content Placeholder 2">
            <a:extLst>
              <a:ext uri="{FF2B5EF4-FFF2-40B4-BE49-F238E27FC236}">
                <a16:creationId xmlns:a16="http://schemas.microsoft.com/office/drawing/2014/main" id="{948093CD-CCEE-F38A-F7D8-ACDEC75F3009}"/>
              </a:ext>
            </a:extLst>
          </p:cNvPr>
          <p:cNvSpPr>
            <a:spLocks noGrp="1"/>
          </p:cNvSpPr>
          <p:nvPr>
            <p:ph idx="1"/>
          </p:nvPr>
        </p:nvSpPr>
        <p:spPr>
          <a:xfrm>
            <a:off x="484094" y="2603500"/>
            <a:ext cx="11170024" cy="3416300"/>
          </a:xfrm>
        </p:spPr>
        <p:txBody>
          <a:bodyPr>
            <a:normAutofit/>
          </a:bodyPr>
          <a:lstStyle/>
          <a:p>
            <a:pPr marR="0" algn="just">
              <a:lnSpc>
                <a:spcPct val="150000"/>
              </a:lnSpc>
              <a:spcBef>
                <a:spcPts val="0"/>
              </a:spcBef>
              <a:spcAft>
                <a:spcPts val="800"/>
              </a:spcAft>
              <a:buFont typeface="Wingdings" panose="05000000000000000000" pitchFamily="2" charset="2"/>
              <a:buChar char="Ø"/>
            </a:pPr>
            <a:r>
              <a:rPr lang="en-US" sz="2200" dirty="0">
                <a:latin typeface="Times New Roman" panose="02020603050405020304" pitchFamily="18" charset="0"/>
                <a:ea typeface="Times New Roman" panose="02020603050405020304" pitchFamily="18" charset="0"/>
              </a:rPr>
              <a:t>T</a:t>
            </a:r>
            <a:r>
              <a:rPr lang="en-US" sz="2200" dirty="0">
                <a:effectLst/>
                <a:latin typeface="Times New Roman" panose="02020603050405020304" pitchFamily="18" charset="0"/>
                <a:ea typeface="Times New Roman" panose="02020603050405020304" pitchFamily="18" charset="0"/>
              </a:rPr>
              <a:t>he problem is accurate detection of a container being emptied </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50000"/>
              </a:lnSpc>
              <a:spcBef>
                <a:spcPts val="0"/>
              </a:spcBef>
              <a:spcAft>
                <a:spcPts val="800"/>
              </a:spcAft>
              <a:buFont typeface="Wingdings" panose="05000000000000000000" pitchFamily="2" charset="2"/>
              <a:buChar char="Ø"/>
            </a:pPr>
            <a:r>
              <a:rPr lang="en-IN" sz="2200" dirty="0">
                <a:latin typeface="Times New Roman" panose="02020603050405020304" pitchFamily="18" charset="0"/>
                <a:ea typeface="Calibri" panose="020F0502020204030204" pitchFamily="34" charset="0"/>
                <a:cs typeface="Times New Roman" panose="02020603050405020304" pitchFamily="18" charset="0"/>
              </a:rPr>
              <a:t>Low </a:t>
            </a:r>
            <a:r>
              <a:rPr lang="en-US" sz="2200" i="0" dirty="0">
                <a:effectLst/>
                <a:latin typeface="Times New Roman" panose="02020603050405020304" pitchFamily="18" charset="0"/>
                <a:cs typeface="Times New Roman" panose="02020603050405020304" pitchFamily="18" charset="0"/>
              </a:rPr>
              <a:t>Maintenance</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50000"/>
              </a:lnSpc>
              <a:spcBef>
                <a:spcPts val="0"/>
              </a:spcBef>
              <a:spcAft>
                <a:spcPts val="800"/>
              </a:spcAft>
              <a:buFont typeface="Wingdings" panose="05000000000000000000" pitchFamily="2" charset="2"/>
              <a:buChar char="Ø"/>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Less Accuracy</a:t>
            </a:r>
          </a:p>
          <a:p>
            <a:pPr marR="0" algn="just">
              <a:lnSpc>
                <a:spcPct val="150000"/>
              </a:lnSpc>
              <a:spcBef>
                <a:spcPts val="0"/>
              </a:spcBef>
              <a:spcAft>
                <a:spcPts val="800"/>
              </a:spcAft>
              <a:buFont typeface="Wingdings" panose="05000000000000000000" pitchFamily="2" charset="2"/>
              <a:buChar char="Ø"/>
            </a:pPr>
            <a:r>
              <a:rPr lang="en-US" sz="2200" dirty="0">
                <a:latin typeface="Times New Roman" panose="02020603050405020304" pitchFamily="18" charset="0"/>
                <a:ea typeface="Calibri" panose="020F0502020204030204" pitchFamily="34" charset="0"/>
                <a:cs typeface="Times New Roman" panose="02020603050405020304" pitchFamily="18" charset="0"/>
              </a:rPr>
              <a:t>Low Efficiency</a:t>
            </a:r>
          </a:p>
          <a:p>
            <a:pPr marR="0" algn="just">
              <a:lnSpc>
                <a:spcPct val="150000"/>
              </a:lnSpc>
              <a:spcBef>
                <a:spcPts val="0"/>
              </a:spcBef>
              <a:spcAft>
                <a:spcPts val="800"/>
              </a:spcAft>
              <a:buFont typeface="Wingdings" panose="05000000000000000000" pitchFamily="2" charset="2"/>
              <a:buChar char="Ø"/>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High Cost</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934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EB5C-D2FA-FACF-30D2-1531B13D5DEF}"/>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Proposed System:</a:t>
            </a:r>
            <a:endParaRPr lang="en-US" sz="4000" b="1" dirty="0"/>
          </a:p>
        </p:txBody>
      </p:sp>
      <p:sp>
        <p:nvSpPr>
          <p:cNvPr id="3" name="Content Placeholder 2">
            <a:extLst>
              <a:ext uri="{FF2B5EF4-FFF2-40B4-BE49-F238E27FC236}">
                <a16:creationId xmlns:a16="http://schemas.microsoft.com/office/drawing/2014/main" id="{5600CD2E-1367-B366-46A0-DF8E99EDFB32}"/>
              </a:ext>
            </a:extLst>
          </p:cNvPr>
          <p:cNvSpPr>
            <a:spLocks noGrp="1"/>
          </p:cNvSpPr>
          <p:nvPr>
            <p:ph idx="1"/>
          </p:nvPr>
        </p:nvSpPr>
        <p:spPr>
          <a:xfrm>
            <a:off x="322730" y="2286000"/>
            <a:ext cx="11609294" cy="4374776"/>
          </a:xfrm>
        </p:spPr>
        <p:txBody>
          <a:bodyPr>
            <a:normAutofit lnSpcReduction="10000"/>
          </a:bodyPr>
          <a:lstStyle/>
          <a:p>
            <a:pPr algn="just">
              <a:lnSpc>
                <a:spcPct val="150000"/>
              </a:lnSpc>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objective of this system is to ensure proper waste management and provide a detailed analysis of the waste generated in a community. </a:t>
            </a:r>
          </a:p>
          <a:p>
            <a:pPr algn="just">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In, We collect data from the sensor and build a model that is </a:t>
            </a:r>
            <a:r>
              <a:rPr lang="en-US" sz="2200" b="0" i="0" dirty="0">
                <a:solidFill>
                  <a:srgbClr val="374151"/>
                </a:solidFill>
                <a:effectLst/>
                <a:latin typeface="Times New Roman" panose="02020603050405020304" pitchFamily="18" charset="0"/>
                <a:cs typeface="Times New Roman" panose="02020603050405020304" pitchFamily="18" charset="0"/>
              </a:rPr>
              <a:t>designed to predict the future values of the "</a:t>
            </a:r>
            <a:r>
              <a:rPr lang="en-US" sz="2200" b="0" i="0" dirty="0" err="1">
                <a:solidFill>
                  <a:srgbClr val="374151"/>
                </a:solidFill>
                <a:effectLst/>
                <a:latin typeface="Times New Roman" panose="02020603050405020304" pitchFamily="18" charset="0"/>
                <a:cs typeface="Times New Roman" panose="02020603050405020304" pitchFamily="18" charset="0"/>
              </a:rPr>
              <a:t>FillPercentage</a:t>
            </a:r>
            <a:r>
              <a:rPr lang="en-US" sz="2200" b="0" i="0" dirty="0">
                <a:solidFill>
                  <a:srgbClr val="374151"/>
                </a:solidFill>
                <a:effectLst/>
                <a:latin typeface="Times New Roman" panose="02020603050405020304" pitchFamily="18" charset="0"/>
                <a:cs typeface="Times New Roman" panose="02020603050405020304" pitchFamily="18" charset="0"/>
              </a:rPr>
              <a:t>" of waste bins based on historical data</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200" dirty="0">
                <a:solidFill>
                  <a:srgbClr val="374151"/>
                </a:solidFill>
                <a:latin typeface="Times New Roman" panose="02020603050405020304" pitchFamily="18" charset="0"/>
                <a:cs typeface="Times New Roman" panose="02020603050405020304" pitchFamily="18" charset="0"/>
              </a:rPr>
              <a:t>We are building a Machine Learning </a:t>
            </a:r>
            <a:r>
              <a:rPr lang="en-US" sz="2200" b="0" i="0" dirty="0">
                <a:solidFill>
                  <a:srgbClr val="374151"/>
                </a:solidFill>
                <a:effectLst/>
                <a:latin typeface="Times New Roman" panose="02020603050405020304" pitchFamily="18" charset="0"/>
                <a:cs typeface="Times New Roman" panose="02020603050405020304" pitchFamily="18" charset="0"/>
              </a:rPr>
              <a:t>architecture that makes predictions based on historical waste fill percentage data.</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By using the above predictions we can identify the high waste production area and perform the necessary actions to control it.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105700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1576-8BFA-993C-A505-7F986E0CB696}"/>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Advantages Of Proposed System:</a:t>
            </a:r>
          </a:p>
        </p:txBody>
      </p:sp>
      <p:sp>
        <p:nvSpPr>
          <p:cNvPr id="3" name="Content Placeholder 2">
            <a:extLst>
              <a:ext uri="{FF2B5EF4-FFF2-40B4-BE49-F238E27FC236}">
                <a16:creationId xmlns:a16="http://schemas.microsoft.com/office/drawing/2014/main" id="{54DA3E69-A765-F82F-49A4-294D71A04AD5}"/>
              </a:ext>
            </a:extLst>
          </p:cNvPr>
          <p:cNvSpPr>
            <a:spLocks noGrp="1"/>
          </p:cNvSpPr>
          <p:nvPr>
            <p:ph idx="1"/>
          </p:nvPr>
        </p:nvSpPr>
        <p:spPr/>
        <p:txBody>
          <a:bodyPr/>
          <a:lstStyle/>
          <a:p>
            <a:pPr marR="0" algn="just">
              <a:lnSpc>
                <a:spcPct val="107000"/>
              </a:lnSpc>
              <a:spcBef>
                <a:spcPts val="0"/>
              </a:spcBef>
              <a:spcAft>
                <a:spcPts val="800"/>
              </a:spcAft>
              <a:buFont typeface="Wingdings" panose="05000000000000000000" pitchFamily="2" charset="2"/>
              <a:buChar char="Ø"/>
            </a:pPr>
            <a:r>
              <a:rPr lang="en-US" sz="2200" dirty="0">
                <a:latin typeface="Times New Roman" panose="02020603050405020304" pitchFamily="18" charset="0"/>
                <a:ea typeface="Calibri" panose="020F0502020204030204" pitchFamily="34" charset="0"/>
                <a:cs typeface="Times New Roman" panose="02020603050405020304" pitchFamily="18" charset="0"/>
              </a:rPr>
              <a:t>Improves the Efficiency of waste management system</a:t>
            </a:r>
          </a:p>
          <a:p>
            <a:pPr marR="0" algn="just">
              <a:lnSpc>
                <a:spcPct val="107000"/>
              </a:lnSpc>
              <a:spcBef>
                <a:spcPts val="0"/>
              </a:spcBef>
              <a:spcAft>
                <a:spcPts val="800"/>
              </a:spcAft>
              <a:buFont typeface="Wingdings" panose="05000000000000000000" pitchFamily="2" charset="2"/>
              <a:buChar char="Ø"/>
            </a:pPr>
            <a:r>
              <a:rPr lang="en-US" sz="2200" dirty="0">
                <a:latin typeface="Times New Roman" panose="02020603050405020304" pitchFamily="18" charset="0"/>
                <a:ea typeface="Calibri" panose="020F0502020204030204" pitchFamily="34" charset="0"/>
                <a:cs typeface="Times New Roman" panose="02020603050405020304" pitchFamily="18" charset="0"/>
              </a:rPr>
              <a:t>Reduce overflow of Dust Bins</a:t>
            </a:r>
          </a:p>
          <a:p>
            <a:pPr marR="0" algn="just">
              <a:lnSpc>
                <a:spcPct val="107000"/>
              </a:lnSpc>
              <a:spcBef>
                <a:spcPts val="0"/>
              </a:spcBef>
              <a:spcAft>
                <a:spcPts val="800"/>
              </a:spcAft>
              <a:buFont typeface="Wingdings" panose="05000000000000000000" pitchFamily="2" charset="2"/>
              <a:buChar char="Ø"/>
            </a:pPr>
            <a:r>
              <a:rPr lang="en-US" sz="2200" dirty="0">
                <a:latin typeface="Times New Roman" panose="02020603050405020304" pitchFamily="18" charset="0"/>
                <a:ea typeface="Calibri" panose="020F0502020204030204" pitchFamily="34" charset="0"/>
                <a:cs typeface="Times New Roman" panose="02020603050405020304" pitchFamily="18" charset="0"/>
              </a:rPr>
              <a:t>High Accuracy </a:t>
            </a:r>
          </a:p>
          <a:p>
            <a:pPr algn="just">
              <a:lnSpc>
                <a:spcPct val="107000"/>
              </a:lnSpc>
              <a:spcBef>
                <a:spcPts val="0"/>
              </a:spcBef>
              <a:spcAft>
                <a:spcPts val="800"/>
              </a:spcAft>
              <a:buFont typeface="Wingdings" panose="05000000000000000000" pitchFamily="2" charset="2"/>
              <a:buChar char="Ø"/>
            </a:pPr>
            <a:r>
              <a:rPr lang="en-US" sz="2200" dirty="0">
                <a:latin typeface="Times New Roman" panose="02020603050405020304" pitchFamily="18" charset="0"/>
                <a:ea typeface="Calibri" panose="020F0502020204030204" pitchFamily="34" charset="0"/>
                <a:cs typeface="Times New Roman" panose="02020603050405020304" pitchFamily="18" charset="0"/>
              </a:rPr>
              <a:t> High</a:t>
            </a:r>
            <a:r>
              <a:rPr lang="en-IN"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i="0" dirty="0">
                <a:effectLst/>
                <a:latin typeface="Times New Roman" panose="02020603050405020304" pitchFamily="18" charset="0"/>
                <a:cs typeface="Times New Roman" panose="02020603050405020304" pitchFamily="18" charset="0"/>
              </a:rPr>
              <a:t>Maintenance</a:t>
            </a:r>
          </a:p>
          <a:p>
            <a:pPr algn="just">
              <a:lnSpc>
                <a:spcPct val="107000"/>
              </a:lnSpc>
              <a:spcBef>
                <a:spcPts val="0"/>
              </a:spcBef>
              <a:spcAft>
                <a:spcPts val="8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Reduce Pollution</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Low Cost</a:t>
            </a:r>
            <a:endParaRPr lang="en-US" sz="2200" i="0" dirty="0">
              <a:effectLst/>
              <a:latin typeface="Times New Roman" panose="02020603050405020304" pitchFamily="18" charset="0"/>
              <a:cs typeface="Times New Roman" panose="02020603050405020304" pitchFamily="18" charset="0"/>
            </a:endParaRPr>
          </a:p>
          <a:p>
            <a:pPr algn="just">
              <a:lnSpc>
                <a:spcPct val="107000"/>
              </a:lnSpc>
              <a:spcBef>
                <a:spcPts val="0"/>
              </a:spcBef>
              <a:spcAft>
                <a:spcPts val="800"/>
              </a:spcAft>
              <a:buFont typeface="Wingdings" panose="05000000000000000000" pitchFamily="2" charset="2"/>
              <a:buChar char="Ø"/>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783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0908-AA1E-A58E-09AF-A044DBA288EB}"/>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System Configuration:</a:t>
            </a:r>
          </a:p>
        </p:txBody>
      </p:sp>
      <p:sp>
        <p:nvSpPr>
          <p:cNvPr id="3" name="Content Placeholder 2">
            <a:extLst>
              <a:ext uri="{FF2B5EF4-FFF2-40B4-BE49-F238E27FC236}">
                <a16:creationId xmlns:a16="http://schemas.microsoft.com/office/drawing/2014/main" id="{F6BEBEB2-AC45-44E5-BBA3-A29601CFDED8}"/>
              </a:ext>
            </a:extLst>
          </p:cNvPr>
          <p:cNvSpPr>
            <a:spLocks noGrp="1"/>
          </p:cNvSpPr>
          <p:nvPr>
            <p:ph idx="1"/>
          </p:nvPr>
        </p:nvSpPr>
        <p:spPr>
          <a:xfrm>
            <a:off x="663388" y="2603499"/>
            <a:ext cx="9317225" cy="3985559"/>
          </a:xfrm>
        </p:spPr>
        <p:txBody>
          <a:bodyPr>
            <a:noAutofit/>
          </a:bodyPr>
          <a:lstStyle/>
          <a:p>
            <a:pPr marL="0" indent="0">
              <a:lnSpc>
                <a:spcPct val="150000"/>
              </a:lnSpc>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800"/>
              </a:spcAft>
              <a:buSzPts val="1000"/>
              <a:buFont typeface="Wingdings" panose="05000000000000000000" pitchFamily="2" charset="2"/>
              <a:buChar char="v"/>
              <a:tabLst>
                <a:tab pos="457200" algn="l"/>
              </a:tabLst>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System   	      :  	i3 (or) above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800"/>
              </a:spcAft>
              <a:buSzPts val="1000"/>
              <a:buFont typeface="Wingdings" panose="05000000000000000000" pitchFamily="2" charset="2"/>
              <a:buChar char="v"/>
              <a:tabLst>
                <a:tab pos="457200" algn="l"/>
              </a:tabLst>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RAM   		      :     	4GB RAM.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800"/>
              </a:spcAft>
              <a:buSzPts val="1000"/>
              <a:buFont typeface="Wingdings" panose="05000000000000000000" pitchFamily="2" charset="2"/>
              <a:buChar char="v"/>
              <a:tabLst>
                <a:tab pos="457200" algn="l"/>
              </a:tabLst>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Hard disk           :         40GB</a:t>
            </a:r>
          </a:p>
          <a:p>
            <a:pPr marL="0" indent="0" algn="just">
              <a:lnSpc>
                <a:spcPct val="150000"/>
              </a:lnSpc>
              <a:spcBef>
                <a:spcPts val="0"/>
              </a:spcBef>
              <a:spcAft>
                <a:spcPts val="800"/>
              </a:spcAft>
              <a:buSzPts val="1000"/>
              <a:buNone/>
              <a:tabLst>
                <a:tab pos="457200" algn="l"/>
              </a:tabLst>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800"/>
              </a:spcAft>
              <a:buSzPts val="1000"/>
              <a:buFont typeface="Wingdings" panose="05000000000000000000" pitchFamily="2" charset="2"/>
              <a:buChar char="v"/>
              <a:tabLst>
                <a:tab pos="457200" algn="l"/>
              </a:tabLst>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10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800"/>
              </a:spcAft>
              <a:buSzPts val="1000"/>
              <a:buFont typeface="Wingdings" panose="05000000000000000000" pitchFamily="2" charset="2"/>
              <a:buChar char="v"/>
              <a:tabLst>
                <a:tab pos="457200" algn="l"/>
              </a:tabLst>
            </a:pP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python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578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B8B4-95D8-1196-B594-57BE54E9174E}"/>
              </a:ext>
            </a:extLst>
          </p:cNvPr>
          <p:cNvSpPr>
            <a:spLocks noGrp="1"/>
          </p:cNvSpPr>
          <p:nvPr>
            <p:ph type="title"/>
          </p:nvPr>
        </p:nvSpPr>
        <p:spPr/>
        <p:txBody>
          <a:bodyPr>
            <a:normAutofit fontScale="90000"/>
          </a:bodyPr>
          <a:lstStyle/>
          <a:p>
            <a:br>
              <a:rPr lang="en-US" b="1" dirty="0">
                <a:solidFill>
                  <a:schemeClr val="bg1"/>
                </a:solidFill>
                <a:latin typeface="Times New Roman" panose="02020603050405020304" pitchFamily="18" charset="0"/>
                <a:cs typeface="Times New Roman" panose="02020603050405020304" pitchFamily="18" charset="0"/>
              </a:rPr>
            </a:br>
            <a:r>
              <a:rPr lang="en-US" sz="4400" b="1" dirty="0">
                <a:solidFill>
                  <a:schemeClr val="bg1"/>
                </a:solidFill>
                <a:latin typeface="Times New Roman" panose="02020603050405020304" pitchFamily="18" charset="0"/>
                <a:cs typeface="Times New Roman" panose="02020603050405020304" pitchFamily="18" charset="0"/>
              </a:rPr>
              <a:t>Novelty of project:</a:t>
            </a:r>
            <a:br>
              <a:rPr lang="en-US" sz="4000" b="1" dirty="0">
                <a:solidFill>
                  <a:schemeClr val="bg1"/>
                </a:solidFill>
                <a:latin typeface="Times New Roman" panose="02020603050405020304" pitchFamily="18" charset="0"/>
                <a:cs typeface="Times New Roman" panose="02020603050405020304" pitchFamily="18" charset="0"/>
              </a:rPr>
            </a:b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8ED483-803E-7609-0281-F82AF6B6A4D4}"/>
              </a:ext>
            </a:extLst>
          </p:cNvPr>
          <p:cNvSpPr>
            <a:spLocks noGrp="1"/>
          </p:cNvSpPr>
          <p:nvPr>
            <p:ph idx="1"/>
          </p:nvPr>
        </p:nvSpPr>
        <p:spPr>
          <a:xfrm>
            <a:off x="690282" y="2603500"/>
            <a:ext cx="11134165" cy="3416300"/>
          </a:xfrm>
        </p:spPr>
        <p:txBody>
          <a:bodyPr>
            <a:noAutofit/>
          </a:bodyPr>
          <a:lstStyle/>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project mainly aims to implement a sustainable model for managing waste.</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provides real-time tracking and future prediction of waste generation.</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By efficiently tracking waste we can reduce Pollution further reducing the disease-causing bacteria.</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data collected by this module is used to map the areas with high waste index allowing the staff to take necessary actions.</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419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2486</TotalTime>
  <Words>2708</Words>
  <Application>Microsoft Office PowerPoint</Application>
  <PresentationFormat>Widescreen</PresentationFormat>
  <Paragraphs>281</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Century Gothic</vt:lpstr>
      <vt:lpstr>Söhne</vt:lpstr>
      <vt:lpstr>Times New Roman</vt:lpstr>
      <vt:lpstr>TimesLTStd-Italic</vt:lpstr>
      <vt:lpstr>TimesLTStd-Roman</vt:lpstr>
      <vt:lpstr>Wingdings</vt:lpstr>
      <vt:lpstr>Wingdings 3</vt:lpstr>
      <vt:lpstr>Ion Boardroom</vt:lpstr>
      <vt:lpstr>PowerPoint Presentation</vt:lpstr>
      <vt:lpstr>Contents:</vt:lpstr>
      <vt:lpstr>  Abstract:</vt:lpstr>
      <vt:lpstr>Existing System:</vt:lpstr>
      <vt:lpstr>Disadvantages Of Existing System:</vt:lpstr>
      <vt:lpstr>Proposed System:</vt:lpstr>
      <vt:lpstr>Advantages Of Proposed System:</vt:lpstr>
      <vt:lpstr>System Configuration:</vt:lpstr>
      <vt:lpstr> Novelty of project: </vt:lpstr>
      <vt:lpstr>Architecture:</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Results:</vt:lpstr>
      <vt:lpstr>Results</vt:lpstr>
      <vt:lpstr>Results:</vt:lpstr>
      <vt:lpstr>Results:</vt:lpstr>
      <vt:lpstr>Results:</vt:lpstr>
      <vt:lpstr>Conclusion:</vt:lpstr>
      <vt:lpstr>Future Scope:</vt:lpstr>
      <vt:lpstr>References: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Deepa Srinivas</dc:creator>
  <cp:lastModifiedBy>Sai Deepa Srinivas</cp:lastModifiedBy>
  <cp:revision>72</cp:revision>
  <dcterms:created xsi:type="dcterms:W3CDTF">2023-03-19T13:56:50Z</dcterms:created>
  <dcterms:modified xsi:type="dcterms:W3CDTF">2023-10-11T09:13:55Z</dcterms:modified>
</cp:coreProperties>
</file>