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3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63591C-C546-4BD1-8C27-90A1AF12DEEB}" type="datetimeFigureOut">
              <a:rPr lang="en-CA" smtClean="0"/>
              <a:t>2017-12-14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153701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3591C-C546-4BD1-8C27-90A1AF12DEEB}" type="datetimeFigureOut">
              <a:rPr lang="en-CA" smtClean="0"/>
              <a:t>2017-12-14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398328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3591C-C546-4BD1-8C27-90A1AF12DEEB}" type="datetimeFigureOut">
              <a:rPr lang="en-CA" smtClean="0"/>
              <a:t>2017-12-14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97330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3591C-C546-4BD1-8C27-90A1AF12DEEB}" type="datetimeFigureOut">
              <a:rPr lang="en-CA" smtClean="0"/>
              <a:t>2017-12-14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407682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63591C-C546-4BD1-8C27-90A1AF12DEEB}" type="datetimeFigureOut">
              <a:rPr lang="en-CA" smtClean="0"/>
              <a:t>2017-12-14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197139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63591C-C546-4BD1-8C27-90A1AF12DEEB}" type="datetimeFigureOut">
              <a:rPr lang="en-CA" smtClean="0"/>
              <a:t>2017-12-14</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314497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B63591C-C546-4BD1-8C27-90A1AF12DEEB}" type="datetimeFigureOut">
              <a:rPr lang="en-CA" smtClean="0"/>
              <a:t>2017-12-14</a:t>
            </a:fld>
            <a:endParaRPr lang="en-CA"/>
          </a:p>
        </p:txBody>
      </p:sp>
      <p:sp>
        <p:nvSpPr>
          <p:cNvPr id="11" name="Footer Placeholder 10"/>
          <p:cNvSpPr>
            <a:spLocks noGrp="1"/>
          </p:cNvSpPr>
          <p:nvPr>
            <p:ph type="ftr" sz="quarter" idx="11"/>
          </p:nvPr>
        </p:nvSpPr>
        <p:spPr/>
        <p:txBody>
          <a:bodyPr/>
          <a:lstStyle/>
          <a:p>
            <a:endParaRPr lang="en-CA"/>
          </a:p>
        </p:txBody>
      </p:sp>
      <p:sp>
        <p:nvSpPr>
          <p:cNvPr id="12" name="Slide Number Placeholder 11"/>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181257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B63591C-C546-4BD1-8C27-90A1AF12DEEB}" type="datetimeFigureOut">
              <a:rPr lang="en-CA" smtClean="0"/>
              <a:t>2017-12-14</a:t>
            </a:fld>
            <a:endParaRPr lang="en-CA"/>
          </a:p>
        </p:txBody>
      </p:sp>
      <p:sp>
        <p:nvSpPr>
          <p:cNvPr id="7" name="Footer Placeholder 6"/>
          <p:cNvSpPr>
            <a:spLocks noGrp="1"/>
          </p:cNvSpPr>
          <p:nvPr>
            <p:ph type="ftr" sz="quarter" idx="11"/>
          </p:nvPr>
        </p:nvSpPr>
        <p:spPr/>
        <p:txBody>
          <a:bodyPr/>
          <a:lstStyle/>
          <a:p>
            <a:endParaRPr lang="en-CA"/>
          </a:p>
        </p:txBody>
      </p:sp>
      <p:sp>
        <p:nvSpPr>
          <p:cNvPr id="8" name="Slide Number Placeholder 7"/>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1069770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B63591C-C546-4BD1-8C27-90A1AF12DEEB}" type="datetimeFigureOut">
              <a:rPr lang="en-CA" smtClean="0"/>
              <a:t>2017-12-14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75391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B63591C-C546-4BD1-8C27-90A1AF12DEEB}" type="datetimeFigureOut">
              <a:rPr lang="en-CA" smtClean="0"/>
              <a:t>2017-12-14</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5258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B63591C-C546-4BD1-8C27-90A1AF12DEEB}" type="datetimeFigureOut">
              <a:rPr lang="en-CA" smtClean="0"/>
              <a:t>2017-12-14</a:t>
            </a:fld>
            <a:endParaRPr lang="en-CA"/>
          </a:p>
        </p:txBody>
      </p:sp>
      <p:sp>
        <p:nvSpPr>
          <p:cNvPr id="9" name="Footer Placeholder 8"/>
          <p:cNvSpPr>
            <a:spLocks noGrp="1"/>
          </p:cNvSpPr>
          <p:nvPr>
            <p:ph type="ftr" sz="quarter" idx="11"/>
          </p:nvPr>
        </p:nvSpPr>
        <p:spPr>
          <a:xfrm>
            <a:off x="3499101" y="6356350"/>
            <a:ext cx="5911517" cy="365125"/>
          </a:xfrm>
        </p:spPr>
        <p:txBody>
          <a:bodyPr/>
          <a:lstStyle/>
          <a:p>
            <a:endParaRPr lang="en-CA"/>
          </a:p>
        </p:txBody>
      </p:sp>
      <p:sp>
        <p:nvSpPr>
          <p:cNvPr id="10" name="Slide Number Placeholder 9"/>
          <p:cNvSpPr>
            <a:spLocks noGrp="1"/>
          </p:cNvSpPr>
          <p:nvPr>
            <p:ph type="sldNum" sz="quarter" idx="12"/>
          </p:nvPr>
        </p:nvSpPr>
        <p:spPr/>
        <p:txBody>
          <a:bodyPr/>
          <a:lstStyle/>
          <a:p>
            <a:fld id="{4FE206FD-8906-41CD-A749-C8BA9A515812}" type="slidenum">
              <a:rPr lang="en-CA" smtClean="0"/>
              <a:t>‹#›</a:t>
            </a:fld>
            <a:endParaRPr lang="en-CA"/>
          </a:p>
        </p:txBody>
      </p:sp>
    </p:spTree>
    <p:extLst>
      <p:ext uri="{BB962C8B-B14F-4D97-AF65-F5344CB8AC3E}">
        <p14:creationId xmlns:p14="http://schemas.microsoft.com/office/powerpoint/2010/main" val="48958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B63591C-C546-4BD1-8C27-90A1AF12DEEB}" type="datetimeFigureOut">
              <a:rPr lang="en-CA" smtClean="0"/>
              <a:t>2017-12-14</a:t>
            </a:fld>
            <a:endParaRPr lang="en-CA"/>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CA"/>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E206FD-8906-41CD-A749-C8BA9A515812}" type="slidenum">
              <a:rPr lang="en-CA" smtClean="0"/>
              <a:t>‹#›</a:t>
            </a:fld>
            <a:endParaRPr lang="en-CA"/>
          </a:p>
        </p:txBody>
      </p:sp>
    </p:spTree>
    <p:extLst>
      <p:ext uri="{BB962C8B-B14F-4D97-AF65-F5344CB8AC3E}">
        <p14:creationId xmlns:p14="http://schemas.microsoft.com/office/powerpoint/2010/main" val="3446931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iia02.ci.unt.edu/5717/group4/Welcome.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B821-5E9F-4E27-A179-B8D6C712EC0F}"/>
              </a:ext>
            </a:extLst>
          </p:cNvPr>
          <p:cNvSpPr>
            <a:spLocks noGrp="1"/>
          </p:cNvSpPr>
          <p:nvPr>
            <p:ph type="ctrTitle"/>
          </p:nvPr>
        </p:nvSpPr>
        <p:spPr>
          <a:xfrm>
            <a:off x="971374" y="341845"/>
            <a:ext cx="7315200" cy="2130552"/>
          </a:xfrm>
        </p:spPr>
        <p:txBody>
          <a:bodyPr>
            <a:normAutofit/>
          </a:bodyPr>
          <a:lstStyle/>
          <a:p>
            <a:r>
              <a:rPr lang="en-CA" sz="3600" dirty="0">
                <a:solidFill>
                  <a:srgbClr val="002060"/>
                </a:solidFill>
                <a:latin typeface="Arial Rounded MT Bold" panose="020F0704030504030204" pitchFamily="34" charset="0"/>
              </a:rPr>
              <a:t>INFO 5717 Group 4 – Term Project</a:t>
            </a:r>
          </a:p>
        </p:txBody>
      </p:sp>
      <p:sp>
        <p:nvSpPr>
          <p:cNvPr id="3" name="Subtitle 2">
            <a:extLst>
              <a:ext uri="{FF2B5EF4-FFF2-40B4-BE49-F238E27FC236}">
                <a16:creationId xmlns:a16="http://schemas.microsoft.com/office/drawing/2014/main" id="{804D27D7-9CD1-484B-8DDD-775E28781EC1}"/>
              </a:ext>
            </a:extLst>
          </p:cNvPr>
          <p:cNvSpPr>
            <a:spLocks noGrp="1"/>
          </p:cNvSpPr>
          <p:nvPr>
            <p:ph type="subTitle" idx="1"/>
          </p:nvPr>
        </p:nvSpPr>
        <p:spPr>
          <a:xfrm>
            <a:off x="1100015" y="2472397"/>
            <a:ext cx="7315200" cy="2591973"/>
          </a:xfrm>
        </p:spPr>
        <p:txBody>
          <a:bodyPr>
            <a:normAutofit fontScale="92500"/>
          </a:bodyPr>
          <a:lstStyle/>
          <a:p>
            <a:r>
              <a:rPr lang="en-CA" sz="2400" dirty="0">
                <a:solidFill>
                  <a:srgbClr val="002060"/>
                </a:solidFill>
                <a:latin typeface="Arial Rounded MT Bold" panose="020F0704030504030204" pitchFamily="34" charset="0"/>
              </a:rPr>
              <a:t>Online Forums and Communities on Data Sciences</a:t>
            </a:r>
          </a:p>
          <a:p>
            <a:r>
              <a:rPr lang="en-CA" sz="3200" dirty="0">
                <a:latin typeface="Arial Rounded MT Bold" panose="020F0704030504030204" pitchFamily="34" charset="0"/>
              </a:rPr>
              <a:t>                                </a:t>
            </a:r>
            <a:r>
              <a:rPr lang="en-CA" sz="1900" dirty="0">
                <a:solidFill>
                  <a:schemeClr val="bg1"/>
                </a:solidFill>
                <a:latin typeface="Arial Rounded MT Bold" panose="020F0704030504030204" pitchFamily="34" charset="0"/>
              </a:rPr>
              <a:t>By</a:t>
            </a:r>
          </a:p>
          <a:p>
            <a:r>
              <a:rPr lang="en-US" sz="1900" dirty="0">
                <a:solidFill>
                  <a:schemeClr val="bg1"/>
                </a:solidFill>
                <a:latin typeface="Arial Rounded MT Bold" panose="020F0704030504030204" pitchFamily="34" charset="0"/>
              </a:rPr>
              <a:t>                                 SAISPHURTHI THUMMALA</a:t>
            </a:r>
            <a:endParaRPr lang="en-CA" sz="1900" dirty="0">
              <a:solidFill>
                <a:schemeClr val="bg1"/>
              </a:solidFill>
              <a:latin typeface="Arial Rounded MT Bold" panose="020F0704030504030204" pitchFamily="34" charset="0"/>
            </a:endParaRPr>
          </a:p>
          <a:p>
            <a:r>
              <a:rPr lang="en-US" sz="1900" dirty="0">
                <a:solidFill>
                  <a:schemeClr val="bg1"/>
                </a:solidFill>
                <a:latin typeface="Arial Rounded MT Bold" panose="020F0704030504030204" pitchFamily="34" charset="0"/>
              </a:rPr>
              <a:t>                                 ALEKHYA LINGALA</a:t>
            </a:r>
            <a:endParaRPr lang="en-CA" sz="1900" dirty="0">
              <a:solidFill>
                <a:schemeClr val="bg1"/>
              </a:solidFill>
              <a:latin typeface="Arial Rounded MT Bold" panose="020F0704030504030204" pitchFamily="34" charset="0"/>
            </a:endParaRPr>
          </a:p>
          <a:p>
            <a:r>
              <a:rPr lang="en-US" sz="1900" dirty="0">
                <a:solidFill>
                  <a:schemeClr val="bg1"/>
                </a:solidFill>
                <a:latin typeface="Arial Rounded MT Bold" panose="020F0704030504030204" pitchFamily="34" charset="0"/>
              </a:rPr>
              <a:t>                                 LAKSHMI DEEPA SUNKARA</a:t>
            </a:r>
            <a:endParaRPr lang="en-CA" sz="1900" dirty="0">
              <a:solidFill>
                <a:schemeClr val="bg1"/>
              </a:solidFill>
              <a:latin typeface="Arial Rounded MT Bold" panose="020F0704030504030204" pitchFamily="34" charset="0"/>
            </a:endParaRPr>
          </a:p>
          <a:p>
            <a:r>
              <a:rPr lang="en-US" sz="1900" dirty="0">
                <a:solidFill>
                  <a:schemeClr val="bg1"/>
                </a:solidFill>
                <a:latin typeface="Arial Rounded MT Bold" panose="020F0704030504030204" pitchFamily="34" charset="0"/>
              </a:rPr>
              <a:t>                                 SAISHIVANI BODDIREDDY</a:t>
            </a:r>
            <a:endParaRPr lang="en-CA" sz="1900" dirty="0">
              <a:solidFill>
                <a:schemeClr val="bg1"/>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8BA385D1-1989-4459-83C0-6479FC1AE268}"/>
              </a:ext>
            </a:extLst>
          </p:cNvPr>
          <p:cNvSpPr txBox="1"/>
          <p:nvPr/>
        </p:nvSpPr>
        <p:spPr>
          <a:xfrm>
            <a:off x="9481625" y="1575582"/>
            <a:ext cx="2475913" cy="3784209"/>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79892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E8A3-5A6D-4B22-81C1-697756F07B82}"/>
              </a:ext>
            </a:extLst>
          </p:cNvPr>
          <p:cNvSpPr>
            <a:spLocks noGrp="1"/>
          </p:cNvSpPr>
          <p:nvPr>
            <p:ph type="title"/>
          </p:nvPr>
        </p:nvSpPr>
        <p:spPr/>
        <p:txBody>
          <a:bodyPr/>
          <a:lstStyle/>
          <a:p>
            <a:r>
              <a:rPr lang="en-CA" dirty="0">
                <a:solidFill>
                  <a:srgbClr val="002060"/>
                </a:solidFill>
                <a:latin typeface="Arial Rounded MT Bold" panose="020F0704030504030204" pitchFamily="34" charset="0"/>
              </a:rPr>
              <a:t>Search Page Results</a:t>
            </a:r>
            <a:endParaRPr lang="en-CA" dirty="0"/>
          </a:p>
        </p:txBody>
      </p:sp>
      <p:pic>
        <p:nvPicPr>
          <p:cNvPr id="5" name="Content Placeholder 4" descr="A screenshot of a computer&#10;&#10;Description generated with very high confidence">
            <a:extLst>
              <a:ext uri="{FF2B5EF4-FFF2-40B4-BE49-F238E27FC236}">
                <a16:creationId xmlns:a16="http://schemas.microsoft.com/office/drawing/2014/main" id="{CE24911B-63E0-4231-AC77-0322A5809E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8238" y="825500"/>
            <a:ext cx="7315200" cy="5232399"/>
          </a:xfrm>
        </p:spPr>
      </p:pic>
    </p:spTree>
    <p:extLst>
      <p:ext uri="{BB962C8B-B14F-4D97-AF65-F5344CB8AC3E}">
        <p14:creationId xmlns:p14="http://schemas.microsoft.com/office/powerpoint/2010/main" val="815083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F555-D3E7-4E27-A970-4E87735BFFD2}"/>
              </a:ext>
            </a:extLst>
          </p:cNvPr>
          <p:cNvSpPr>
            <a:spLocks noGrp="1"/>
          </p:cNvSpPr>
          <p:nvPr>
            <p:ph type="title"/>
          </p:nvPr>
        </p:nvSpPr>
        <p:spPr/>
        <p:txBody>
          <a:bodyPr/>
          <a:lstStyle/>
          <a:p>
            <a:r>
              <a:rPr lang="en-CA" dirty="0">
                <a:solidFill>
                  <a:srgbClr val="002060"/>
                </a:solidFill>
                <a:latin typeface="Arial Rounded MT Bold" panose="020F0704030504030204" pitchFamily="34" charset="0"/>
              </a:rPr>
              <a:t>SignUp Page</a:t>
            </a:r>
          </a:p>
        </p:txBody>
      </p:sp>
      <p:pic>
        <p:nvPicPr>
          <p:cNvPr id="5" name="Content Placeholder 4" descr="A screenshot of a cell phone&#10;&#10;Description generated with very high confidence">
            <a:extLst>
              <a:ext uri="{FF2B5EF4-FFF2-40B4-BE49-F238E27FC236}">
                <a16:creationId xmlns:a16="http://schemas.microsoft.com/office/drawing/2014/main" id="{CE029A70-399B-4225-8BC1-A6CB89887C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6800" y="217599"/>
            <a:ext cx="7950200" cy="5065601"/>
          </a:xfrm>
        </p:spPr>
      </p:pic>
      <p:pic>
        <p:nvPicPr>
          <p:cNvPr id="6" name="Picture 5">
            <a:extLst>
              <a:ext uri="{FF2B5EF4-FFF2-40B4-BE49-F238E27FC236}">
                <a16:creationId xmlns:a16="http://schemas.microsoft.com/office/drawing/2014/main" id="{066EE2AB-EFF5-457F-96A5-672563130A5B}"/>
              </a:ext>
            </a:extLst>
          </p:cNvPr>
          <p:cNvPicPr>
            <a:picLocks noChangeAspect="1"/>
          </p:cNvPicPr>
          <p:nvPr/>
        </p:nvPicPr>
        <p:blipFill>
          <a:blip r:embed="rId3"/>
          <a:stretch>
            <a:fillRect/>
          </a:stretch>
        </p:blipFill>
        <p:spPr>
          <a:xfrm>
            <a:off x="3448453" y="5589922"/>
            <a:ext cx="8490627" cy="1268078"/>
          </a:xfrm>
          <a:prstGeom prst="rect">
            <a:avLst/>
          </a:prstGeom>
        </p:spPr>
      </p:pic>
    </p:spTree>
    <p:extLst>
      <p:ext uri="{BB962C8B-B14F-4D97-AF65-F5344CB8AC3E}">
        <p14:creationId xmlns:p14="http://schemas.microsoft.com/office/powerpoint/2010/main" val="290357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41B6-900E-48ED-A25B-2527B0CF66C7}"/>
              </a:ext>
            </a:extLst>
          </p:cNvPr>
          <p:cNvSpPr>
            <a:spLocks noGrp="1"/>
          </p:cNvSpPr>
          <p:nvPr>
            <p:ph type="title"/>
          </p:nvPr>
        </p:nvSpPr>
        <p:spPr/>
        <p:txBody>
          <a:bodyPr/>
          <a:lstStyle/>
          <a:p>
            <a:r>
              <a:rPr lang="en-CA" dirty="0">
                <a:solidFill>
                  <a:srgbClr val="002060"/>
                </a:solidFill>
                <a:latin typeface="Arial Rounded MT Bold" panose="020F0704030504030204" pitchFamily="34" charset="0"/>
              </a:rPr>
              <a:t>Login Page </a:t>
            </a:r>
          </a:p>
        </p:txBody>
      </p:sp>
      <p:pic>
        <p:nvPicPr>
          <p:cNvPr id="9" name="Content Placeholder 8" descr="A screenshot of a social media post&#10;&#10;Description generated with very high confidence">
            <a:extLst>
              <a:ext uri="{FF2B5EF4-FFF2-40B4-BE49-F238E27FC236}">
                <a16:creationId xmlns:a16="http://schemas.microsoft.com/office/drawing/2014/main" id="{3DC8A224-4262-4818-9243-AF4D74D0DC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200" y="8917"/>
            <a:ext cx="8433881" cy="4601183"/>
          </a:xfrm>
        </p:spPr>
      </p:pic>
      <p:pic>
        <p:nvPicPr>
          <p:cNvPr id="11" name="Picture 10" descr="A screenshot of a social media post&#10;&#10;Description generated with very high confidence">
            <a:extLst>
              <a:ext uri="{FF2B5EF4-FFF2-40B4-BE49-F238E27FC236}">
                <a16:creationId xmlns:a16="http://schemas.microsoft.com/office/drawing/2014/main" id="{51B60179-3E78-4F89-B32B-1EF5AD88F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4916441"/>
            <a:ext cx="7912100" cy="1941559"/>
          </a:xfrm>
          <a:prstGeom prst="rect">
            <a:avLst/>
          </a:prstGeom>
        </p:spPr>
      </p:pic>
    </p:spTree>
    <p:extLst>
      <p:ext uri="{BB962C8B-B14F-4D97-AF65-F5344CB8AC3E}">
        <p14:creationId xmlns:p14="http://schemas.microsoft.com/office/powerpoint/2010/main" val="424899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E574-71D4-463E-BC2B-DD28B7195808}"/>
              </a:ext>
            </a:extLst>
          </p:cNvPr>
          <p:cNvSpPr>
            <a:spLocks noGrp="1"/>
          </p:cNvSpPr>
          <p:nvPr>
            <p:ph type="title"/>
          </p:nvPr>
        </p:nvSpPr>
        <p:spPr/>
        <p:txBody>
          <a:bodyPr/>
          <a:lstStyle/>
          <a:p>
            <a:r>
              <a:rPr lang="en-CA" dirty="0">
                <a:solidFill>
                  <a:srgbClr val="002060"/>
                </a:solidFill>
                <a:latin typeface="Arial Rounded MT Bold" panose="020F0704030504030204" pitchFamily="34" charset="0"/>
              </a:rPr>
              <a:t>EntryForm Page</a:t>
            </a:r>
          </a:p>
        </p:txBody>
      </p:sp>
      <p:pic>
        <p:nvPicPr>
          <p:cNvPr id="5" name="Content Placeholder 4" descr="A screenshot of a cell phone&#10;&#10;Description generated with very high confidence">
            <a:extLst>
              <a:ext uri="{FF2B5EF4-FFF2-40B4-BE49-F238E27FC236}">
                <a16:creationId xmlns:a16="http://schemas.microsoft.com/office/drawing/2014/main" id="{9542D864-D29B-47E1-9A99-02DCCA779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3638" y="0"/>
            <a:ext cx="8031162" cy="5422182"/>
          </a:xfrm>
        </p:spPr>
      </p:pic>
      <p:pic>
        <p:nvPicPr>
          <p:cNvPr id="6" name="Picture 5">
            <a:extLst>
              <a:ext uri="{FF2B5EF4-FFF2-40B4-BE49-F238E27FC236}">
                <a16:creationId xmlns:a16="http://schemas.microsoft.com/office/drawing/2014/main" id="{D2D4083D-239E-490C-A6F3-2E01E8F07F40}"/>
              </a:ext>
            </a:extLst>
          </p:cNvPr>
          <p:cNvPicPr>
            <a:picLocks noChangeAspect="1"/>
          </p:cNvPicPr>
          <p:nvPr/>
        </p:nvPicPr>
        <p:blipFill>
          <a:blip r:embed="rId3"/>
          <a:stretch>
            <a:fillRect/>
          </a:stretch>
        </p:blipFill>
        <p:spPr>
          <a:xfrm>
            <a:off x="3864182" y="5623993"/>
            <a:ext cx="7870618" cy="1234007"/>
          </a:xfrm>
          <a:prstGeom prst="rect">
            <a:avLst/>
          </a:prstGeom>
        </p:spPr>
      </p:pic>
    </p:spTree>
    <p:extLst>
      <p:ext uri="{BB962C8B-B14F-4D97-AF65-F5344CB8AC3E}">
        <p14:creationId xmlns:p14="http://schemas.microsoft.com/office/powerpoint/2010/main" val="3115065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E54E-7449-4D61-A8D1-E7353C1140EA}"/>
              </a:ext>
            </a:extLst>
          </p:cNvPr>
          <p:cNvSpPr>
            <a:spLocks noGrp="1"/>
          </p:cNvSpPr>
          <p:nvPr>
            <p:ph type="title"/>
          </p:nvPr>
        </p:nvSpPr>
        <p:spPr/>
        <p:txBody>
          <a:bodyPr>
            <a:normAutofit/>
          </a:bodyPr>
          <a:lstStyle/>
          <a:p>
            <a:r>
              <a:rPr lang="en-CA" sz="4000" dirty="0">
                <a:solidFill>
                  <a:srgbClr val="002060"/>
                </a:solidFill>
                <a:latin typeface="Arial Rounded MT Bold" panose="020F0704030504030204" pitchFamily="34" charset="0"/>
              </a:rPr>
              <a:t>Contact Page</a:t>
            </a:r>
          </a:p>
        </p:txBody>
      </p:sp>
      <p:pic>
        <p:nvPicPr>
          <p:cNvPr id="5" name="Content Placeholder 4" descr="A screenshot of a cell phone&#10;&#10;Description generated with very high confidence">
            <a:extLst>
              <a:ext uri="{FF2B5EF4-FFF2-40B4-BE49-F238E27FC236}">
                <a16:creationId xmlns:a16="http://schemas.microsoft.com/office/drawing/2014/main" id="{1E6DB21D-023F-4EA4-BE0B-E6FE495B6E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000" y="508000"/>
            <a:ext cx="8153400" cy="5930900"/>
          </a:xfrm>
        </p:spPr>
      </p:pic>
    </p:spTree>
    <p:extLst>
      <p:ext uri="{BB962C8B-B14F-4D97-AF65-F5344CB8AC3E}">
        <p14:creationId xmlns:p14="http://schemas.microsoft.com/office/powerpoint/2010/main" val="4047963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A92F-E5A3-48F0-8EBD-7828CC3EEC5F}"/>
              </a:ext>
            </a:extLst>
          </p:cNvPr>
          <p:cNvSpPr>
            <a:spLocks noGrp="1"/>
          </p:cNvSpPr>
          <p:nvPr>
            <p:ph type="title"/>
          </p:nvPr>
        </p:nvSpPr>
        <p:spPr/>
        <p:txBody>
          <a:bodyPr>
            <a:normAutofit/>
          </a:bodyPr>
          <a:lstStyle/>
          <a:p>
            <a:r>
              <a:rPr lang="en-CA" sz="4000" dirty="0">
                <a:solidFill>
                  <a:srgbClr val="002060"/>
                </a:solidFill>
                <a:latin typeface="Arial Rounded MT Bold" panose="020F0704030504030204" pitchFamily="34" charset="0"/>
              </a:rPr>
              <a:t>Login Credentials</a:t>
            </a:r>
          </a:p>
        </p:txBody>
      </p:sp>
      <p:sp>
        <p:nvSpPr>
          <p:cNvPr id="3" name="Content Placeholder 2">
            <a:extLst>
              <a:ext uri="{FF2B5EF4-FFF2-40B4-BE49-F238E27FC236}">
                <a16:creationId xmlns:a16="http://schemas.microsoft.com/office/drawing/2014/main" id="{5CAB26E6-BB4D-4EB1-A4A8-BC8C9C2FB4FA}"/>
              </a:ext>
            </a:extLst>
          </p:cNvPr>
          <p:cNvSpPr>
            <a:spLocks noGrp="1"/>
          </p:cNvSpPr>
          <p:nvPr>
            <p:ph idx="1"/>
          </p:nvPr>
        </p:nvSpPr>
        <p:spPr>
          <a:xfrm>
            <a:off x="3869268" y="647700"/>
            <a:ext cx="7315200" cy="5337048"/>
          </a:xfrm>
        </p:spPr>
        <p:txBody>
          <a:bodyPr>
            <a:normAutofit fontScale="77500" lnSpcReduction="20000"/>
          </a:bodyPr>
          <a:lstStyle/>
          <a:p>
            <a:pPr marL="0" indent="0">
              <a:buNone/>
            </a:pPr>
            <a:r>
              <a:rPr lang="en-CA" dirty="0">
                <a:solidFill>
                  <a:srgbClr val="002060"/>
                </a:solidFill>
                <a:latin typeface="Arial Rounded MT Bold" panose="020F0704030504030204" pitchFamily="34" charset="0"/>
              </a:rPr>
              <a:t>The following are the some of the Username and Password to access some functions of our system.</a:t>
            </a:r>
          </a:p>
          <a:p>
            <a:pPr marL="0" lv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endPar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endParaRPr>
          </a:p>
          <a:p>
            <a:pPr marL="0" lv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1)Username:  5717User1</a:t>
            </a:r>
            <a:endParaRPr lang="en-CA" sz="1800"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   Password: UserAccess1</a:t>
            </a:r>
            <a:endParaRPr lang="en-CA" sz="1800"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endPar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2)Username: 5717User2</a:t>
            </a:r>
            <a:endParaRPr lang="en-CA" sz="1800"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    Password: UserAccess2</a:t>
            </a:r>
            <a:endParaRPr lang="en-CA" sz="1800"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 </a:t>
            </a: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3)Username:  5717User3</a:t>
            </a:r>
            <a:endParaRPr lang="en-CA" sz="1800"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    Password: UserAccess3</a:t>
            </a: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endPar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4)Username: 5717User4</a:t>
            </a: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   Password: UserAccess4</a:t>
            </a: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endPar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endParaRP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5)Username: 5717User5</a:t>
            </a:r>
          </a:p>
          <a:p>
            <a:pPr marL="0" indent="0">
              <a:spcAft>
                <a:spcPts val="0"/>
              </a:spcAft>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dirty="0">
                <a:solidFill>
                  <a:srgbClr val="002060"/>
                </a:solidFill>
                <a:latin typeface="Arial Rounded MT Bold" panose="020F0704030504030204" pitchFamily="34" charset="0"/>
                <a:ea typeface="Calibri" panose="020F0502020204030204" pitchFamily="34" charset="0"/>
                <a:cs typeface="Calibri" panose="020F0502020204030204" pitchFamily="34" charset="0"/>
              </a:rPr>
              <a:t>   Password: UserAccess5</a:t>
            </a:r>
            <a:endParaRPr lang="en-CA" sz="1800" dirty="0">
              <a:solidFill>
                <a:srgbClr val="002060"/>
              </a:solidFill>
              <a:latin typeface="Arial Rounded MT Bold" panose="020F07040305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2962802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EA355-EB3D-4E7B-8FC4-4DC40018DDFB}"/>
              </a:ext>
            </a:extLst>
          </p:cNvPr>
          <p:cNvSpPr>
            <a:spLocks noGrp="1"/>
          </p:cNvSpPr>
          <p:nvPr>
            <p:ph idx="1"/>
          </p:nvPr>
        </p:nvSpPr>
        <p:spPr/>
        <p:txBody>
          <a:bodyPr>
            <a:normAutofit/>
          </a:bodyPr>
          <a:lstStyle/>
          <a:p>
            <a:pPr marL="0" indent="0">
              <a:buNone/>
            </a:pPr>
            <a:r>
              <a:rPr lang="en-CA" sz="7200" dirty="0">
                <a:solidFill>
                  <a:srgbClr val="0070C0"/>
                </a:solidFill>
                <a:latin typeface="Arial Rounded MT Bold" panose="020F0704030504030204" pitchFamily="34" charset="0"/>
              </a:rPr>
              <a:t>   </a:t>
            </a:r>
            <a:r>
              <a:rPr lang="en-CA" sz="7200" dirty="0">
                <a:solidFill>
                  <a:srgbClr val="002060"/>
                </a:solidFill>
                <a:latin typeface="Arial Rounded MT Bold" panose="020F0704030504030204" pitchFamily="34" charset="0"/>
              </a:rPr>
              <a:t>Thank You !</a:t>
            </a:r>
          </a:p>
        </p:txBody>
      </p:sp>
    </p:spTree>
    <p:extLst>
      <p:ext uri="{BB962C8B-B14F-4D97-AF65-F5344CB8AC3E}">
        <p14:creationId xmlns:p14="http://schemas.microsoft.com/office/powerpoint/2010/main" val="243825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1E57-33F8-41DE-A501-E3149043CE13}"/>
              </a:ext>
            </a:extLst>
          </p:cNvPr>
          <p:cNvSpPr>
            <a:spLocks noGrp="1"/>
          </p:cNvSpPr>
          <p:nvPr>
            <p:ph type="title"/>
          </p:nvPr>
        </p:nvSpPr>
        <p:spPr/>
        <p:txBody>
          <a:bodyPr>
            <a:normAutofit/>
          </a:bodyPr>
          <a:lstStyle/>
          <a:p>
            <a:r>
              <a:rPr lang="en-CA" sz="4000" dirty="0">
                <a:solidFill>
                  <a:srgbClr val="002060"/>
                </a:solidFill>
                <a:latin typeface="Arial Rounded MT Bold" panose="020F0704030504030204" pitchFamily="34" charset="0"/>
              </a:rPr>
              <a:t>Objectives</a:t>
            </a:r>
          </a:p>
        </p:txBody>
      </p:sp>
      <p:sp>
        <p:nvSpPr>
          <p:cNvPr id="3" name="Content Placeholder 2">
            <a:extLst>
              <a:ext uri="{FF2B5EF4-FFF2-40B4-BE49-F238E27FC236}">
                <a16:creationId xmlns:a16="http://schemas.microsoft.com/office/drawing/2014/main" id="{E6414CA3-A513-403E-AD7A-D43D514B73F4}"/>
              </a:ext>
            </a:extLst>
          </p:cNvPr>
          <p:cNvSpPr>
            <a:spLocks noGrp="1"/>
          </p:cNvSpPr>
          <p:nvPr>
            <p:ph idx="1"/>
          </p:nvPr>
        </p:nvSpPr>
        <p:spPr/>
        <p:txBody>
          <a:bodyPr/>
          <a:lstStyle/>
          <a:p>
            <a:pPr marL="0" indent="0">
              <a:buNone/>
            </a:pPr>
            <a:endParaRPr lang="en-US" dirty="0">
              <a:solidFill>
                <a:schemeClr val="tx1">
                  <a:lumMod val="95000"/>
                  <a:lumOff val="5000"/>
                </a:schemeClr>
              </a:solidFill>
              <a:latin typeface="Arial Rounded MT Bold" panose="020F0704030504030204" pitchFamily="34" charset="0"/>
            </a:endParaRPr>
          </a:p>
          <a:p>
            <a:pPr marL="0" indent="0">
              <a:buNone/>
            </a:pPr>
            <a:endParaRPr lang="en-US" dirty="0">
              <a:solidFill>
                <a:schemeClr val="tx1">
                  <a:lumMod val="95000"/>
                  <a:lumOff val="5000"/>
                </a:schemeClr>
              </a:solidFill>
              <a:latin typeface="Arial Rounded MT Bold" panose="020F0704030504030204" pitchFamily="34" charset="0"/>
            </a:endParaRPr>
          </a:p>
          <a:p>
            <a:pPr marL="0" indent="0">
              <a:buNone/>
            </a:pPr>
            <a:r>
              <a:rPr lang="en-US" dirty="0">
                <a:solidFill>
                  <a:srgbClr val="002060"/>
                </a:solidFill>
                <a:latin typeface="Calibri" panose="020F0502020204030204" pitchFamily="34" charset="0"/>
                <a:cs typeface="Calibri" panose="020F0502020204030204" pitchFamily="34" charset="0"/>
              </a:rPr>
              <a:t>Objectives of this system is to create a web system where users can search and insert records into the existing database without any intervention from database. The system will capture and search nearly all the Forums and Online Communities. This system will help the users to understand by giving information about data sciences are their related topics through different Forums and Online Communities and also the users can get to know the opinion and perspective of other users.</a:t>
            </a:r>
            <a:endParaRPr lang="en-CA" dirty="0">
              <a:solidFill>
                <a:srgbClr val="002060"/>
              </a:solidFill>
              <a:latin typeface="Calibri" panose="020F0502020204030204" pitchFamily="34" charset="0"/>
              <a:cs typeface="Calibri" panose="020F0502020204030204" pitchFamily="34" charset="0"/>
            </a:endParaRPr>
          </a:p>
          <a:p>
            <a:pPr marL="0" indent="0">
              <a:buNone/>
            </a:pPr>
            <a:endParaRPr lang="en-CA" dirty="0">
              <a:solidFill>
                <a:srgbClr val="002060"/>
              </a:solidFill>
            </a:endParaRPr>
          </a:p>
          <a:p>
            <a:endParaRPr lang="en-CA" dirty="0"/>
          </a:p>
        </p:txBody>
      </p:sp>
    </p:spTree>
    <p:extLst>
      <p:ext uri="{BB962C8B-B14F-4D97-AF65-F5344CB8AC3E}">
        <p14:creationId xmlns:p14="http://schemas.microsoft.com/office/powerpoint/2010/main" val="337969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D0AC-B9B7-4C1C-B213-06FE61F969D8}"/>
              </a:ext>
            </a:extLst>
          </p:cNvPr>
          <p:cNvSpPr>
            <a:spLocks noGrp="1"/>
          </p:cNvSpPr>
          <p:nvPr>
            <p:ph type="title"/>
          </p:nvPr>
        </p:nvSpPr>
        <p:spPr>
          <a:xfrm>
            <a:off x="252918" y="1123837"/>
            <a:ext cx="3306208" cy="4601183"/>
          </a:xfrm>
        </p:spPr>
        <p:txBody>
          <a:bodyPr/>
          <a:lstStyle/>
          <a:p>
            <a:r>
              <a:rPr lang="en-CA" dirty="0">
                <a:solidFill>
                  <a:srgbClr val="002060"/>
                </a:solidFill>
                <a:latin typeface="Arial Rounded MT Bold" panose="020F0704030504030204" pitchFamily="34" charset="0"/>
              </a:rPr>
              <a:t>User’s Requirements</a:t>
            </a:r>
          </a:p>
        </p:txBody>
      </p:sp>
      <p:sp>
        <p:nvSpPr>
          <p:cNvPr id="3" name="Content Placeholder 2">
            <a:extLst>
              <a:ext uri="{FF2B5EF4-FFF2-40B4-BE49-F238E27FC236}">
                <a16:creationId xmlns:a16="http://schemas.microsoft.com/office/drawing/2014/main" id="{4F63D79D-D1A7-4305-B49C-CE21AF7BC330}"/>
              </a:ext>
            </a:extLst>
          </p:cNvPr>
          <p:cNvSpPr>
            <a:spLocks noGrp="1"/>
          </p:cNvSpPr>
          <p:nvPr>
            <p:ph idx="1"/>
          </p:nvPr>
        </p:nvSpPr>
        <p:spPr/>
        <p:txBody>
          <a:bodyPr/>
          <a:lstStyle/>
          <a:p>
            <a:pPr marL="0" indent="0">
              <a:buNone/>
            </a:pPr>
            <a:endParaRPr lang="en-US" dirty="0">
              <a:solidFill>
                <a:srgbClr val="002060"/>
              </a:solidFill>
              <a:latin typeface="Arial Rounded MT Bold" panose="020F0704030504030204" pitchFamily="34" charset="0"/>
            </a:endParaRPr>
          </a:p>
          <a:p>
            <a:pPr marL="0" indent="0">
              <a:buNone/>
            </a:pPr>
            <a:r>
              <a:rPr lang="en-US" dirty="0">
                <a:solidFill>
                  <a:srgbClr val="002060"/>
                </a:solidFill>
                <a:latin typeface="Calibri" panose="020F0502020204030204" pitchFamily="34" charset="0"/>
                <a:cs typeface="Calibri" panose="020F0502020204030204" pitchFamily="34" charset="0"/>
              </a:rPr>
              <a:t>Our system will web crawl some of the online forums and communities and capture their URLs on data sciences and their related topics. The user requirements are that each should at least capture 10 distinct records for the subject respectively. The other user requirements are to design a system with which we can search information in the data base and external users can add records into database and also can view some of the database results.</a:t>
            </a:r>
            <a:endParaRPr lang="en-CA" dirty="0">
              <a:solidFill>
                <a:srgbClr val="002060"/>
              </a:solidFill>
              <a:latin typeface="Calibri" panose="020F0502020204030204" pitchFamily="34" charset="0"/>
              <a:cs typeface="Calibri" panose="020F0502020204030204" pitchFamily="34" charset="0"/>
            </a:endParaRPr>
          </a:p>
          <a:p>
            <a:endParaRPr lang="en-CA" dirty="0"/>
          </a:p>
        </p:txBody>
      </p:sp>
    </p:spTree>
    <p:extLst>
      <p:ext uri="{BB962C8B-B14F-4D97-AF65-F5344CB8AC3E}">
        <p14:creationId xmlns:p14="http://schemas.microsoft.com/office/powerpoint/2010/main" val="325129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C4D1-671C-45BE-9330-D19C390657D6}"/>
              </a:ext>
            </a:extLst>
          </p:cNvPr>
          <p:cNvSpPr>
            <a:spLocks noGrp="1"/>
          </p:cNvSpPr>
          <p:nvPr>
            <p:ph type="title"/>
          </p:nvPr>
        </p:nvSpPr>
        <p:spPr>
          <a:xfrm>
            <a:off x="252918" y="1123837"/>
            <a:ext cx="2972881" cy="4601183"/>
          </a:xfrm>
        </p:spPr>
        <p:txBody>
          <a:bodyPr>
            <a:normAutofit/>
          </a:bodyPr>
          <a:lstStyle/>
          <a:p>
            <a:r>
              <a:rPr lang="en-CA" sz="4400" dirty="0">
                <a:latin typeface="Arial Rounded MT Bold" panose="020F0704030504030204" pitchFamily="34" charset="0"/>
              </a:rPr>
              <a:t>  </a:t>
            </a:r>
            <a:r>
              <a:rPr lang="en-CA" sz="4400" dirty="0">
                <a:solidFill>
                  <a:srgbClr val="002060"/>
                </a:solidFill>
                <a:latin typeface="Arial Rounded MT Bold" panose="020F0704030504030204" pitchFamily="34" charset="0"/>
              </a:rPr>
              <a:t>Entities</a:t>
            </a:r>
          </a:p>
        </p:txBody>
      </p:sp>
      <p:sp>
        <p:nvSpPr>
          <p:cNvPr id="3" name="Content Placeholder 2">
            <a:extLst>
              <a:ext uri="{FF2B5EF4-FFF2-40B4-BE49-F238E27FC236}">
                <a16:creationId xmlns:a16="http://schemas.microsoft.com/office/drawing/2014/main" id="{48D465C2-6B65-40A5-9DE4-DF0780EF4B2E}"/>
              </a:ext>
            </a:extLst>
          </p:cNvPr>
          <p:cNvSpPr>
            <a:spLocks noGrp="1"/>
          </p:cNvSpPr>
          <p:nvPr>
            <p:ph idx="1"/>
          </p:nvPr>
        </p:nvSpPr>
        <p:spPr>
          <a:xfrm>
            <a:off x="3822700" y="1123837"/>
            <a:ext cx="7361768" cy="4860911"/>
          </a:xfrm>
        </p:spPr>
        <p:txBody>
          <a:bodyPr>
            <a:normAutofit fontScale="70000" lnSpcReduction="20000"/>
          </a:bodyPr>
          <a:lstStyle/>
          <a:p>
            <a:endParaRPr lang="en-US" b="1" dirty="0"/>
          </a:p>
          <a:p>
            <a:pPr marL="0" indent="0">
              <a:buNone/>
            </a:pPr>
            <a:endParaRPr lang="en-US" sz="4000" b="1" dirty="0">
              <a:solidFill>
                <a:srgbClr val="00B0F0"/>
              </a:solidFill>
              <a:latin typeface="Arial Rounded MT Bold" panose="020F0704030504030204" pitchFamily="34" charset="0"/>
            </a:endParaRPr>
          </a:p>
          <a:p>
            <a:pPr marL="0" indent="0">
              <a:buNone/>
            </a:pPr>
            <a:endParaRPr lang="en-US" sz="2600" b="1" dirty="0">
              <a:solidFill>
                <a:srgbClr val="002060"/>
              </a:solidFill>
              <a:latin typeface="Arial Rounded MT Bold" panose="020F0704030504030204" pitchFamily="34" charset="0"/>
            </a:endParaRPr>
          </a:p>
          <a:p>
            <a:pPr marL="0" indent="0">
              <a:buNone/>
            </a:pPr>
            <a:endParaRPr lang="en-US" sz="2600" b="1" dirty="0">
              <a:solidFill>
                <a:srgbClr val="002060"/>
              </a:solidFill>
              <a:latin typeface="Arial Rounded MT Bold" panose="020F0704030504030204" pitchFamily="34" charset="0"/>
            </a:endParaRPr>
          </a:p>
          <a:p>
            <a:pPr marL="0" indent="0">
              <a:buNone/>
            </a:pPr>
            <a:r>
              <a:rPr lang="en-US" sz="2600" b="1" dirty="0">
                <a:solidFill>
                  <a:srgbClr val="002060"/>
                </a:solidFill>
                <a:latin typeface="Calibri" panose="020F0502020204030204" pitchFamily="34" charset="0"/>
                <a:cs typeface="Calibri" panose="020F0502020204030204" pitchFamily="34" charset="0"/>
              </a:rPr>
              <a:t>TYPE Table</a:t>
            </a:r>
            <a:r>
              <a:rPr lang="en-US" sz="2600" dirty="0">
                <a:solidFill>
                  <a:srgbClr val="002060"/>
                </a:solidFill>
                <a:latin typeface="Calibri" panose="020F0502020204030204" pitchFamily="34" charset="0"/>
                <a:cs typeface="Calibri" panose="020F0502020204030204" pitchFamily="34" charset="0"/>
              </a:rPr>
              <a:t>: </a:t>
            </a:r>
          </a:p>
          <a:p>
            <a:pPr marL="0" indent="0">
              <a:buNone/>
            </a:pPr>
            <a:r>
              <a:rPr lang="en-US" sz="2600" dirty="0">
                <a:solidFill>
                  <a:srgbClr val="002060"/>
                </a:solidFill>
                <a:latin typeface="Calibri" panose="020F0502020204030204" pitchFamily="34" charset="0"/>
                <a:cs typeface="Calibri" panose="020F0502020204030204" pitchFamily="34" charset="0"/>
              </a:rPr>
              <a:t>The it will mention the specific name of each forum and online communities. Finally, the TYPE table mainly gives the information about Forums and Online Communities. It will describe each and individual Forum and Online Communities on Information System and also respected URL of each forum and online communities were mentioned in the table. </a:t>
            </a:r>
            <a:endParaRPr lang="en-CA" sz="2600" dirty="0">
              <a:latin typeface="Calibri" panose="020F0502020204030204" pitchFamily="34" charset="0"/>
              <a:cs typeface="Calibri" panose="020F0502020204030204" pitchFamily="34" charset="0"/>
            </a:endParaRPr>
          </a:p>
          <a:p>
            <a:pPr marL="0" indent="0">
              <a:buNone/>
            </a:pPr>
            <a:endParaRPr lang="en-CA" sz="2600" b="1" dirty="0">
              <a:solidFill>
                <a:srgbClr val="002060"/>
              </a:solidFill>
              <a:latin typeface="Calibri" panose="020F0502020204030204" pitchFamily="34" charset="0"/>
              <a:cs typeface="Calibri" panose="020F0502020204030204" pitchFamily="34" charset="0"/>
            </a:endParaRPr>
          </a:p>
          <a:p>
            <a:pPr marL="0" indent="0">
              <a:buNone/>
            </a:pPr>
            <a:r>
              <a:rPr lang="en-US" sz="2600" b="1" dirty="0">
                <a:solidFill>
                  <a:srgbClr val="002060"/>
                </a:solidFill>
                <a:latin typeface="Calibri" panose="020F0502020204030204" pitchFamily="34" charset="0"/>
                <a:cs typeface="Calibri" panose="020F0502020204030204" pitchFamily="34" charset="0"/>
              </a:rPr>
              <a:t>USE_DETAILS Table: </a:t>
            </a:r>
          </a:p>
          <a:p>
            <a:pPr marL="0" indent="0">
              <a:buNone/>
            </a:pPr>
            <a:r>
              <a:rPr lang="en-US" sz="2600" dirty="0">
                <a:solidFill>
                  <a:srgbClr val="002060"/>
                </a:solidFill>
                <a:latin typeface="Calibri" panose="020F0502020204030204" pitchFamily="34" charset="0"/>
                <a:cs typeface="Calibri" panose="020F0502020204030204" pitchFamily="34" charset="0"/>
              </a:rPr>
              <a:t>This table gives the information about some of the users who participate in the forum activities or in online Communities on Information Systems. This table contains information about each user like their name, email addresses and their replies in the online communities or in forums. Here each user is given a unique Id in order to identify them as an individual in the database.</a:t>
            </a:r>
            <a:endParaRPr lang="en-CA" sz="2600" dirty="0">
              <a:solidFill>
                <a:srgbClr val="002060"/>
              </a:solidFill>
              <a:latin typeface="Calibri" panose="020F0502020204030204" pitchFamily="34" charset="0"/>
              <a:cs typeface="Calibri" panose="020F0502020204030204" pitchFamily="34" charset="0"/>
            </a:endParaRPr>
          </a:p>
          <a:p>
            <a:pPr marL="0" indent="0">
              <a:buNone/>
            </a:pPr>
            <a:endParaRPr lang="en-CA" sz="2100" dirty="0"/>
          </a:p>
          <a:p>
            <a:endParaRPr lang="en-US" b="1" dirty="0"/>
          </a:p>
          <a:p>
            <a:endParaRPr lang="en-US" b="1" dirty="0"/>
          </a:p>
          <a:p>
            <a:endParaRPr lang="en-US" b="1" dirty="0"/>
          </a:p>
          <a:p>
            <a:pPr marL="0" indent="0">
              <a:buNone/>
            </a:pPr>
            <a:endParaRPr lang="en-CA" dirty="0"/>
          </a:p>
        </p:txBody>
      </p:sp>
    </p:spTree>
    <p:extLst>
      <p:ext uri="{BB962C8B-B14F-4D97-AF65-F5344CB8AC3E}">
        <p14:creationId xmlns:p14="http://schemas.microsoft.com/office/powerpoint/2010/main" val="291206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2097-56EA-4CF0-8D68-FC26BA6D9B70}"/>
              </a:ext>
            </a:extLst>
          </p:cNvPr>
          <p:cNvSpPr>
            <a:spLocks noGrp="1"/>
          </p:cNvSpPr>
          <p:nvPr>
            <p:ph type="title"/>
          </p:nvPr>
        </p:nvSpPr>
        <p:spPr/>
        <p:txBody>
          <a:bodyPr>
            <a:normAutofit/>
          </a:bodyPr>
          <a:lstStyle/>
          <a:p>
            <a:r>
              <a:rPr lang="en-CA" sz="4000" dirty="0">
                <a:solidFill>
                  <a:srgbClr val="002060"/>
                </a:solidFill>
                <a:latin typeface="Arial Rounded MT Bold" panose="020F0704030504030204" pitchFamily="34" charset="0"/>
              </a:rPr>
              <a:t>   Entities</a:t>
            </a:r>
            <a:endParaRPr lang="en-CA" sz="4000" dirty="0"/>
          </a:p>
        </p:txBody>
      </p:sp>
      <p:sp>
        <p:nvSpPr>
          <p:cNvPr id="3" name="Content Placeholder 2">
            <a:extLst>
              <a:ext uri="{FF2B5EF4-FFF2-40B4-BE49-F238E27FC236}">
                <a16:creationId xmlns:a16="http://schemas.microsoft.com/office/drawing/2014/main" id="{799655C3-B82F-4414-A117-65046068DBBC}"/>
              </a:ext>
            </a:extLst>
          </p:cNvPr>
          <p:cNvSpPr>
            <a:spLocks noGrp="1"/>
          </p:cNvSpPr>
          <p:nvPr>
            <p:ph idx="1"/>
          </p:nvPr>
        </p:nvSpPr>
        <p:spPr/>
        <p:txBody>
          <a:bodyPr/>
          <a:lstStyle/>
          <a:p>
            <a:pPr marL="0" indent="0">
              <a:buNone/>
            </a:pPr>
            <a:r>
              <a:rPr lang="en-US" b="1" dirty="0">
                <a:solidFill>
                  <a:srgbClr val="002060"/>
                </a:solidFill>
              </a:rPr>
              <a:t>USE_POSTS Table</a:t>
            </a:r>
          </a:p>
          <a:p>
            <a:pPr marL="0" indent="0">
              <a:buNone/>
            </a:pPr>
            <a:r>
              <a:rPr lang="en-US" dirty="0">
                <a:solidFill>
                  <a:srgbClr val="002060"/>
                </a:solidFill>
              </a:rPr>
              <a:t>This table gives information about the posts made by the users on forums or on online communities. The information can be like </a:t>
            </a:r>
            <a:r>
              <a:rPr lang="en-US" dirty="0" err="1">
                <a:solidFill>
                  <a:srgbClr val="002060"/>
                </a:solidFill>
              </a:rPr>
              <a:t>no.of.likes</a:t>
            </a:r>
            <a:r>
              <a:rPr lang="en-US" dirty="0">
                <a:solidFill>
                  <a:srgbClr val="002060"/>
                </a:solidFill>
              </a:rPr>
              <a:t>, </a:t>
            </a:r>
            <a:r>
              <a:rPr lang="en-US" dirty="0" err="1">
                <a:solidFill>
                  <a:srgbClr val="002060"/>
                </a:solidFill>
              </a:rPr>
              <a:t>no.of.comments</a:t>
            </a:r>
            <a:r>
              <a:rPr lang="en-US" dirty="0">
                <a:solidFill>
                  <a:srgbClr val="002060"/>
                </a:solidFill>
              </a:rPr>
              <a:t>, total views and the date of the post. Here for each post a unique ID is given to identify them.</a:t>
            </a:r>
            <a:endParaRPr lang="en-CA" dirty="0">
              <a:solidFill>
                <a:srgbClr val="002060"/>
              </a:solidFill>
            </a:endParaRPr>
          </a:p>
          <a:p>
            <a:pPr marL="0" indent="0">
              <a:buNone/>
            </a:pPr>
            <a:r>
              <a:rPr lang="en-US" b="1" dirty="0">
                <a:solidFill>
                  <a:srgbClr val="002060"/>
                </a:solidFill>
              </a:rPr>
              <a:t> </a:t>
            </a:r>
            <a:endParaRPr lang="en-CA" dirty="0">
              <a:solidFill>
                <a:srgbClr val="002060"/>
              </a:solidFill>
            </a:endParaRPr>
          </a:p>
          <a:p>
            <a:pPr marL="0" indent="0">
              <a:buNone/>
            </a:pPr>
            <a:r>
              <a:rPr lang="en-US" b="1" dirty="0">
                <a:solidFill>
                  <a:srgbClr val="002060"/>
                </a:solidFill>
              </a:rPr>
              <a:t>ADMIN Table</a:t>
            </a:r>
          </a:p>
          <a:p>
            <a:pPr marL="0" indent="0">
              <a:buNone/>
            </a:pPr>
            <a:r>
              <a:rPr lang="en-US" dirty="0">
                <a:solidFill>
                  <a:srgbClr val="002060"/>
                </a:solidFill>
              </a:rPr>
              <a:t>This table mainly gives information about login details like Username and Password of the authorized users. These authorized users are the users who have signed up for our website. </a:t>
            </a:r>
            <a:endParaRPr lang="en-CA" dirty="0">
              <a:solidFill>
                <a:srgbClr val="002060"/>
              </a:solidFill>
            </a:endParaRPr>
          </a:p>
          <a:p>
            <a:endParaRPr lang="en-CA" dirty="0"/>
          </a:p>
        </p:txBody>
      </p:sp>
    </p:spTree>
    <p:extLst>
      <p:ext uri="{BB962C8B-B14F-4D97-AF65-F5344CB8AC3E}">
        <p14:creationId xmlns:p14="http://schemas.microsoft.com/office/powerpoint/2010/main" val="114018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4193-D677-44CF-BFC5-B414BFE1F479}"/>
              </a:ext>
            </a:extLst>
          </p:cNvPr>
          <p:cNvSpPr>
            <a:spLocks noGrp="1"/>
          </p:cNvSpPr>
          <p:nvPr>
            <p:ph type="title"/>
          </p:nvPr>
        </p:nvSpPr>
        <p:spPr/>
        <p:txBody>
          <a:bodyPr>
            <a:normAutofit/>
          </a:bodyPr>
          <a:lstStyle/>
          <a:p>
            <a:r>
              <a:rPr lang="en-CA" sz="4000" b="1" dirty="0">
                <a:solidFill>
                  <a:srgbClr val="002060"/>
                </a:solidFill>
                <a:latin typeface="Arial Rounded MT Bold" panose="020F0704030504030204" pitchFamily="34" charset="0"/>
                <a:cs typeface="Arial" panose="020B0604020202020204" pitchFamily="34" charset="0"/>
              </a:rPr>
              <a:t>  Site Map</a:t>
            </a:r>
          </a:p>
        </p:txBody>
      </p:sp>
      <p:pic>
        <p:nvPicPr>
          <p:cNvPr id="4" name="Content Placeholder 3">
            <a:extLst>
              <a:ext uri="{FF2B5EF4-FFF2-40B4-BE49-F238E27FC236}">
                <a16:creationId xmlns:a16="http://schemas.microsoft.com/office/drawing/2014/main" id="{FBDB4014-42F0-4A4A-983A-565D70FA504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7" y="1006141"/>
            <a:ext cx="7512025" cy="4836193"/>
          </a:xfrm>
          <a:prstGeom prst="rect">
            <a:avLst/>
          </a:prstGeom>
          <a:noFill/>
          <a:ln>
            <a:noFill/>
          </a:ln>
        </p:spPr>
      </p:pic>
    </p:spTree>
    <p:extLst>
      <p:ext uri="{BB962C8B-B14F-4D97-AF65-F5344CB8AC3E}">
        <p14:creationId xmlns:p14="http://schemas.microsoft.com/office/powerpoint/2010/main" val="250308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7458-DB23-4374-A1F0-C790361641B8}"/>
              </a:ext>
            </a:extLst>
          </p:cNvPr>
          <p:cNvSpPr>
            <a:spLocks noGrp="1"/>
          </p:cNvSpPr>
          <p:nvPr>
            <p:ph type="title"/>
          </p:nvPr>
        </p:nvSpPr>
        <p:spPr>
          <a:xfrm>
            <a:off x="252919" y="1123837"/>
            <a:ext cx="2883981" cy="4601183"/>
          </a:xfrm>
        </p:spPr>
        <p:txBody>
          <a:bodyPr>
            <a:normAutofit/>
          </a:bodyPr>
          <a:lstStyle/>
          <a:p>
            <a:r>
              <a:rPr lang="en-CA" sz="4000" dirty="0">
                <a:solidFill>
                  <a:srgbClr val="002060"/>
                </a:solidFill>
                <a:latin typeface="Arial Rounded MT Bold" panose="020F0704030504030204" pitchFamily="34" charset="0"/>
              </a:rPr>
              <a:t>   Website</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AACE08ED-3CFD-4411-AC56-5F7C61ACB0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9500" y="1422401"/>
            <a:ext cx="7937500" cy="5130799"/>
          </a:xfrm>
        </p:spPr>
      </p:pic>
      <p:sp>
        <p:nvSpPr>
          <p:cNvPr id="6" name="TextBox 5">
            <a:extLst>
              <a:ext uri="{FF2B5EF4-FFF2-40B4-BE49-F238E27FC236}">
                <a16:creationId xmlns:a16="http://schemas.microsoft.com/office/drawing/2014/main" id="{6F062586-A6D8-4B8F-8DD8-F8D8DEBC6E4F}"/>
              </a:ext>
            </a:extLst>
          </p:cNvPr>
          <p:cNvSpPr txBox="1"/>
          <p:nvPr/>
        </p:nvSpPr>
        <p:spPr>
          <a:xfrm>
            <a:off x="3911600" y="838200"/>
            <a:ext cx="7315200" cy="369332"/>
          </a:xfrm>
          <a:prstGeom prst="rect">
            <a:avLst/>
          </a:prstGeom>
          <a:noFill/>
        </p:spPr>
        <p:txBody>
          <a:bodyPr wrap="square" rtlCol="0">
            <a:spAutoFit/>
          </a:bodyPr>
          <a:lstStyle/>
          <a:p>
            <a:r>
              <a:rPr lang="en-IN" u="sng">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http://iia02.ci.unt.edu/5717/group4/Welcome.html</a:t>
            </a:r>
            <a:endParaRPr lang="en-CA" dirty="0"/>
          </a:p>
        </p:txBody>
      </p:sp>
    </p:spTree>
    <p:extLst>
      <p:ext uri="{BB962C8B-B14F-4D97-AF65-F5344CB8AC3E}">
        <p14:creationId xmlns:p14="http://schemas.microsoft.com/office/powerpoint/2010/main" val="269750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D996-0AFB-45E3-9B74-DBFA3F5C205E}"/>
              </a:ext>
            </a:extLst>
          </p:cNvPr>
          <p:cNvSpPr>
            <a:spLocks noGrp="1"/>
          </p:cNvSpPr>
          <p:nvPr>
            <p:ph type="title"/>
          </p:nvPr>
        </p:nvSpPr>
        <p:spPr/>
        <p:txBody>
          <a:bodyPr/>
          <a:lstStyle/>
          <a:p>
            <a:r>
              <a:rPr lang="en-CA" dirty="0">
                <a:solidFill>
                  <a:srgbClr val="002060"/>
                </a:solidFill>
                <a:latin typeface="Arial Rounded MT Bold" panose="020F0704030504030204" pitchFamily="34" charset="0"/>
              </a:rPr>
              <a:t>Search Page</a:t>
            </a:r>
          </a:p>
        </p:txBody>
      </p:sp>
      <p:pic>
        <p:nvPicPr>
          <p:cNvPr id="5" name="Content Placeholder 4" descr="A screenshot of a cell phone&#10;&#10;Description generated with very high confidence">
            <a:extLst>
              <a:ext uri="{FF2B5EF4-FFF2-40B4-BE49-F238E27FC236}">
                <a16:creationId xmlns:a16="http://schemas.microsoft.com/office/drawing/2014/main" id="{031E2D51-74D4-42C9-B906-B54A973E14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1700" y="774700"/>
            <a:ext cx="8407400" cy="5308600"/>
          </a:xfrm>
        </p:spPr>
      </p:pic>
    </p:spTree>
    <p:extLst>
      <p:ext uri="{BB962C8B-B14F-4D97-AF65-F5344CB8AC3E}">
        <p14:creationId xmlns:p14="http://schemas.microsoft.com/office/powerpoint/2010/main" val="389468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93DA-5C98-4C73-B9B4-483B70A176B1}"/>
              </a:ext>
            </a:extLst>
          </p:cNvPr>
          <p:cNvSpPr>
            <a:spLocks noGrp="1"/>
          </p:cNvSpPr>
          <p:nvPr>
            <p:ph type="title"/>
          </p:nvPr>
        </p:nvSpPr>
        <p:spPr/>
        <p:txBody>
          <a:bodyPr>
            <a:normAutofit/>
          </a:bodyPr>
          <a:lstStyle/>
          <a:p>
            <a:r>
              <a:rPr lang="en-CA" sz="4000" dirty="0">
                <a:solidFill>
                  <a:srgbClr val="002060"/>
                </a:solidFill>
                <a:latin typeface="Arial Rounded MT Bold" panose="020F0704030504030204" pitchFamily="34" charset="0"/>
              </a:rPr>
              <a:t>Search Page Results</a:t>
            </a:r>
          </a:p>
        </p:txBody>
      </p:sp>
      <p:pic>
        <p:nvPicPr>
          <p:cNvPr id="5" name="Content Placeholder 4" descr="A screenshot of a video game&#10;&#10;Description generated with high confidence">
            <a:extLst>
              <a:ext uri="{FF2B5EF4-FFF2-40B4-BE49-F238E27FC236}">
                <a16:creationId xmlns:a16="http://schemas.microsoft.com/office/drawing/2014/main" id="{BA08144B-C02E-4B17-9EED-1B299F6A21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1900" y="749300"/>
            <a:ext cx="7112000" cy="5372100"/>
          </a:xfrm>
        </p:spPr>
      </p:pic>
    </p:spTree>
    <p:extLst>
      <p:ext uri="{BB962C8B-B14F-4D97-AF65-F5344CB8AC3E}">
        <p14:creationId xmlns:p14="http://schemas.microsoft.com/office/powerpoint/2010/main" val="26417082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85</TotalTime>
  <Words>499</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Rounded MT Bold</vt:lpstr>
      <vt:lpstr>Calibri</vt:lpstr>
      <vt:lpstr>Corbel</vt:lpstr>
      <vt:lpstr>Times New Roman</vt:lpstr>
      <vt:lpstr>Wingdings 2</vt:lpstr>
      <vt:lpstr>Frame</vt:lpstr>
      <vt:lpstr>INFO 5717 Group 4 – Term Project</vt:lpstr>
      <vt:lpstr>Objectives</vt:lpstr>
      <vt:lpstr>User’s Requirements</vt:lpstr>
      <vt:lpstr>  Entities</vt:lpstr>
      <vt:lpstr>   Entities</vt:lpstr>
      <vt:lpstr>  Site Map</vt:lpstr>
      <vt:lpstr>   Website</vt:lpstr>
      <vt:lpstr>Search Page</vt:lpstr>
      <vt:lpstr>Search Page Results</vt:lpstr>
      <vt:lpstr>Search Page Results</vt:lpstr>
      <vt:lpstr>SignUp Page</vt:lpstr>
      <vt:lpstr>Login Page </vt:lpstr>
      <vt:lpstr>EntryForm Page</vt:lpstr>
      <vt:lpstr>Contact Page</vt:lpstr>
      <vt:lpstr>Login Credentials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5717 Group 4 – Term Project</dc:title>
  <dc:creator>Deepa</dc:creator>
  <cp:lastModifiedBy>Deepa</cp:lastModifiedBy>
  <cp:revision>17</cp:revision>
  <dcterms:created xsi:type="dcterms:W3CDTF">2017-12-14T02:16:02Z</dcterms:created>
  <dcterms:modified xsi:type="dcterms:W3CDTF">2017-12-14T18:53:26Z</dcterms:modified>
</cp:coreProperties>
</file>