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:DEEPA T</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au613021104017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5" y="3956068"/>
            <a:ext cx="235554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VIVEKANANDHA COLLEGE OF TECHNOLOGY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IN" sz="1800" b="1" dirty="0">
                <a:solidFill>
                  <a:srgbClr val="213163"/>
                </a:solidFill>
              </a:rPr>
              <a:t>Homepage</a:t>
            </a:r>
            <a:endParaRPr lang="en-US" sz="1800" dirty="0"/>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44AFCB88-8C49-C88C-5441-E6E0AAE3FF8F}"/>
              </a:ext>
            </a:extLst>
          </p:cNvPr>
          <p:cNvPicPr>
            <a:picLocks noChangeAspect="1"/>
          </p:cNvPicPr>
          <p:nvPr/>
        </p:nvPicPr>
        <p:blipFill>
          <a:blip r:embed="rId2"/>
          <a:stretch>
            <a:fillRect/>
          </a:stretch>
        </p:blipFill>
        <p:spPr>
          <a:xfrm>
            <a:off x="311699" y="1403700"/>
            <a:ext cx="8696833"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IN" sz="1800" b="1" dirty="0">
                <a:solidFill>
                  <a:srgbClr val="213163"/>
                </a:solidFill>
                <a:latin typeface="+mj-lt"/>
              </a:rPr>
              <a:t>About-Us-Page</a:t>
            </a:r>
            <a:endParaRPr lang="en-US" sz="1800" b="1" dirty="0">
              <a:latin typeface="+mj-lt"/>
            </a:endParaRPr>
          </a:p>
        </p:txBody>
      </p:sp>
      <p:pic>
        <p:nvPicPr>
          <p:cNvPr id="3" name="Picture 2">
            <a:extLst>
              <a:ext uri="{FF2B5EF4-FFF2-40B4-BE49-F238E27FC236}">
                <a16:creationId xmlns:a16="http://schemas.microsoft.com/office/drawing/2014/main" id="{1F141DE0-C07E-E144-1375-8C5579483C5C}"/>
              </a:ext>
            </a:extLst>
          </p:cNvPr>
          <p:cNvPicPr>
            <a:picLocks noChangeAspect="1"/>
          </p:cNvPicPr>
          <p:nvPr/>
        </p:nvPicPr>
        <p:blipFill>
          <a:blip r:embed="rId2"/>
          <a:stretch>
            <a:fillRect/>
          </a:stretch>
        </p:blipFill>
        <p:spPr>
          <a:xfrm>
            <a:off x="628559" y="1415710"/>
            <a:ext cx="7699011" cy="312665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sz="1800" b="1" dirty="0">
                <a:solidFill>
                  <a:srgbClr val="213163"/>
                </a:solidFill>
              </a:rPr>
              <a:t>Login Page</a:t>
            </a:r>
            <a:endParaRPr lang="en-US" sz="1800" b="1" dirty="0"/>
          </a:p>
        </p:txBody>
      </p:sp>
      <p:pic>
        <p:nvPicPr>
          <p:cNvPr id="3" name="Picture 2">
            <a:extLst>
              <a:ext uri="{FF2B5EF4-FFF2-40B4-BE49-F238E27FC236}">
                <a16:creationId xmlns:a16="http://schemas.microsoft.com/office/drawing/2014/main" id="{0300BFBF-731D-1980-F843-012A9DC9FE0B}"/>
              </a:ext>
            </a:extLst>
          </p:cNvPr>
          <p:cNvPicPr>
            <a:picLocks noChangeAspect="1"/>
          </p:cNvPicPr>
          <p:nvPr/>
        </p:nvPicPr>
        <p:blipFill>
          <a:blip r:embed="rId2"/>
          <a:stretch>
            <a:fillRect/>
          </a:stretch>
        </p:blipFill>
        <p:spPr>
          <a:xfrm>
            <a:off x="1656105" y="1503983"/>
            <a:ext cx="5831339" cy="257558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IN" sz="1800" b="1" dirty="0">
                <a:solidFill>
                  <a:srgbClr val="213163"/>
                </a:solidFill>
              </a:rPr>
              <a:t>Files Uploading Page</a:t>
            </a:r>
            <a:endParaRPr lang="en-US" sz="1800" b="1" dirty="0"/>
          </a:p>
        </p:txBody>
      </p:sp>
      <p:pic>
        <p:nvPicPr>
          <p:cNvPr id="4" name="Picture 3">
            <a:extLst>
              <a:ext uri="{FF2B5EF4-FFF2-40B4-BE49-F238E27FC236}">
                <a16:creationId xmlns:a16="http://schemas.microsoft.com/office/drawing/2014/main" id="{ED4942B7-6618-6675-CB93-57CACB646A70}"/>
              </a:ext>
            </a:extLst>
          </p:cNvPr>
          <p:cNvPicPr>
            <a:picLocks noChangeAspect="1"/>
          </p:cNvPicPr>
          <p:nvPr/>
        </p:nvPicPr>
        <p:blipFill>
          <a:blip r:embed="rId2"/>
          <a:stretch>
            <a:fillRect/>
          </a:stretch>
        </p:blipFill>
        <p:spPr>
          <a:xfrm>
            <a:off x="1943100" y="1267649"/>
            <a:ext cx="5453743" cy="34719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dirty="0">
                <a:solidFill>
                  <a:srgbClr val="213163"/>
                </a:solidFill>
                <a:latin typeface="+mj-lt"/>
              </a:rPr>
              <a:t>Files Deleting Page</a:t>
            </a:r>
            <a:endParaRPr lang="en-US" sz="1800" b="1" dirty="0"/>
          </a:p>
        </p:txBody>
      </p:sp>
      <p:pic>
        <p:nvPicPr>
          <p:cNvPr id="4" name="Picture 3">
            <a:extLst>
              <a:ext uri="{FF2B5EF4-FFF2-40B4-BE49-F238E27FC236}">
                <a16:creationId xmlns:a16="http://schemas.microsoft.com/office/drawing/2014/main" id="{0FD6181C-53FD-7220-36EE-A7779A0ECD0E}"/>
              </a:ext>
            </a:extLst>
          </p:cNvPr>
          <p:cNvPicPr>
            <a:picLocks noChangeAspect="1"/>
          </p:cNvPicPr>
          <p:nvPr/>
        </p:nvPicPr>
        <p:blipFill>
          <a:blip r:embed="rId2"/>
          <a:stretch>
            <a:fillRect/>
          </a:stretch>
        </p:blipFill>
        <p:spPr>
          <a:xfrm>
            <a:off x="1943100" y="1243156"/>
            <a:ext cx="6798805" cy="301168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68651"/>
            <a:ext cx="8421857" cy="547983"/>
          </a:xfrm>
        </p:spPr>
        <p:txBody>
          <a:bodyPr/>
          <a:lstStyle/>
          <a:p>
            <a:r>
              <a:rPr lang="en-IN" sz="1800" b="1" dirty="0">
                <a:solidFill>
                  <a:srgbClr val="213163"/>
                </a:solidFill>
                <a:latin typeface="+mj-lt"/>
              </a:rPr>
              <a:t>Future </a:t>
            </a:r>
            <a:r>
              <a:rPr lang="en-US" sz="1800" b="1" dirty="0">
                <a:solidFill>
                  <a:srgbClr val="213163"/>
                </a:solidFill>
                <a:latin typeface="+mj-lt"/>
              </a:rPr>
              <a:t>Enhancements</a:t>
            </a:r>
            <a:r>
              <a:rPr lang="en-US" sz="18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0B2377B7-9C51-62CE-136F-97A5238A33C9}"/>
              </a:ext>
            </a:extLst>
          </p:cNvPr>
          <p:cNvSpPr txBox="1"/>
          <p:nvPr/>
        </p:nvSpPr>
        <p:spPr>
          <a:xfrm>
            <a:off x="836839" y="1165554"/>
            <a:ext cx="6951890" cy="3539430"/>
          </a:xfrm>
          <a:prstGeom prst="rect">
            <a:avLst/>
          </a:prstGeom>
          <a:noFill/>
        </p:spPr>
        <p:txBody>
          <a:bodyPr wrap="square">
            <a:spAutoFit/>
          </a:bodyPr>
          <a:lstStyle/>
          <a:p>
            <a:r>
              <a:rPr lang="en-US" sz="1600" b="1" i="0" dirty="0">
                <a:solidFill>
                  <a:srgbClr val="0D0D0D"/>
                </a:solidFill>
                <a:effectLst/>
                <a:latin typeface="+mj-lt"/>
              </a:rPr>
              <a:t>Multi-Language Support</a:t>
            </a:r>
            <a:r>
              <a:rPr lang="en-US" sz="1600" b="0" i="0" dirty="0">
                <a:solidFill>
                  <a:srgbClr val="0D0D0D"/>
                </a:solidFill>
                <a:effectLst/>
                <a:latin typeface="+mj-lt"/>
              </a:rPr>
              <a:t>: Add support for multiple languages and localization features to cater to users from diverse linguistic backgrounds.</a:t>
            </a:r>
          </a:p>
          <a:p>
            <a:r>
              <a:rPr lang="en-US" sz="1600" b="1" i="0" dirty="0">
                <a:solidFill>
                  <a:srgbClr val="0D0D0D"/>
                </a:solidFill>
                <a:effectLst/>
                <a:latin typeface="+mj-lt"/>
              </a:rPr>
              <a:t>Analytics and Insights</a:t>
            </a:r>
            <a:r>
              <a:rPr lang="en-US" sz="1600" b="0" i="0" dirty="0">
                <a:solidFill>
                  <a:srgbClr val="0D0D0D"/>
                </a:solidFill>
                <a:effectLst/>
                <a:latin typeface="+mj-lt"/>
              </a:rPr>
              <a:t>: Incorporate analytics tools to provide users with insights into their note usage patterns, such as most frequently accessed notes, collaboration metrics, and user engagement statistics.</a:t>
            </a:r>
          </a:p>
          <a:p>
            <a:r>
              <a:rPr lang="en-US" sz="1600" b="1" i="0" dirty="0">
                <a:solidFill>
                  <a:srgbClr val="0D0D0D"/>
                </a:solidFill>
                <a:effectLst/>
                <a:latin typeface="+mj-lt"/>
              </a:rPr>
              <a:t>Mobile Application</a:t>
            </a:r>
            <a:r>
              <a:rPr lang="en-US" sz="1600" b="0" i="0" dirty="0">
                <a:solidFill>
                  <a:srgbClr val="0D0D0D"/>
                </a:solidFill>
                <a:effectLst/>
                <a:latin typeface="+mj-lt"/>
              </a:rPr>
              <a:t>: Develop a companion mobile application for iOS and Android platforms, providing users with native access to the notes sharing platform and offline access to their notes.</a:t>
            </a:r>
          </a:p>
          <a:p>
            <a:r>
              <a:rPr lang="en-US" sz="1600" b="1" i="0" dirty="0">
                <a:solidFill>
                  <a:srgbClr val="0D0D0D"/>
                </a:solidFill>
                <a:effectLst/>
                <a:latin typeface="+mj-lt"/>
              </a:rPr>
              <a:t>Gamification and Engagement Features</a:t>
            </a:r>
            <a:r>
              <a:rPr lang="en-US" sz="1600" b="0" i="0" dirty="0">
                <a:solidFill>
                  <a:srgbClr val="0D0D0D"/>
                </a:solidFill>
                <a:effectLst/>
                <a:latin typeface="+mj-lt"/>
              </a:rPr>
              <a:t>: Introduce gamification elements such as badges, achievements, and leaderboards to encourage user engagement and participation in collaborative activities.</a:t>
            </a:r>
            <a:endParaRPr lang="en-US" sz="1600" dirty="0">
              <a:solidFill>
                <a:srgbClr val="0D0D0D"/>
              </a:solidFill>
              <a:latin typeface="+mj-lt"/>
            </a:endParaRPr>
          </a:p>
          <a:p>
            <a:r>
              <a:rPr lang="en-US" sz="1600" b="1" i="0" dirty="0">
                <a:solidFill>
                  <a:srgbClr val="0D0D0D"/>
                </a:solidFill>
                <a:effectLst/>
                <a:latin typeface="+mj-lt"/>
              </a:rPr>
              <a:t>Voice Recognition and Dictation</a:t>
            </a:r>
            <a:r>
              <a:rPr lang="en-US" sz="1600" b="0" i="0" dirty="0">
                <a:solidFill>
                  <a:srgbClr val="0D0D0D"/>
                </a:solidFill>
                <a:effectLst/>
                <a:latin typeface="+mj-lt"/>
              </a:rPr>
              <a:t>: Incorporate voice recognition and dictation features to enable users to create and edit notes using speech input.</a:t>
            </a:r>
            <a:endParaRPr lang="en-US" sz="1600" dirty="0">
              <a:latin typeface="+mj-lt"/>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AB6CFA6-69A0-1020-0895-772291031AD7}"/>
              </a:ext>
            </a:extLst>
          </p:cNvPr>
          <p:cNvSpPr txBox="1"/>
          <p:nvPr/>
        </p:nvSpPr>
        <p:spPr>
          <a:xfrm>
            <a:off x="845820" y="1239713"/>
            <a:ext cx="6969110" cy="2308324"/>
          </a:xfrm>
          <a:prstGeom prst="rect">
            <a:avLst/>
          </a:prstGeom>
          <a:noFill/>
        </p:spPr>
        <p:txBody>
          <a:bodyPr wrap="square">
            <a:spAutoFit/>
          </a:bodyPr>
          <a:lstStyle/>
          <a:p>
            <a:r>
              <a:rPr lang="en-US" sz="1600" dirty="0">
                <a:solidFill>
                  <a:srgbClr val="0D0D0D"/>
                </a:solidFill>
                <a:latin typeface="+mj-lt"/>
              </a:rPr>
              <a:t>T</a:t>
            </a:r>
            <a:r>
              <a:rPr lang="en-US" sz="1600" b="0" i="0" dirty="0">
                <a:solidFill>
                  <a:srgbClr val="0D0D0D"/>
                </a:solidFill>
                <a:effectLst/>
                <a:latin typeface="+mj-lt"/>
              </a:rPr>
              <a:t>he Notes Sharing Web Application using the Django framework serves as a valuable tool for individuals and teams seeking an efficient and collaborative platform for managing their notes securely. Through continuous improvement and iteration based on user feedback and emerging technologies, the application is poised to remain a trusted solution for note-sharing needs in the digital age.</a:t>
            </a:r>
          </a:p>
          <a:p>
            <a:r>
              <a:rPr lang="en-US" sz="1600" b="0" i="0" dirty="0">
                <a:solidFill>
                  <a:srgbClr val="0D0D0D"/>
                </a:solidFill>
                <a:effectLst/>
                <a:latin typeface="+mj-lt"/>
              </a:rPr>
              <a:t>Additionally, the project lays the foundation for future enhancements and innovations to further enhance the functionality and value of the application.</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Abstract</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F5D216D-9549-4BCC-E760-6399EE610F84}"/>
              </a:ext>
            </a:extLst>
          </p:cNvPr>
          <p:cNvSpPr txBox="1"/>
          <p:nvPr/>
        </p:nvSpPr>
        <p:spPr>
          <a:xfrm>
            <a:off x="1102178" y="1392662"/>
            <a:ext cx="6425293" cy="2554545"/>
          </a:xfrm>
          <a:prstGeom prst="rect">
            <a:avLst/>
          </a:prstGeom>
          <a:noFill/>
        </p:spPr>
        <p:txBody>
          <a:bodyPr wrap="square">
            <a:spAutoFit/>
          </a:bodyPr>
          <a:lstStyle/>
          <a:p>
            <a:pPr algn="just"/>
            <a:r>
              <a:rPr lang="en-US" sz="1600" b="0" i="0" dirty="0">
                <a:solidFill>
                  <a:srgbClr val="0D0D0D"/>
                </a:solidFill>
                <a:effectLst/>
                <a:latin typeface="+mj-lt"/>
              </a:rPr>
              <a:t>The application aims to provide users with a platform to create, manage, and share notes securely over the internet. The application aims to provide users with a platform to create, manage, and share notes securely over the internet. Key features of the application include user authentication, allowing users to register, log in, and manage their accounts</a:t>
            </a:r>
            <a:r>
              <a:rPr lang="en-US" sz="1600" b="0" i="0" dirty="0">
                <a:solidFill>
                  <a:srgbClr val="0D0D0D"/>
                </a:solidFill>
                <a:effectLst/>
                <a:latin typeface="Söhne"/>
              </a:rPr>
              <a:t>.</a:t>
            </a:r>
            <a:r>
              <a:rPr kumimoji="0" lang="en-US" altLang="en-US" sz="1600" b="0" i="0" u="none" strike="noStrike" cap="none" normalizeH="0" baseline="0" dirty="0">
                <a:ln>
                  <a:noFill/>
                </a:ln>
                <a:solidFill>
                  <a:schemeClr val="tx1"/>
                </a:solidFill>
                <a:effectLst/>
                <a:latin typeface="+mj-lt"/>
              </a:rPr>
              <a:t> Overall, the notes sharing web application provides users with a convenient and efficient platform for collaboration and knowledge sharing.</a:t>
            </a:r>
          </a:p>
          <a:p>
            <a:pPr algn="just"/>
            <a:r>
              <a:rPr lang="en-US" sz="1600" b="0" i="0" dirty="0">
                <a:solidFill>
                  <a:srgbClr val="0D0D0D"/>
                </a:solidFill>
                <a:effectLst/>
                <a:latin typeface="Söhne"/>
              </a:rPr>
              <a:t> </a:t>
            </a:r>
            <a:endParaRPr lang="en-US" sz="1600" dirty="0"/>
          </a:p>
          <a:p>
            <a:pPr algn="just"/>
            <a:r>
              <a:rPr lang="en-US" sz="1600" b="0" i="0" dirty="0">
                <a:solidFill>
                  <a:srgbClr val="0D0D0D"/>
                </a:solidFill>
                <a:effectLst/>
                <a:latin typeface="+mj-lt"/>
              </a:rPr>
              <a:t> </a:t>
            </a:r>
            <a:endParaRPr lang="en-US" sz="1600" dirty="0">
              <a:latin typeface="+mj-lt"/>
            </a:endParaRPr>
          </a:p>
        </p:txBody>
      </p:sp>
      <p:sp>
        <p:nvSpPr>
          <p:cNvPr id="11" name="Rectangle 2">
            <a:extLst>
              <a:ext uri="{FF2B5EF4-FFF2-40B4-BE49-F238E27FC236}">
                <a16:creationId xmlns:a16="http://schemas.microsoft.com/office/drawing/2014/main" id="{46276800-14C5-542A-9291-BA5EE8AB0FC5}"/>
              </a:ext>
            </a:extLst>
          </p:cNvPr>
          <p:cNvSpPr>
            <a:spLocks noChangeArrowheads="1"/>
          </p:cNvSpPr>
          <p:nvPr/>
        </p:nvSpPr>
        <p:spPr bwMode="auto">
          <a:xfrm>
            <a:off x="0" y="0"/>
            <a:ext cx="1425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EDBED815-5E00-D7C7-64CF-54D314F538DD}"/>
              </a:ext>
            </a:extLst>
          </p:cNvPr>
          <p:cNvSpPr txBox="1"/>
          <p:nvPr/>
        </p:nvSpPr>
        <p:spPr>
          <a:xfrm>
            <a:off x="1018066" y="1417588"/>
            <a:ext cx="6552315" cy="2308324"/>
          </a:xfrm>
          <a:prstGeom prst="rect">
            <a:avLst/>
          </a:prstGeom>
          <a:noFill/>
        </p:spPr>
        <p:txBody>
          <a:bodyPr wrap="square">
            <a:spAutoFit/>
          </a:bodyPr>
          <a:lstStyle/>
          <a:p>
            <a:r>
              <a:rPr lang="en-US" sz="1600" b="0" i="0" dirty="0">
                <a:solidFill>
                  <a:srgbClr val="0D0D0D"/>
                </a:solidFill>
                <a:effectLst/>
                <a:latin typeface="+mj-lt"/>
              </a:rPr>
              <a:t>Developing a notes sharing web application using the Django framework to address the need for a secure, user-friendly platform that allows individuals to create, manage, and collaborate on their notes efficiently. This application aims to provide seamless user authentication, intuitive note management features, robust security measures, and scalable performance to enhance the note-sharing experience for users</a:t>
            </a:r>
            <a:r>
              <a:rPr lang="en-US" sz="1600" dirty="0">
                <a:solidFill>
                  <a:srgbClr val="0D0D0D"/>
                </a:solidFill>
                <a:latin typeface="+mj-lt"/>
              </a:rPr>
              <a:t> a</a:t>
            </a:r>
            <a:r>
              <a:rPr lang="en-US" sz="1600" b="0" i="0" dirty="0">
                <a:solidFill>
                  <a:srgbClr val="0D0D0D"/>
                </a:solidFill>
                <a:effectLst/>
                <a:latin typeface="+mj-lt"/>
              </a:rPr>
              <a:t>ddressing these problem statements will result in a robust and effective notes sharing web application that meets the needs of users while providing a secure and seamless experience.</a:t>
            </a:r>
            <a:endParaRPr lang="en-US" sz="1600" dirty="0">
              <a:latin typeface="+mj-lt"/>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099F8DE-A06A-D9E1-8CC0-24166EE03CE1}"/>
              </a:ext>
            </a:extLst>
          </p:cNvPr>
          <p:cNvSpPr txBox="1"/>
          <p:nvPr/>
        </p:nvSpPr>
        <p:spPr>
          <a:xfrm>
            <a:off x="973410" y="1412625"/>
            <a:ext cx="6990375" cy="2800767"/>
          </a:xfrm>
          <a:prstGeom prst="rect">
            <a:avLst/>
          </a:prstGeom>
          <a:noFill/>
        </p:spPr>
        <p:txBody>
          <a:bodyPr wrap="square">
            <a:spAutoFit/>
          </a:bodyPr>
          <a:lstStyle/>
          <a:p>
            <a:r>
              <a:rPr lang="en-US" sz="1600" b="0" i="0" dirty="0">
                <a:solidFill>
                  <a:srgbClr val="0D0D0D"/>
                </a:solidFill>
                <a:effectLst/>
                <a:latin typeface="+mj-lt"/>
              </a:rPr>
              <a:t>The Notes Sharing Web Application project aims to develop a robust platform where users can create, manage, and collaborate on notes securely over the internet. Built using the Django framework, a Python-based web framework, this project encompasses various features and functionalities to enhance the note-sharing experience. </a:t>
            </a:r>
          </a:p>
          <a:p>
            <a:endParaRPr lang="en-US" sz="1600" dirty="0">
              <a:solidFill>
                <a:srgbClr val="0D0D0D"/>
              </a:solidFill>
              <a:latin typeface="+mj-lt"/>
            </a:endParaRPr>
          </a:p>
          <a:p>
            <a:r>
              <a:rPr lang="en-US" sz="1600" b="0" i="0" dirty="0">
                <a:solidFill>
                  <a:srgbClr val="0D0D0D"/>
                </a:solidFill>
                <a:effectLst/>
                <a:latin typeface="+mj-lt"/>
              </a:rPr>
              <a:t>It Provides users with a centralized repository to store their notes securely , accessible from any device with an internet connection. </a:t>
            </a:r>
            <a:r>
              <a:rPr lang="en-US" sz="1600" dirty="0">
                <a:solidFill>
                  <a:srgbClr val="0D0D0D"/>
                </a:solidFill>
                <a:latin typeface="+mj-lt"/>
              </a:rPr>
              <a:t>T</a:t>
            </a:r>
            <a:r>
              <a:rPr lang="en-US" sz="1600" b="0" i="0" dirty="0">
                <a:solidFill>
                  <a:srgbClr val="0D0D0D"/>
                </a:solidFill>
                <a:effectLst/>
                <a:latin typeface="+mj-lt"/>
              </a:rPr>
              <a:t>he Notes Sharing Web Application using Django Framework project aims to provide users with a secure, efficient, and collaborative platform for managing and sharing their notes effectively.</a:t>
            </a:r>
            <a:endParaRPr lang="en-US" sz="1600" dirty="0">
              <a:latin typeface="+mj-lt"/>
            </a:endParaRPr>
          </a:p>
        </p:txBody>
      </p:sp>
      <p:sp>
        <p:nvSpPr>
          <p:cNvPr id="13" name="Rectangle 8">
            <a:extLst>
              <a:ext uri="{FF2B5EF4-FFF2-40B4-BE49-F238E27FC236}">
                <a16:creationId xmlns:a16="http://schemas.microsoft.com/office/drawing/2014/main" id="{6D19676F-1AFB-0731-90AD-2C394F1E282B}"/>
              </a:ext>
            </a:extLst>
          </p:cNvPr>
          <p:cNvSpPr>
            <a:spLocks noChangeArrowheads="1"/>
          </p:cNvSpPr>
          <p:nvPr/>
        </p:nvSpPr>
        <p:spPr bwMode="auto">
          <a:xfrm>
            <a:off x="0" y="0"/>
            <a:ext cx="1111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Proposed Solution</a:t>
            </a: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954108" y="1408430"/>
            <a:ext cx="6913985" cy="2632003"/>
          </a:xfrm>
          <a:prstGeom prst="rect">
            <a:avLst/>
          </a:prstGeom>
          <a:noFill/>
        </p:spPr>
        <p:txBody>
          <a:bodyPr wrap="square">
            <a:spAutoFit/>
          </a:bodyPr>
          <a:lstStyle/>
          <a:p>
            <a:pPr algn="l">
              <a:lnSpc>
                <a:spcPct val="150000"/>
              </a:lnSpc>
            </a:pPr>
            <a:r>
              <a:rPr lang="en-US" sz="1600" b="0" i="0" dirty="0">
                <a:solidFill>
                  <a:srgbClr val="0D0D0D"/>
                </a:solidFill>
                <a:effectLst/>
                <a:latin typeface="+mj-lt"/>
              </a:rPr>
              <a:t>The Proposed solution for the Notes Sharing Web Application involves designing and implementing a comprehensive system that addresses the requirements and challenges outlined in the problem statement. </a:t>
            </a:r>
            <a:r>
              <a:rPr lang="en-US" sz="1600" b="0" i="0" dirty="0">
                <a:solidFill>
                  <a:srgbClr val="1F2328"/>
                </a:solidFill>
                <a:effectLst/>
                <a:latin typeface="+mj-lt"/>
              </a:rPr>
              <a:t> </a:t>
            </a:r>
            <a:r>
              <a:rPr lang="en-US" sz="1600" dirty="0">
                <a:solidFill>
                  <a:srgbClr val="1F2328"/>
                </a:solidFill>
                <a:latin typeface="+mj-lt"/>
              </a:rPr>
              <a:t>Implementing a secure user authentication system and </a:t>
            </a:r>
            <a:r>
              <a:rPr lang="en-US" sz="1600" b="0" i="0" dirty="0">
                <a:solidFill>
                  <a:srgbClr val="1F2328"/>
                </a:solidFill>
                <a:effectLst/>
                <a:latin typeface="+mj-lt"/>
              </a:rPr>
              <a:t>have added some features like login, logout, registering as new user and Searching. The Proposed solution aims to develop a robust notes sharing wed application using python with the Django framework.</a:t>
            </a:r>
            <a:endParaRPr lang="en-US" sz="1600" b="0" i="0" dirty="0">
              <a:solidFill>
                <a:srgbClr val="374151"/>
              </a:solidFill>
              <a:effectLst/>
              <a:latin typeface="+mj-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F1A89ED3-7BF5-FD30-A086-6477C58B99FA}"/>
              </a:ext>
            </a:extLst>
          </p:cNvPr>
          <p:cNvSpPr txBox="1"/>
          <p:nvPr/>
        </p:nvSpPr>
        <p:spPr>
          <a:xfrm>
            <a:off x="138652" y="764198"/>
            <a:ext cx="4582632" cy="369332"/>
          </a:xfrm>
          <a:prstGeom prst="rect">
            <a:avLst/>
          </a:prstGeom>
          <a:noFill/>
        </p:spPr>
        <p:txBody>
          <a:bodyPr wrap="square">
            <a:spAutoFit/>
          </a:bodyPr>
          <a:lstStyle/>
          <a:p>
            <a:r>
              <a:rPr lang="en-IN" sz="1800" b="1" dirty="0">
                <a:solidFill>
                  <a:srgbClr val="213163"/>
                </a:solidFill>
              </a:rPr>
              <a:t>Key Features</a:t>
            </a:r>
            <a:endParaRPr lang="en-US" sz="1800" dirty="0"/>
          </a:p>
        </p:txBody>
      </p:sp>
      <p:sp>
        <p:nvSpPr>
          <p:cNvPr id="10" name="TextBox 9">
            <a:extLst>
              <a:ext uri="{FF2B5EF4-FFF2-40B4-BE49-F238E27FC236}">
                <a16:creationId xmlns:a16="http://schemas.microsoft.com/office/drawing/2014/main" id="{52259C45-9B6F-EDBD-E262-6F5C808782BE}"/>
              </a:ext>
            </a:extLst>
          </p:cNvPr>
          <p:cNvSpPr txBox="1"/>
          <p:nvPr/>
        </p:nvSpPr>
        <p:spPr>
          <a:xfrm>
            <a:off x="1026574" y="1329438"/>
            <a:ext cx="4588328" cy="2554545"/>
          </a:xfrm>
          <a:prstGeom prst="rect">
            <a:avLst/>
          </a:prstGeom>
          <a:noFill/>
        </p:spPr>
        <p:txBody>
          <a:bodyPr wrap="square">
            <a:spAutoFit/>
          </a:bodyPr>
          <a:lstStyle/>
          <a:p>
            <a:r>
              <a:rPr lang="en-US" sz="1600" b="1" i="0" dirty="0">
                <a:solidFill>
                  <a:srgbClr val="0D0D0D"/>
                </a:solidFill>
                <a:effectLst/>
                <a:latin typeface="+mj-lt"/>
              </a:rPr>
              <a:t>User Authentication and Authorization</a:t>
            </a:r>
          </a:p>
          <a:p>
            <a:r>
              <a:rPr lang="en-US" sz="1600" b="1" i="0" dirty="0">
                <a:solidFill>
                  <a:srgbClr val="0D0D0D"/>
                </a:solidFill>
                <a:effectLst/>
                <a:latin typeface="+mj-lt"/>
              </a:rPr>
              <a:t>Note Management</a:t>
            </a:r>
            <a:endParaRPr lang="en-US" sz="1600" b="1" dirty="0">
              <a:solidFill>
                <a:srgbClr val="0D0D0D"/>
              </a:solidFill>
              <a:latin typeface="+mj-lt"/>
            </a:endParaRPr>
          </a:p>
          <a:p>
            <a:r>
              <a:rPr lang="en-US" sz="1600" b="1" i="0" dirty="0">
                <a:solidFill>
                  <a:srgbClr val="0D0D0D"/>
                </a:solidFill>
                <a:effectLst/>
                <a:latin typeface="+mj-lt"/>
              </a:rPr>
              <a:t>Collaborative Sharing</a:t>
            </a:r>
          </a:p>
          <a:p>
            <a:r>
              <a:rPr lang="en-US" sz="1600" b="1" i="0" dirty="0">
                <a:solidFill>
                  <a:srgbClr val="0D0D0D"/>
                </a:solidFill>
                <a:effectLst/>
                <a:latin typeface="+mj-lt"/>
              </a:rPr>
              <a:t>Security Measures</a:t>
            </a:r>
            <a:endParaRPr lang="en-US" sz="1600" b="1" dirty="0">
              <a:solidFill>
                <a:srgbClr val="0D0D0D"/>
              </a:solidFill>
              <a:latin typeface="+mj-lt"/>
            </a:endParaRPr>
          </a:p>
          <a:p>
            <a:r>
              <a:rPr lang="en-US" sz="1600" b="1" i="0" dirty="0">
                <a:solidFill>
                  <a:srgbClr val="0D0D0D"/>
                </a:solidFill>
                <a:effectLst/>
                <a:latin typeface="+mj-lt"/>
              </a:rPr>
              <a:t>Scalability and Performance Optimization</a:t>
            </a:r>
          </a:p>
          <a:p>
            <a:r>
              <a:rPr lang="en-US" sz="1600" b="1" i="0" dirty="0">
                <a:solidFill>
                  <a:srgbClr val="0D0D0D"/>
                </a:solidFill>
                <a:effectLst/>
                <a:latin typeface="+mj-lt"/>
              </a:rPr>
              <a:t>User Experience Enhancement</a:t>
            </a:r>
            <a:endParaRPr lang="en-US" sz="1600" dirty="0">
              <a:solidFill>
                <a:srgbClr val="0D0D0D"/>
              </a:solidFill>
              <a:latin typeface="+mj-lt"/>
            </a:endParaRPr>
          </a:p>
          <a:p>
            <a:r>
              <a:rPr lang="en-US" sz="1600" b="1" i="0" dirty="0">
                <a:solidFill>
                  <a:srgbClr val="0D0D0D"/>
                </a:solidFill>
                <a:effectLst/>
                <a:latin typeface="+mj-lt"/>
              </a:rPr>
              <a:t>Data Privacy and Compliance</a:t>
            </a:r>
          </a:p>
          <a:p>
            <a:r>
              <a:rPr lang="en-US" sz="1600" b="1" i="0" dirty="0">
                <a:solidFill>
                  <a:srgbClr val="0D0D0D"/>
                </a:solidFill>
                <a:effectLst/>
                <a:latin typeface="+mj-lt"/>
              </a:rPr>
              <a:t>Notification System</a:t>
            </a:r>
            <a:endParaRPr lang="en-US" sz="1600" b="1" dirty="0">
              <a:solidFill>
                <a:srgbClr val="0D0D0D"/>
              </a:solidFill>
              <a:latin typeface="+mj-lt"/>
            </a:endParaRPr>
          </a:p>
          <a:p>
            <a:r>
              <a:rPr lang="en-US" sz="1600" b="1" i="0" dirty="0">
                <a:solidFill>
                  <a:srgbClr val="0D0D0D"/>
                </a:solidFill>
                <a:effectLst/>
                <a:latin typeface="+mj-lt"/>
              </a:rPr>
              <a:t>Revision History</a:t>
            </a:r>
          </a:p>
          <a:p>
            <a:r>
              <a:rPr lang="en-US" sz="1600" b="1" i="0" dirty="0">
                <a:solidFill>
                  <a:srgbClr val="0D0D0D"/>
                </a:solidFill>
                <a:effectLst/>
                <a:latin typeface="+mj-lt"/>
              </a:rPr>
              <a:t>Backup and Restore</a:t>
            </a:r>
            <a:endParaRPr lang="en-US" sz="1600" dirty="0">
              <a:latin typeface="+mj-lt"/>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Modelling &amp; Results</a:t>
            </a:r>
            <a:endParaRPr lang="en-IN" sz="18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CAD2F25F-EDAE-3ED6-9ACF-648E3D42B5AC}"/>
              </a:ext>
            </a:extLst>
          </p:cNvPr>
          <p:cNvSpPr txBox="1"/>
          <p:nvPr/>
        </p:nvSpPr>
        <p:spPr>
          <a:xfrm>
            <a:off x="1118507" y="1119367"/>
            <a:ext cx="6849836" cy="3016210"/>
          </a:xfrm>
          <a:prstGeom prst="rect">
            <a:avLst/>
          </a:prstGeom>
          <a:noFill/>
        </p:spPr>
        <p:txBody>
          <a:bodyPr wrap="square">
            <a:spAutoFit/>
          </a:bodyPr>
          <a:lstStyle/>
          <a:p>
            <a:r>
              <a:rPr lang="en-US" sz="1600" dirty="0">
                <a:solidFill>
                  <a:schemeClr val="tx1"/>
                </a:solidFill>
                <a:latin typeface="+mj-lt"/>
              </a:rPr>
              <a:t>Relationships: One-to-many with Note model</a:t>
            </a:r>
            <a:br>
              <a:rPr lang="en-US" sz="1600" b="1" dirty="0">
                <a:solidFill>
                  <a:schemeClr val="tx1"/>
                </a:solidFill>
                <a:latin typeface="+mj-lt"/>
              </a:rPr>
            </a:br>
            <a:r>
              <a:rPr lang="en-US" sz="1600" b="0" i="0" dirty="0">
                <a:solidFill>
                  <a:schemeClr val="tx1"/>
                </a:solidFill>
                <a:effectLst/>
                <a:highlight>
                  <a:srgbClr val="FFFFFF"/>
                </a:highlight>
                <a:latin typeface="+mj-lt"/>
              </a:rPr>
              <a:t>Users can register for an account with a username</a:t>
            </a:r>
            <a:r>
              <a:rPr lang="en-US" sz="1600" b="0" i="0" dirty="0">
                <a:solidFill>
                  <a:srgbClr val="0D0D0D"/>
                </a:solidFill>
                <a:effectLst/>
                <a:highlight>
                  <a:srgbClr val="FFFFFF"/>
                </a:highlight>
                <a:latin typeface="+mj-lt"/>
              </a:rPr>
              <a:t>, email, and password.</a:t>
            </a:r>
            <a:br>
              <a:rPr lang="en-US" sz="1600" b="0" i="0" dirty="0">
                <a:solidFill>
                  <a:srgbClr val="0D0D0D"/>
                </a:solidFill>
                <a:effectLst/>
                <a:highlight>
                  <a:srgbClr val="FFFFFF"/>
                </a:highlight>
                <a:latin typeface="+mj-lt"/>
              </a:rPr>
            </a:br>
            <a:r>
              <a:rPr lang="en-US" sz="1600" dirty="0">
                <a:solidFill>
                  <a:schemeClr val="tx1"/>
                </a:solidFill>
                <a:latin typeface="+mj-lt"/>
              </a:rPr>
              <a:t>Fields: username, email, password, </a:t>
            </a:r>
            <a:r>
              <a:rPr lang="en-US" sz="1600" dirty="0" err="1">
                <a:solidFill>
                  <a:schemeClr val="tx1"/>
                </a:solidFill>
                <a:latin typeface="+mj-lt"/>
              </a:rPr>
              <a:t>date_joined</a:t>
            </a:r>
            <a:r>
              <a:rPr lang="en-US" sz="1600" dirty="0">
                <a:solidFill>
                  <a:schemeClr val="tx1"/>
                </a:solidFill>
                <a:latin typeface="+mj-lt"/>
              </a:rPr>
              <a:t>, </a:t>
            </a:r>
            <a:r>
              <a:rPr lang="en-US" sz="1600" dirty="0" err="1">
                <a:solidFill>
                  <a:schemeClr val="tx1"/>
                </a:solidFill>
                <a:latin typeface="+mj-lt"/>
              </a:rPr>
              <a:t>last_login</a:t>
            </a:r>
            <a:br>
              <a:rPr lang="en-US" sz="1600" dirty="0">
                <a:solidFill>
                  <a:schemeClr val="tx1"/>
                </a:solidFill>
                <a:latin typeface="+mj-lt"/>
              </a:rPr>
            </a:br>
            <a:r>
              <a:rPr lang="en-US" sz="1600" dirty="0">
                <a:solidFill>
                  <a:schemeClr val="tx1"/>
                </a:solidFill>
                <a:latin typeface="+mj-lt"/>
              </a:rPr>
              <a:t>Relationships: One-to-many with Note model</a:t>
            </a:r>
            <a:br>
              <a:rPr lang="en-US" sz="1600" b="1" dirty="0">
                <a:solidFill>
                  <a:schemeClr val="tx1"/>
                </a:solidFill>
                <a:latin typeface="+mj-lt"/>
              </a:rPr>
            </a:br>
            <a:r>
              <a:rPr lang="en-US" sz="1600" b="0" i="0" dirty="0">
                <a:solidFill>
                  <a:srgbClr val="0D0D0D"/>
                </a:solidFill>
                <a:effectLst/>
                <a:highlight>
                  <a:srgbClr val="FFFFFF"/>
                </a:highlight>
                <a:latin typeface="+mj-lt"/>
              </a:rPr>
              <a:t>Authentication system ensures secure access to the application's features.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Notes are stored securely in the database and associated with the user who created them.</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Users can update, delete, and organize notes into folders.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Sharing options include granting view-only or edit access to shared notes.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218</TotalTime>
  <Words>824</Words>
  <Application>Microsoft Office PowerPoint</Application>
  <PresentationFormat>On-screen Show (16:9)</PresentationFormat>
  <Paragraphs>67</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Files Deleting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10</cp:revision>
  <dcterms:modified xsi:type="dcterms:W3CDTF">2024-04-09T12:37:49Z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