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06" r:id="rId5"/>
    <p:sldId id="294" r:id="rId6"/>
    <p:sldId id="260" r:id="rId7"/>
    <p:sldId id="296" r:id="rId8"/>
    <p:sldId id="293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90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24" autoAdjust="0"/>
  </p:normalViewPr>
  <p:slideViewPr>
    <p:cSldViewPr>
      <p:cViewPr>
        <p:scale>
          <a:sx n="53" d="100"/>
          <a:sy n="53" d="100"/>
        </p:scale>
        <p:origin x="-1206" y="-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haroni" pitchFamily="2" charset="-79"/>
              </a:rPr>
              <a:t>EDA on Car Sales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haroni" pitchFamily="2" charset="-79"/>
              </a:rPr>
              <a:t>Term 1– Sept 2018</a:t>
            </a:r>
            <a:endParaRPr sz="4000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Aharoni" pitchFamily="2" charset="-79"/>
            </a:endParaRP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sz="4000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Aharoni" pitchFamily="2" charset="-79"/>
            </a:endParaRP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4000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haroni" pitchFamily="2" charset="-79"/>
              </a:rPr>
              <a:t>by 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haroni" pitchFamily="2" charset="-79"/>
              </a:rPr>
              <a:t>Deepa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haroni" pitchFamily="2" charset="-79"/>
              </a:rPr>
              <a:t> V</a:t>
            </a:r>
            <a:endParaRPr sz="4000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4" y="3774212"/>
            <a:ext cx="12750800" cy="270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600" y="304800"/>
            <a:ext cx="3505200" cy="16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Sales trend</a:t>
            </a:r>
            <a:endParaRPr lang="en-US" sz="5400" dirty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362200"/>
            <a:ext cx="11988800" cy="6362700"/>
          </a:xfrm>
        </p:spPr>
        <p:txBody>
          <a:bodyPr/>
          <a:lstStyle/>
          <a:p>
            <a:r>
              <a:rPr lang="en-US" dirty="0" smtClean="0"/>
              <a:t>Maximum car sales is observed in the year 2008.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3429000"/>
            <a:ext cx="10234488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Sales pattern comparison between Top 2 Brands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133600"/>
            <a:ext cx="11988800" cy="6591300"/>
          </a:xfrm>
        </p:spPr>
        <p:txBody>
          <a:bodyPr/>
          <a:lstStyle/>
          <a:p>
            <a:pPr>
              <a:spcBef>
                <a:spcPts val="50"/>
              </a:spcBef>
            </a:pPr>
            <a:r>
              <a:rPr lang="en-US" dirty="0" smtClean="0">
                <a:latin typeface="Calibri" pitchFamily="34" charset="0"/>
              </a:rPr>
              <a:t>Both brands saw 2 fold sales in the year 2000, compared to past years.</a:t>
            </a:r>
          </a:p>
          <a:p>
            <a:pPr>
              <a:spcBef>
                <a:spcPts val="50"/>
              </a:spcBef>
            </a:pPr>
            <a:r>
              <a:rPr lang="en-US" dirty="0" err="1" smtClean="0">
                <a:latin typeface="Calibri" pitchFamily="34" charset="0"/>
              </a:rPr>
              <a:t>Volkswagon</a:t>
            </a:r>
            <a:r>
              <a:rPr lang="en-US" dirty="0" smtClean="0">
                <a:latin typeface="Calibri" pitchFamily="34" charset="0"/>
              </a:rPr>
              <a:t> sales is coming down after year 2010.</a:t>
            </a:r>
          </a:p>
          <a:p>
            <a:pPr>
              <a:spcBef>
                <a:spcPts val="50"/>
              </a:spcBef>
            </a:pPr>
            <a:r>
              <a:rPr lang="en-US" dirty="0" smtClean="0">
                <a:latin typeface="Calibri" pitchFamily="34" charset="0"/>
              </a:rPr>
              <a:t>Mercedes Benz sales is  always growing.</a:t>
            </a:r>
            <a:endParaRPr lang="en-US" dirty="0" smtClean="0"/>
          </a:p>
          <a:p>
            <a:pPr>
              <a:spcBef>
                <a:spcPts val="50"/>
              </a:spcBef>
            </a:pPr>
            <a:endParaRPr lang="en-US" dirty="0" smtClean="0"/>
          </a:p>
          <a:p>
            <a:pPr>
              <a:spcBef>
                <a:spcPts val="50"/>
              </a:spcBef>
            </a:pPr>
            <a:endParaRPr lang="en-US" dirty="0" smtClean="0"/>
          </a:p>
          <a:p>
            <a:pPr>
              <a:spcBef>
                <a:spcPts val="50"/>
              </a:spcBef>
            </a:pPr>
            <a:endParaRPr lang="en-US" dirty="0" smtClean="0"/>
          </a:p>
          <a:p>
            <a:pPr>
              <a:spcBef>
                <a:spcPts val="50"/>
              </a:spcBef>
            </a:pPr>
            <a:endParaRPr lang="en-US" dirty="0" smtClean="0"/>
          </a:p>
          <a:p>
            <a:pPr>
              <a:spcBef>
                <a:spcPts val="50"/>
              </a:spcBef>
            </a:pPr>
            <a:endParaRPr lang="en-US" dirty="0" smtClean="0"/>
          </a:p>
          <a:p>
            <a:pPr>
              <a:spcBef>
                <a:spcPts val="50"/>
              </a:spcBef>
            </a:pPr>
            <a:endParaRPr lang="en-US" dirty="0" smtClean="0"/>
          </a:p>
          <a:p>
            <a:pPr>
              <a:spcBef>
                <a:spcPts val="50"/>
              </a:spcBef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4572000"/>
            <a:ext cx="65735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Correlation chart</a:t>
            </a:r>
            <a:endParaRPr lang="en-US" sz="5400" dirty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362200"/>
            <a:ext cx="11988800" cy="6362700"/>
          </a:xfrm>
        </p:spPr>
        <p:txBody>
          <a:bodyPr/>
          <a:lstStyle/>
          <a:p>
            <a:r>
              <a:rPr lang="en-US" dirty="0" smtClean="0"/>
              <a:t>Price and year are positively co-related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3733800"/>
            <a:ext cx="937856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Price range – Body design</a:t>
            </a:r>
            <a:endParaRPr lang="en-US" sz="5400" dirty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501148"/>
            <a:ext cx="11988800" cy="6438900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Crossover design cars are most expensive.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Sedan and </a:t>
            </a:r>
            <a:r>
              <a:rPr lang="en-US" dirty="0" err="1" smtClean="0">
                <a:latin typeface="Calibri" pitchFamily="34" charset="0"/>
              </a:rPr>
              <a:t>vagon</a:t>
            </a:r>
            <a:r>
              <a:rPr lang="en-US" dirty="0" smtClean="0">
                <a:latin typeface="Calibri" pitchFamily="34" charset="0"/>
              </a:rPr>
              <a:t> prices are almost similar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Median of sedan, </a:t>
            </a:r>
            <a:r>
              <a:rPr lang="en-US" dirty="0" err="1" smtClean="0">
                <a:latin typeface="Calibri" pitchFamily="34" charset="0"/>
              </a:rPr>
              <a:t>vagon</a:t>
            </a:r>
            <a:r>
              <a:rPr lang="en-US" dirty="0" smtClean="0">
                <a:latin typeface="Calibri" pitchFamily="34" charset="0"/>
              </a:rPr>
              <a:t> and hatch is almost same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4267200"/>
            <a:ext cx="9769568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Mileage range - EngType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Diesel cars are driven more and has highest median.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3962400"/>
            <a:ext cx="10447400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Price\Mileage\Sold year ranges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286000"/>
            <a:ext cx="11988800" cy="6154271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 marL="0" indent="0" algn="ctr">
              <a:lnSpc>
                <a:spcPct val="90000"/>
              </a:lnSpc>
              <a:spcBef>
                <a:spcPts val="1600"/>
              </a:spcBef>
              <a:buClrTx/>
              <a:buSzTx/>
              <a:buNone/>
            </a:pPr>
            <a:endParaRPr lang="en-US" sz="5400" dirty="0" smtClean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IQR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Price  - 5000 to 13000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Mileage – 75 to 190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Year – 2005 to 2012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29200"/>
            <a:ext cx="132167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Volkswagen – mileage\design\</a:t>
            </a:r>
            <a:r>
              <a:rPr lang="en-US" sz="5400" dirty="0" err="1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engtype</a:t>
            </a:r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Distribution</a:t>
            </a:r>
            <a:endParaRPr lang="en-US" sz="5400" dirty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9800"/>
            <a:ext cx="11988800" cy="6515100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dirty="0" smtClean="0"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Sales are more in Sedan and Van designs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Sedan has mostly petrol engine type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Vans are mostly of diesel variant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4038600"/>
            <a:ext cx="103007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 smtClean="0"/>
              <a:t>Conclusion</a:t>
            </a:r>
            <a:endParaRPr sz="54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514600"/>
            <a:ext cx="11988800" cy="62973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This  EDA helped to understand the various sales patterns.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Sedan, Front drive and Petrol engine type are the most in-demand cars.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Year 2008 marked the highest sales.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Car prices are growing exponentially over years.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 Volkswagen and Mercedes-Benz are the top 2 car brands sold.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 'Cross-over' design is the most expensive car by design.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 'Diesel' engines give highest mileage.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 Volkswagen has highest sales in van with front drive and diesel engine type</a:t>
            </a:r>
          </a:p>
          <a:p>
            <a:pPr>
              <a:spcBef>
                <a:spcPts val="1200"/>
              </a:spcBef>
            </a:pPr>
            <a:endParaRPr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Story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317750"/>
            <a:ext cx="11988800" cy="6445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 This is the sample </a:t>
            </a:r>
            <a:r>
              <a:rPr lang="en-US" dirty="0" smtClean="0">
                <a:latin typeface="Calibri" pitchFamily="34" charset="0"/>
              </a:rPr>
              <a:t>car sales </a:t>
            </a:r>
            <a:r>
              <a:rPr lang="en-US" dirty="0" smtClean="0">
                <a:latin typeface="Calibri" pitchFamily="34" charset="0"/>
              </a:rPr>
              <a:t>data set provided by INSAID. 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 I am doing EDA on this data to understand the car sales patterns, demand and to understand suitable car to buy </a:t>
            </a:r>
            <a:r>
              <a:rPr lang="en-US" dirty="0" smtClean="0">
                <a:latin typeface="Calibri" pitchFamily="34" charset="0"/>
              </a:rPr>
              <a:t>considering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design, engine type and brand.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Set Details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406400" y="2286000"/>
            <a:ext cx="11988800" cy="6477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latin typeface="Calibri" pitchFamily="34" charset="0"/>
                <a:sym typeface="Arial"/>
              </a:rPr>
              <a:t>The dataset comprises of </a:t>
            </a:r>
            <a:r>
              <a:rPr lang="en-US" sz="2400" b="1" dirty="0" smtClean="0">
                <a:latin typeface="Calibri" pitchFamily="34" charset="0"/>
                <a:sym typeface="Arial"/>
              </a:rPr>
              <a:t>9576 observations of 10 columns</a:t>
            </a:r>
            <a:r>
              <a:rPr lang="en-US" sz="2400" dirty="0" smtClean="0">
                <a:latin typeface="Calibri" pitchFamily="34" charset="0"/>
                <a:sym typeface="Arial"/>
              </a:rPr>
              <a:t>. Below is a table showing names of all the columns and their description.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>
              <a:latin typeface="Calibri" pitchFamily="34" charset="0"/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>
              <a:latin typeface="Calibri" pitchFamily="34" charset="0"/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>
              <a:latin typeface="Calibri" pitchFamily="34" charset="0"/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>
              <a:latin typeface="Calibri" pitchFamily="34" charset="0"/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>
              <a:latin typeface="Calibri" pitchFamily="34" charset="0"/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>
              <a:latin typeface="Calibri" pitchFamily="34" charset="0"/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>
              <a:latin typeface="Calibri" pitchFamily="34" charset="0"/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3276600"/>
            <a:ext cx="5943600" cy="528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317750"/>
            <a:ext cx="11988800" cy="6445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 smtClean="0">
                <a:latin typeface="Calibri" pitchFamily="34" charset="0"/>
              </a:rPr>
              <a:t>To do Exploratory Data Analysis and get insights on the </a:t>
            </a:r>
            <a:r>
              <a:rPr lang="en-US" sz="2400" dirty="0" err="1" smtClean="0">
                <a:latin typeface="Calibri" pitchFamily="34" charset="0"/>
              </a:rPr>
              <a:t>CarSales</a:t>
            </a:r>
            <a:r>
              <a:rPr lang="en-US" sz="2400" dirty="0" smtClean="0">
                <a:latin typeface="Calibri" pitchFamily="34" charset="0"/>
              </a:rPr>
              <a:t> dataset provided by INSAID.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Data Processing, Identifying anomalies and rectification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Exploring Data to get insights 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On sales patterns 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Sales trend over years 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Inter relation between variables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Recommendations</a:t>
            </a:r>
          </a:p>
          <a:p>
            <a:pPr lvl="2"/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 lang="en-US" sz="6000" dirty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2909045"/>
            <a:ext cx="12039600" cy="6629400"/>
          </a:xfrm>
        </p:spPr>
        <p:txBody>
          <a:bodyPr>
            <a:noAutofit/>
          </a:bodyPr>
          <a:lstStyle/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Handling missing values :</a:t>
            </a:r>
          </a:p>
          <a:p>
            <a:pPr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Drive,</a:t>
            </a:r>
            <a:r>
              <a:rPr lang="en-US" sz="2400" dirty="0" smtClean="0">
                <a:latin typeface="Calibri" pitchFamily="34" charset="0"/>
              </a:rPr>
              <a:t>  </a:t>
            </a:r>
            <a:r>
              <a:rPr lang="en-US" sz="2400" b="1" dirty="0" smtClean="0">
                <a:latin typeface="Calibri" pitchFamily="34" charset="0"/>
              </a:rPr>
              <a:t>511</a:t>
            </a:r>
            <a:r>
              <a:rPr lang="en-US" sz="2400" dirty="0" smtClean="0">
                <a:latin typeface="Calibri" pitchFamily="34" charset="0"/>
              </a:rPr>
              <a:t> / </a:t>
            </a:r>
            <a:r>
              <a:rPr lang="en-US" sz="2400" b="1" dirty="0" smtClean="0">
                <a:latin typeface="Calibri" pitchFamily="34" charset="0"/>
              </a:rPr>
              <a:t>5.3%</a:t>
            </a:r>
            <a:r>
              <a:rPr lang="en-US" sz="2400" dirty="0" smtClean="0">
                <a:latin typeface="Calibri" pitchFamily="34" charset="0"/>
              </a:rPr>
              <a:t> missing values </a:t>
            </a:r>
            <a:r>
              <a:rPr lang="en-US" sz="2400" b="1" dirty="0" smtClean="0">
                <a:latin typeface="Calibri" pitchFamily="34" charset="0"/>
              </a:rPr>
              <a:t>-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Missing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values are replaced by ‘mode’ of drive</a:t>
            </a:r>
          </a:p>
          <a:p>
            <a:pPr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engV,</a:t>
            </a:r>
            <a:r>
              <a:rPr lang="en-US" sz="2400" dirty="0" smtClean="0">
                <a:latin typeface="Calibri" pitchFamily="34" charset="0"/>
              </a:rPr>
              <a:t>  </a:t>
            </a:r>
            <a:r>
              <a:rPr lang="en-US" sz="2400" b="1" dirty="0" smtClean="0">
                <a:latin typeface="Calibri" pitchFamily="34" charset="0"/>
              </a:rPr>
              <a:t>434</a:t>
            </a:r>
            <a:r>
              <a:rPr lang="en-US" sz="2400" dirty="0" smtClean="0">
                <a:latin typeface="Calibri" pitchFamily="34" charset="0"/>
              </a:rPr>
              <a:t> / </a:t>
            </a:r>
            <a:r>
              <a:rPr lang="en-US" sz="2400" b="1" dirty="0" smtClean="0">
                <a:latin typeface="Calibri" pitchFamily="34" charset="0"/>
              </a:rPr>
              <a:t>4.5%</a:t>
            </a:r>
            <a:r>
              <a:rPr lang="en-US" sz="2400" dirty="0" smtClean="0">
                <a:latin typeface="Calibri" pitchFamily="34" charset="0"/>
              </a:rPr>
              <a:t> missing values </a:t>
            </a:r>
            <a:r>
              <a:rPr lang="en-US" sz="2400" b="1" dirty="0" smtClean="0">
                <a:latin typeface="Calibri" pitchFamily="34" charset="0"/>
              </a:rPr>
              <a:t>-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engV 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&gt; 5.0 are grouped as ‘Other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’</a:t>
            </a:r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Handling Zeros :</a:t>
            </a:r>
          </a:p>
          <a:p>
            <a:pPr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Mileage,</a:t>
            </a:r>
            <a:r>
              <a:rPr lang="en-US" sz="2400" dirty="0" smtClean="0">
                <a:latin typeface="Calibri" pitchFamily="34" charset="0"/>
              </a:rPr>
              <a:t>  </a:t>
            </a:r>
            <a:r>
              <a:rPr lang="en-US" sz="2400" b="1" dirty="0" smtClean="0">
                <a:latin typeface="Calibri" pitchFamily="34" charset="0"/>
              </a:rPr>
              <a:t>348</a:t>
            </a:r>
            <a:r>
              <a:rPr lang="en-US" sz="2400" dirty="0" smtClean="0">
                <a:latin typeface="Calibri" pitchFamily="34" charset="0"/>
              </a:rPr>
              <a:t> / </a:t>
            </a:r>
            <a:r>
              <a:rPr lang="en-US" sz="2400" b="1" dirty="0" smtClean="0">
                <a:latin typeface="Calibri" pitchFamily="34" charset="0"/>
              </a:rPr>
              <a:t>3.6%</a:t>
            </a:r>
            <a:r>
              <a:rPr lang="en-US" sz="2400" dirty="0" smtClean="0">
                <a:latin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</a:rPr>
              <a:t>zeros -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Zero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mileage is replaced by mean mileage of  matching car, engType, drive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categories</a:t>
            </a:r>
          </a:p>
          <a:p>
            <a:pPr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price</a:t>
            </a:r>
            <a:r>
              <a:rPr lang="en-US" sz="2400" dirty="0" smtClean="0">
                <a:latin typeface="Calibri" pitchFamily="34" charset="0"/>
              </a:rPr>
              <a:t> has </a:t>
            </a:r>
            <a:r>
              <a:rPr lang="en-US" sz="2400" b="1" dirty="0" smtClean="0">
                <a:latin typeface="Calibri" pitchFamily="34" charset="0"/>
              </a:rPr>
              <a:t>267</a:t>
            </a:r>
            <a:r>
              <a:rPr lang="en-US" sz="2400" dirty="0" smtClean="0">
                <a:latin typeface="Calibri" pitchFamily="34" charset="0"/>
              </a:rPr>
              <a:t> / </a:t>
            </a:r>
            <a:r>
              <a:rPr lang="en-US" sz="2400" b="1" dirty="0" smtClean="0">
                <a:latin typeface="Calibri" pitchFamily="34" charset="0"/>
              </a:rPr>
              <a:t>2.8%</a:t>
            </a:r>
            <a:r>
              <a:rPr lang="en-US" sz="2400" dirty="0" smtClean="0">
                <a:latin typeface="Calibri" pitchFamily="34" charset="0"/>
              </a:rPr>
              <a:t> zeros </a:t>
            </a:r>
            <a:r>
              <a:rPr lang="en-US" sz="2400" b="1" dirty="0" smtClean="0">
                <a:latin typeface="Calibri" pitchFamily="34" charset="0"/>
              </a:rPr>
              <a:t>-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Zero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Price is replaced with the mean price of car, year, engType,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drive</a:t>
            </a:r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Handling High Cardinality :</a:t>
            </a:r>
          </a:p>
          <a:p>
            <a:pPr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car</a:t>
            </a:r>
            <a:r>
              <a:rPr lang="en-US" sz="2400" dirty="0" smtClean="0">
                <a:latin typeface="Calibri" pitchFamily="34" charset="0"/>
              </a:rPr>
              <a:t> has a high cardinality: </a:t>
            </a:r>
            <a:r>
              <a:rPr lang="en-US" sz="2400" b="1" dirty="0" smtClean="0">
                <a:latin typeface="Calibri" pitchFamily="34" charset="0"/>
              </a:rPr>
              <a:t>87</a:t>
            </a:r>
            <a:r>
              <a:rPr lang="en-US" sz="2400" dirty="0" smtClean="0">
                <a:latin typeface="Calibri" pitchFamily="34" charset="0"/>
              </a:rPr>
              <a:t> distinct values </a:t>
            </a:r>
            <a:endParaRPr lang="en-US" sz="2400" b="1" dirty="0" smtClean="0">
              <a:latin typeface="Calibri" pitchFamily="34" charset="0"/>
            </a:endParaRPr>
          </a:p>
          <a:p>
            <a:pPr lvl="2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cars</a:t>
            </a:r>
            <a:r>
              <a:rPr lang="en-US" sz="2400" b="1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with </a:t>
            </a:r>
            <a:r>
              <a:rPr lang="en-US" sz="2400" b="1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sales &lt; 200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 are grouped as ‘</a:t>
            </a:r>
            <a:r>
              <a:rPr lang="en-US" sz="2400" b="1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other</a:t>
            </a:r>
            <a:r>
              <a:rPr lang="en-US" sz="2400" b="1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’</a:t>
            </a:r>
            <a:endParaRPr lang="en-US" sz="2400" dirty="0" smtClean="0">
              <a:solidFill>
                <a:schemeClr val="bg1">
                  <a:lumMod val="90000"/>
                  <a:lumOff val="10000"/>
                </a:schemeClr>
              </a:solidFill>
              <a:latin typeface="Calibri" pitchFamily="34" charset="0"/>
            </a:endParaRPr>
          </a:p>
          <a:p>
            <a:pPr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model</a:t>
            </a:r>
            <a:r>
              <a:rPr lang="en-US" sz="2400" dirty="0" smtClean="0">
                <a:latin typeface="Calibri" pitchFamily="34" charset="0"/>
              </a:rPr>
              <a:t> has a high cardinality: </a:t>
            </a:r>
            <a:r>
              <a:rPr lang="en-US" sz="2400" b="1" dirty="0" smtClean="0">
                <a:latin typeface="Calibri" pitchFamily="34" charset="0"/>
              </a:rPr>
              <a:t>888</a:t>
            </a:r>
            <a:r>
              <a:rPr lang="en-US" sz="2400" dirty="0" smtClean="0">
                <a:latin typeface="Calibri" pitchFamily="34" charset="0"/>
              </a:rPr>
              <a:t> distinct values </a:t>
            </a:r>
            <a:endParaRPr lang="en-US" sz="2400" b="1" dirty="0" smtClean="0">
              <a:latin typeface="Calibri" pitchFamily="34" charset="0"/>
            </a:endParaRPr>
          </a:p>
          <a:p>
            <a:pPr lvl="2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</a:rPr>
              <a:t>Model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 is not considered in our analysis as it’s cardinality is too high</a:t>
            </a:r>
          </a:p>
          <a:p>
            <a:pPr indent="-274320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latin typeface="Calibri" pitchFamily="34" charset="0"/>
              </a:rPr>
              <a:t>Duplicate rows Processing</a:t>
            </a:r>
            <a:r>
              <a:rPr lang="en-US" sz="2400" dirty="0" smtClean="0">
                <a:latin typeface="Calibri" pitchFamily="34" charset="0"/>
              </a:rPr>
              <a:t> </a:t>
            </a:r>
            <a:r>
              <a:rPr lang="en-US" sz="2400" b="1" dirty="0" smtClean="0">
                <a:latin typeface="Calibri" pitchFamily="34" charset="0"/>
              </a:rPr>
              <a:t>113 </a:t>
            </a:r>
            <a:r>
              <a:rPr lang="en-US" sz="2400" b="1" dirty="0" smtClean="0">
                <a:latin typeface="Calibri" pitchFamily="34" charset="0"/>
              </a:rPr>
              <a:t>rows</a:t>
            </a:r>
            <a:r>
              <a:rPr lang="en-US" sz="2400" dirty="0" smtClean="0">
                <a:latin typeface="Calibri" pitchFamily="34" charset="0"/>
              </a:rPr>
              <a:t> </a:t>
            </a:r>
            <a:endParaRPr lang="en-US" sz="2400" b="1" dirty="0" smtClean="0">
              <a:latin typeface="Calibri" pitchFamily="34" charset="0"/>
            </a:endParaRPr>
          </a:p>
          <a:p>
            <a:pPr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Duplicated rows are dropped from the dataset keeping the first entry</a:t>
            </a:r>
          </a:p>
          <a:p>
            <a:pPr indent="-27432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Note : ‘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</a:rPr>
              <a:t>Registered</a:t>
            </a:r>
            <a:r>
              <a:rPr lang="en-US" sz="2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</a:rPr>
              <a:t>’ column is not used in analysis as cars with registered = ‘no’ doesn’t make sense 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Car sales by Brand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209800"/>
            <a:ext cx="11988800" cy="606425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400" dirty="0" smtClean="0">
                <a:latin typeface="Calibri" pitchFamily="34" charset="0"/>
              </a:rPr>
              <a:t>Top 10 car brands by sales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400" b="1" dirty="0" smtClean="0">
                <a:latin typeface="Calibri" pitchFamily="34" charset="0"/>
              </a:rPr>
              <a:t>Volkswagen</a:t>
            </a:r>
            <a:r>
              <a:rPr lang="en-US" sz="2400" dirty="0" smtClean="0">
                <a:latin typeface="Calibri" pitchFamily="34" charset="0"/>
              </a:rPr>
              <a:t> and </a:t>
            </a:r>
            <a:r>
              <a:rPr lang="en-US" sz="2400" b="1" dirty="0" smtClean="0">
                <a:latin typeface="Calibri" pitchFamily="34" charset="0"/>
              </a:rPr>
              <a:t>Mercedes-Benz</a:t>
            </a:r>
            <a:r>
              <a:rPr lang="en-US" sz="2400" dirty="0" smtClean="0">
                <a:latin typeface="Calibri" pitchFamily="34" charset="0"/>
              </a:rPr>
              <a:t> are the top brands sold and close competitors</a:t>
            </a:r>
          </a:p>
          <a:p>
            <a:pPr marL="385318" indent="-385318" defTabSz="479044">
              <a:spcBef>
                <a:spcPts val="1900"/>
              </a:spcBef>
              <a:buNone/>
              <a:defRPr sz="2952"/>
            </a:pPr>
            <a:endParaRPr lang="en-US" dirty="0" smtClean="0"/>
          </a:p>
          <a:p>
            <a:pPr marL="385318" indent="-385318" defTabSz="479044">
              <a:spcBef>
                <a:spcPts val="1900"/>
              </a:spcBef>
              <a:buNone/>
              <a:defRPr sz="2952"/>
            </a:pPr>
            <a:endParaRPr lang="en-US" dirty="0" smtClean="0"/>
          </a:p>
          <a:p>
            <a:pPr marL="385318" indent="-385318" defTabSz="479044">
              <a:spcBef>
                <a:spcPts val="1900"/>
              </a:spcBef>
              <a:buNone/>
              <a:defRPr sz="2952"/>
            </a:pPr>
            <a:endParaRPr lang="en-US" dirty="0" smtClean="0"/>
          </a:p>
          <a:p>
            <a:pPr marL="385318" indent="-385318" defTabSz="479044">
              <a:spcBef>
                <a:spcPts val="1900"/>
              </a:spcBef>
              <a:buNone/>
              <a:defRPr sz="2952"/>
            </a:pPr>
            <a:endParaRPr lang="en-US" dirty="0" smtClean="0"/>
          </a:p>
          <a:p>
            <a:pPr marL="385318" indent="-385318" defTabSz="479044">
              <a:spcBef>
                <a:spcPts val="1900"/>
              </a:spcBef>
              <a:buNone/>
              <a:defRPr sz="2952"/>
            </a:pPr>
            <a:endParaRPr lang="en-US" dirty="0" smtClean="0"/>
          </a:p>
          <a:p>
            <a:pPr marL="385318" indent="-385318" defTabSz="479044">
              <a:spcBef>
                <a:spcPts val="1900"/>
              </a:spcBef>
              <a:buNone/>
              <a:defRPr sz="2952"/>
            </a:pPr>
            <a:endParaRPr lang="en-US" dirty="0" smtClean="0"/>
          </a:p>
          <a:p>
            <a:pPr marL="385318" indent="-385318" defTabSz="479044">
              <a:spcBef>
                <a:spcPts val="1900"/>
              </a:spcBef>
              <a:buNone/>
              <a:defRPr sz="2952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200" y="3352800"/>
            <a:ext cx="10668000" cy="628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alibri" pitchFamily="34" charset="0"/>
              </a:rPr>
              <a:t>Car sales by body, Drive, Engine type</a:t>
            </a:r>
            <a:endParaRPr lang="en-US" sz="6000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819400"/>
            <a:ext cx="11988800" cy="6362700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latin typeface="Calibri" pitchFamily="34" charset="0"/>
              </a:rPr>
              <a:t>Sedan</a:t>
            </a:r>
            <a:r>
              <a:rPr lang="en-US" dirty="0" smtClean="0">
                <a:latin typeface="Calibri" pitchFamily="34" charset="0"/>
              </a:rPr>
              <a:t> cars are sold more over all by car design.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latin typeface="Calibri" pitchFamily="34" charset="0"/>
              </a:rPr>
              <a:t>Front</a:t>
            </a:r>
            <a:r>
              <a:rPr lang="en-US" dirty="0" smtClean="0">
                <a:latin typeface="Calibri" pitchFamily="34" charset="0"/>
              </a:rPr>
              <a:t> drive cars are in high demand by drive type.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latin typeface="Calibri" pitchFamily="34" charset="0"/>
              </a:rPr>
              <a:t>Petrol </a:t>
            </a:r>
            <a:r>
              <a:rPr lang="en-US" dirty="0" smtClean="0">
                <a:latin typeface="Calibri" pitchFamily="34" charset="0"/>
              </a:rPr>
              <a:t>engine is the most sold engine type</a:t>
            </a:r>
            <a:endParaRPr lang="en-US" b="1" dirty="0" smtClean="0">
              <a:latin typeface="Calibri" pitchFamily="34" charset="0"/>
            </a:endParaRPr>
          </a:p>
          <a:p>
            <a:pPr>
              <a:spcBef>
                <a:spcPts val="1200"/>
              </a:spcBef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595" y="4648200"/>
            <a:ext cx="1282580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 smtClean="0"/>
              <a:t>Percentage sales by Body\Drive\Engine Type</a:t>
            </a:r>
            <a:endParaRPr sz="6000"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82600" y="2470667"/>
            <a:ext cx="12115800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 36.1 % of cars sold are Sedan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 59.6 % of cars sold are ‘Front’ drive type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45.6 % of cars sold are of ‘Petrol’ engine type</a:t>
            </a:r>
          </a:p>
          <a:p>
            <a:endParaRPr lang="en-US" dirty="0" smtClean="0"/>
          </a:p>
          <a:p>
            <a:r>
              <a:rPr lang="en-US" dirty="0" smtClean="0"/>
              <a:t>	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4" y="5334000"/>
            <a:ext cx="1298226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Price over years</a:t>
            </a:r>
            <a:endParaRPr lang="en-US" sz="5400" dirty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 Prices are growing linearly over years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4572000"/>
            <a:ext cx="11201400" cy="434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4">
    <a:dk1>
      <a:srgbClr val="414141"/>
    </a:dk1>
    <a:lt1>
      <a:srgbClr val="004141"/>
    </a:lt1>
    <a:dk2>
      <a:srgbClr val="66635F"/>
    </a:dk2>
    <a:lt2>
      <a:srgbClr val="C9C3BA"/>
    </a:lt2>
    <a:accent1>
      <a:srgbClr val="738FAF"/>
    </a:accent1>
    <a:accent2>
      <a:srgbClr val="74B6A8"/>
    </a:accent2>
    <a:accent3>
      <a:srgbClr val="A0AA69"/>
    </a:accent3>
    <a:accent4>
      <a:srgbClr val="CBA968"/>
    </a:accent4>
    <a:accent5>
      <a:srgbClr val="D08A7A"/>
    </a:accent5>
    <a:accent6>
      <a:srgbClr val="9E95A9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443</Words>
  <Application>Microsoft Office PowerPoint</Application>
  <PresentationFormat>Custom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New_Template4</vt:lpstr>
      <vt:lpstr>Slide 1</vt:lpstr>
      <vt:lpstr>Story</vt:lpstr>
      <vt:lpstr>Data Set Details</vt:lpstr>
      <vt:lpstr>Problem Statement</vt:lpstr>
      <vt:lpstr>Data processing</vt:lpstr>
      <vt:lpstr>Car sales by Brand</vt:lpstr>
      <vt:lpstr>Car sales by body, Drive, Engine type</vt:lpstr>
      <vt:lpstr>Percentage sales by Body\Drive\Engine Type</vt:lpstr>
      <vt:lpstr>Price over years</vt:lpstr>
      <vt:lpstr>Sales trend</vt:lpstr>
      <vt:lpstr>Sales pattern comparison between Top 2 Brands</vt:lpstr>
      <vt:lpstr>Correlation chart</vt:lpstr>
      <vt:lpstr>Price range – Body design</vt:lpstr>
      <vt:lpstr>Mileage range - EngType</vt:lpstr>
      <vt:lpstr>Price\Mileage\Sold year ranges</vt:lpstr>
      <vt:lpstr>Volkswagen – mileage\design\engtype Distribution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deepav</cp:lastModifiedBy>
  <cp:revision>32</cp:revision>
  <dcterms:modified xsi:type="dcterms:W3CDTF">2018-11-21T17:24:30Z</dcterms:modified>
</cp:coreProperties>
</file>