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85BBB-3D69-4EDC-B103-2EA144E9AB22}" v="7" dt="2025-02-07T16:37:01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 ananthan AR" userId="ed85d0737160a849" providerId="LiveId" clId="{52385BBB-3D69-4EDC-B103-2EA144E9AB22}"/>
    <pc:docChg chg="undo redo custSel modSld">
      <pc:chgData name="Deepa ananthan AR" userId="ed85d0737160a849" providerId="LiveId" clId="{52385BBB-3D69-4EDC-B103-2EA144E9AB22}" dt="2025-02-07T16:36:18.590" v="53" actId="1076"/>
      <pc:docMkLst>
        <pc:docMk/>
      </pc:docMkLst>
      <pc:sldChg chg="modSp mod">
        <pc:chgData name="Deepa ananthan AR" userId="ed85d0737160a849" providerId="LiveId" clId="{52385BBB-3D69-4EDC-B103-2EA144E9AB22}" dt="2025-02-07T16:33:06.364" v="37"/>
        <pc:sldMkLst>
          <pc:docMk/>
          <pc:sldMk cId="2932052481" sldId="257"/>
        </pc:sldMkLst>
        <pc:spChg chg="mod">
          <ac:chgData name="Deepa ananthan AR" userId="ed85d0737160a849" providerId="LiveId" clId="{52385BBB-3D69-4EDC-B103-2EA144E9AB22}" dt="2025-02-07T16:33:06.364" v="37"/>
          <ac:spMkLst>
            <pc:docMk/>
            <pc:sldMk cId="2932052481" sldId="257"/>
            <ac:spMk id="8" creationId="{25D3AA87-7FFC-7328-05CB-6129E2DDCD11}"/>
          </ac:spMkLst>
        </pc:spChg>
      </pc:sldChg>
      <pc:sldChg chg="modSp mod">
        <pc:chgData name="Deepa ananthan AR" userId="ed85d0737160a849" providerId="LiveId" clId="{52385BBB-3D69-4EDC-B103-2EA144E9AB22}" dt="2025-02-07T16:29:43.621" v="31" actId="14100"/>
        <pc:sldMkLst>
          <pc:docMk/>
          <pc:sldMk cId="564571264" sldId="258"/>
        </pc:sldMkLst>
        <pc:spChg chg="mod">
          <ac:chgData name="Deepa ananthan AR" userId="ed85d0737160a849" providerId="LiveId" clId="{52385BBB-3D69-4EDC-B103-2EA144E9AB22}" dt="2025-02-07T16:29:43.621" v="31" actId="14100"/>
          <ac:spMkLst>
            <pc:docMk/>
            <pc:sldMk cId="564571264" sldId="258"/>
            <ac:spMk id="2" creationId="{205411D6-D809-F083-C922-B241574B8F60}"/>
          </ac:spMkLst>
        </pc:spChg>
      </pc:sldChg>
      <pc:sldChg chg="modSp mod">
        <pc:chgData name="Deepa ananthan AR" userId="ed85d0737160a849" providerId="LiveId" clId="{52385BBB-3D69-4EDC-B103-2EA144E9AB22}" dt="2025-02-07T16:33:37.694" v="41" actId="1076"/>
        <pc:sldMkLst>
          <pc:docMk/>
          <pc:sldMk cId="2706790016" sldId="259"/>
        </pc:sldMkLst>
        <pc:spChg chg="mod">
          <ac:chgData name="Deepa ananthan AR" userId="ed85d0737160a849" providerId="LiveId" clId="{52385BBB-3D69-4EDC-B103-2EA144E9AB22}" dt="2025-02-07T16:27:17.296" v="24" actId="255"/>
          <ac:spMkLst>
            <pc:docMk/>
            <pc:sldMk cId="2706790016" sldId="259"/>
            <ac:spMk id="2" creationId="{7E270EC3-C772-216D-138D-6F9926332630}"/>
          </ac:spMkLst>
        </pc:spChg>
        <pc:spChg chg="mod">
          <ac:chgData name="Deepa ananthan AR" userId="ed85d0737160a849" providerId="LiveId" clId="{52385BBB-3D69-4EDC-B103-2EA144E9AB22}" dt="2025-02-07T16:33:37.694" v="41" actId="1076"/>
          <ac:spMkLst>
            <pc:docMk/>
            <pc:sldMk cId="2706790016" sldId="259"/>
            <ac:spMk id="3" creationId="{2361D872-7EC7-439F-A588-B1D90CB7A92F}"/>
          </ac:spMkLst>
        </pc:spChg>
      </pc:sldChg>
      <pc:sldChg chg="addSp modSp mod">
        <pc:chgData name="Deepa ananthan AR" userId="ed85d0737160a849" providerId="LiveId" clId="{52385BBB-3D69-4EDC-B103-2EA144E9AB22}" dt="2025-02-07T16:36:18.590" v="53" actId="1076"/>
        <pc:sldMkLst>
          <pc:docMk/>
          <pc:sldMk cId="31965923" sldId="260"/>
        </pc:sldMkLst>
        <pc:spChg chg="add mod">
          <ac:chgData name="Deepa ananthan AR" userId="ed85d0737160a849" providerId="LiveId" clId="{52385BBB-3D69-4EDC-B103-2EA144E9AB22}" dt="2025-02-07T16:36:18.590" v="53" actId="1076"/>
          <ac:spMkLst>
            <pc:docMk/>
            <pc:sldMk cId="31965923" sldId="260"/>
            <ac:spMk id="2" creationId="{1BC006C1-7EF5-A9BC-5F5C-A312D31D12CC}"/>
          </ac:spMkLst>
        </pc:spChg>
        <pc:spChg chg="mod">
          <ac:chgData name="Deepa ananthan AR" userId="ed85d0737160a849" providerId="LiveId" clId="{52385BBB-3D69-4EDC-B103-2EA144E9AB22}" dt="2025-02-07T16:34:12.592" v="43" actId="1076"/>
          <ac:spMkLst>
            <pc:docMk/>
            <pc:sldMk cId="31965923" sldId="260"/>
            <ac:spMk id="3" creationId="{2361D872-7EC7-439F-A588-B1D90CB7A92F}"/>
          </ac:spMkLst>
        </pc:spChg>
      </pc:sldChg>
      <pc:sldChg chg="modSp mod">
        <pc:chgData name="Deepa ananthan AR" userId="ed85d0737160a849" providerId="LiveId" clId="{52385BBB-3D69-4EDC-B103-2EA144E9AB22}" dt="2025-02-07T16:32:08.308" v="35" actId="255"/>
        <pc:sldMkLst>
          <pc:docMk/>
          <pc:sldMk cId="3002968868" sldId="261"/>
        </pc:sldMkLst>
        <pc:spChg chg="mod">
          <ac:chgData name="Deepa ananthan AR" userId="ed85d0737160a849" providerId="LiveId" clId="{52385BBB-3D69-4EDC-B103-2EA144E9AB22}" dt="2025-02-07T16:32:08.308" v="35" actId="255"/>
          <ac:spMkLst>
            <pc:docMk/>
            <pc:sldMk cId="3002968868" sldId="261"/>
            <ac:spMk id="2" creationId="{AD97E204-7D1D-9566-BB4F-81FBBACB571F}"/>
          </ac:spMkLst>
        </pc:spChg>
      </pc:sldChg>
      <pc:sldChg chg="modSp mod">
        <pc:chgData name="Deepa ananthan AR" userId="ed85d0737160a849" providerId="LiveId" clId="{52385BBB-3D69-4EDC-B103-2EA144E9AB22}" dt="2025-02-07T16:31:01.570" v="33"/>
        <pc:sldMkLst>
          <pc:docMk/>
          <pc:sldMk cId="151988358" sldId="262"/>
        </pc:sldMkLst>
        <pc:spChg chg="mod">
          <ac:chgData name="Deepa ananthan AR" userId="ed85d0737160a849" providerId="LiveId" clId="{52385BBB-3D69-4EDC-B103-2EA144E9AB22}" dt="2025-02-07T16:31:01.570" v="33"/>
          <ac:spMkLst>
            <pc:docMk/>
            <pc:sldMk cId="151988358" sldId="262"/>
            <ac:spMk id="2" creationId="{32829E28-6430-8198-F380-247ADA202F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218039" y="2782669"/>
            <a:ext cx="7551660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IN" sz="3200" b="1" dirty="0">
                <a:solidFill>
                  <a:schemeClr val="bg1"/>
                </a:solidFill>
              </a:rPr>
              <a:t>WASTE CLASSIFICATION USING CNN</a:t>
            </a:r>
            <a:r>
              <a:rPr lang="en-US" sz="36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42007F-EB78-91CB-DD4C-7BD440F6722D}"/>
              </a:ext>
            </a:extLst>
          </p:cNvPr>
          <p:cNvSpPr txBox="1"/>
          <p:nvPr/>
        </p:nvSpPr>
        <p:spPr>
          <a:xfrm>
            <a:off x="5368899" y="3854519"/>
            <a:ext cx="64008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deep learning approach to efficiently classify waste using MobileNetV2.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3AA87-7FFC-7328-05CB-6129E2DDCD11}"/>
              </a:ext>
            </a:extLst>
          </p:cNvPr>
          <p:cNvSpPr txBox="1"/>
          <p:nvPr/>
        </p:nvSpPr>
        <p:spPr>
          <a:xfrm>
            <a:off x="875817" y="1985058"/>
            <a:ext cx="655736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400" dirty="0"/>
              <a:t>✅ </a:t>
            </a:r>
            <a:r>
              <a:rPr lang="en-IN" sz="1400" b="1" dirty="0"/>
              <a:t>Understand CNN architecture</a:t>
            </a:r>
            <a:r>
              <a:rPr lang="en-IN" sz="1400" dirty="0"/>
              <a:t> and its role in image classification.</a:t>
            </a:r>
            <a:br>
              <a:rPr lang="en-IN" sz="1400" dirty="0"/>
            </a:br>
            <a:r>
              <a:rPr lang="en-IN" sz="1400" dirty="0"/>
              <a:t>✅ </a:t>
            </a:r>
            <a:r>
              <a:rPr lang="en-IN" sz="1400" b="1" dirty="0"/>
              <a:t>Learn how to implement transfer learning</a:t>
            </a:r>
            <a:r>
              <a:rPr lang="en-IN" sz="1400" dirty="0"/>
              <a:t> using </a:t>
            </a:r>
            <a:r>
              <a:rPr lang="en-IN" sz="1400" b="1" dirty="0"/>
              <a:t>MobileNetV2</a:t>
            </a:r>
            <a:r>
              <a:rPr lang="en-IN" sz="1400" dirty="0"/>
              <a:t> for waste classification.</a:t>
            </a:r>
            <a:br>
              <a:rPr lang="en-IN" sz="1400" dirty="0"/>
            </a:br>
            <a:r>
              <a:rPr lang="en-IN" sz="1400" dirty="0"/>
              <a:t>✅ </a:t>
            </a:r>
            <a:r>
              <a:rPr lang="en-IN" sz="1400" b="1" dirty="0"/>
              <a:t>Explore data preprocessing techniques</a:t>
            </a:r>
            <a:r>
              <a:rPr lang="en-IN" sz="1400" dirty="0"/>
              <a:t> such as </a:t>
            </a:r>
            <a:r>
              <a:rPr lang="en-IN" sz="1400" b="1" dirty="0"/>
              <a:t>resizing, normalization, and augmentation</a:t>
            </a:r>
            <a:r>
              <a:rPr lang="en-IN" sz="1400" dirty="0"/>
              <a:t>.</a:t>
            </a:r>
            <a:br>
              <a:rPr lang="en-IN" sz="1400" dirty="0"/>
            </a:br>
            <a:r>
              <a:rPr lang="en-IN" sz="1400" dirty="0"/>
              <a:t>✅ </a:t>
            </a:r>
            <a:r>
              <a:rPr lang="en-IN" sz="1400" b="1" dirty="0"/>
              <a:t>Train and evaluate deep learning models</a:t>
            </a:r>
            <a:r>
              <a:rPr lang="en-IN" sz="1400" dirty="0"/>
              <a:t> using accuracy, loss curves, and confusion matrices.</a:t>
            </a:r>
            <a:br>
              <a:rPr lang="en-IN" sz="1400" dirty="0"/>
            </a:br>
            <a:r>
              <a:rPr lang="en-IN" sz="1400" dirty="0"/>
              <a:t>✅ </a:t>
            </a:r>
            <a:r>
              <a:rPr lang="en-IN" sz="1400" b="1" dirty="0"/>
              <a:t>Optimize model performance</a:t>
            </a:r>
            <a:r>
              <a:rPr lang="en-IN" sz="1400" dirty="0"/>
              <a:t> with techniques like </a:t>
            </a:r>
            <a:r>
              <a:rPr lang="en-IN" sz="1400" b="1" dirty="0"/>
              <a:t>learning rate scheduling and early stopping</a:t>
            </a:r>
            <a:r>
              <a:rPr lang="en-IN" sz="1400" dirty="0"/>
              <a:t>.</a:t>
            </a:r>
            <a:br>
              <a:rPr lang="en-IN" sz="1400" dirty="0"/>
            </a:br>
            <a:r>
              <a:rPr lang="en-IN" sz="1400" dirty="0"/>
              <a:t>✅ </a:t>
            </a:r>
            <a:r>
              <a:rPr lang="en-IN" sz="1400" b="1" dirty="0"/>
              <a:t>Convert and deploy AI models</a:t>
            </a:r>
            <a:r>
              <a:rPr lang="en-IN" sz="1400" dirty="0"/>
              <a:t> using </a:t>
            </a:r>
            <a:r>
              <a:rPr lang="en-IN" sz="1400" b="1" dirty="0"/>
              <a:t>TensorFlow Lite (TFLite) for real-time applications</a:t>
            </a:r>
            <a:r>
              <a:rPr lang="en-IN" sz="1400" dirty="0"/>
              <a:t>.</a:t>
            </a:r>
            <a:br>
              <a:rPr lang="en-IN" sz="1400" dirty="0"/>
            </a:br>
            <a:r>
              <a:rPr lang="en-IN" sz="1400" dirty="0"/>
              <a:t>✅ </a:t>
            </a:r>
            <a:r>
              <a:rPr lang="en-IN" sz="1400" b="1" dirty="0"/>
              <a:t>Explore future integrations</a:t>
            </a:r>
            <a:r>
              <a:rPr lang="en-IN" sz="1400" dirty="0"/>
              <a:t> like </a:t>
            </a:r>
            <a:r>
              <a:rPr lang="en-IN" sz="1400" b="1" dirty="0"/>
              <a:t>IoT-based smart bins</a:t>
            </a:r>
            <a:r>
              <a:rPr lang="en-IN" sz="1400" dirty="0"/>
              <a:t> for automated waste sorting.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411D6-D809-F083-C922-B241574B8F60}"/>
              </a:ext>
            </a:extLst>
          </p:cNvPr>
          <p:cNvSpPr txBox="1"/>
          <p:nvPr/>
        </p:nvSpPr>
        <p:spPr>
          <a:xfrm>
            <a:off x="383894" y="1776901"/>
            <a:ext cx="8465137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 dirty="0"/>
              <a:t>1️⃣ </a:t>
            </a:r>
            <a:r>
              <a:rPr lang="en-IN" sz="1600" b="1" dirty="0"/>
              <a:t>TensorFlow &amp; Keras</a:t>
            </a:r>
            <a:r>
              <a:rPr lang="en-IN" sz="1600" dirty="0"/>
              <a:t> – Deep learning frameworks for building and training CNN models.</a:t>
            </a:r>
            <a:br>
              <a:rPr lang="en-IN" sz="1600" dirty="0"/>
            </a:br>
            <a:r>
              <a:rPr lang="en-IN" sz="1600" dirty="0"/>
              <a:t>2️⃣ </a:t>
            </a:r>
            <a:r>
              <a:rPr lang="en-IN" sz="1600" b="1" dirty="0"/>
              <a:t>OpenCV</a:t>
            </a:r>
            <a:r>
              <a:rPr lang="en-IN" sz="1600" dirty="0"/>
              <a:t> – Image processing library for resizing and enhancing waste images.</a:t>
            </a:r>
            <a:br>
              <a:rPr lang="en-IN" sz="1600" dirty="0"/>
            </a:br>
            <a:r>
              <a:rPr lang="en-IN" sz="1600" dirty="0"/>
              <a:t>3️⃣ </a:t>
            </a:r>
            <a:r>
              <a:rPr lang="en-IN" sz="1600" b="1" dirty="0"/>
              <a:t>Matplotlib &amp; Seaborn</a:t>
            </a:r>
            <a:r>
              <a:rPr lang="en-IN" sz="1600" dirty="0"/>
              <a:t> – Data visualization tools for accuracy curves, heatmaps, and insights.</a:t>
            </a:r>
            <a:br>
              <a:rPr lang="en-IN" sz="1600" dirty="0"/>
            </a:br>
            <a:r>
              <a:rPr lang="en-IN" sz="1600" dirty="0"/>
              <a:t>4️⃣ </a:t>
            </a:r>
            <a:r>
              <a:rPr lang="en-IN" sz="1600" b="1" dirty="0"/>
              <a:t>Scikit-learn</a:t>
            </a:r>
            <a:r>
              <a:rPr lang="en-IN" sz="1600" dirty="0"/>
              <a:t> – Used for model evaluation (confusion matrix, classification report, clustering).</a:t>
            </a:r>
            <a:br>
              <a:rPr lang="en-IN" sz="1600" dirty="0"/>
            </a:br>
            <a:r>
              <a:rPr lang="en-IN" sz="1600" dirty="0"/>
              <a:t>5️⃣ </a:t>
            </a:r>
            <a:r>
              <a:rPr lang="en-IN" sz="1600" b="1" dirty="0"/>
              <a:t>MobileNetV2</a:t>
            </a:r>
            <a:r>
              <a:rPr lang="en-IN" sz="1600" dirty="0"/>
              <a:t> – A pre-trained deep learning model for transfer learning and feature extraction.</a:t>
            </a:r>
            <a:br>
              <a:rPr lang="en-IN" sz="1600" dirty="0"/>
            </a:br>
            <a:r>
              <a:rPr lang="en-IN" sz="1600" dirty="0"/>
              <a:t>6️⃣ </a:t>
            </a:r>
            <a:r>
              <a:rPr lang="en-IN" sz="1600" b="1" dirty="0"/>
              <a:t>TFLite (TensorFlow Lite)</a:t>
            </a:r>
            <a:r>
              <a:rPr lang="en-IN" sz="1600" dirty="0"/>
              <a:t> – Converts the trained model for optimized real-time deployment.</a:t>
            </a:r>
            <a:br>
              <a:rPr lang="en-IN" sz="1600" dirty="0"/>
            </a:br>
            <a:r>
              <a:rPr lang="en-IN" sz="1600" dirty="0"/>
              <a:t>7️⃣ </a:t>
            </a:r>
            <a:r>
              <a:rPr lang="en-IN" sz="1600" b="1" dirty="0"/>
              <a:t>Pandas &amp; NumPy</a:t>
            </a:r>
            <a:r>
              <a:rPr lang="en-IN" sz="1600" dirty="0"/>
              <a:t> – Data manipulation libraries for handling image datasets and metrics.</a:t>
            </a:r>
            <a:br>
              <a:rPr lang="en-IN" sz="1600" dirty="0"/>
            </a:br>
            <a:r>
              <a:rPr lang="en-IN" sz="1600" dirty="0"/>
              <a:t>8️⃣ </a:t>
            </a:r>
            <a:r>
              <a:rPr lang="en-IN" sz="1600" b="1" dirty="0"/>
              <a:t>Flask / Streamlit</a:t>
            </a:r>
            <a:r>
              <a:rPr lang="en-IN" sz="1600" dirty="0"/>
              <a:t> – Web frameworks to deploy the model as a real-time classification app.</a:t>
            </a:r>
            <a:br>
              <a:rPr lang="en-IN" sz="1600" dirty="0"/>
            </a:br>
            <a:r>
              <a:rPr lang="en-IN" sz="1600" dirty="0"/>
              <a:t>9️⃣ </a:t>
            </a:r>
            <a:r>
              <a:rPr lang="en-IN" sz="1600" b="1" dirty="0"/>
              <a:t>Google Colab / Jupyter Notebook</a:t>
            </a:r>
            <a:r>
              <a:rPr lang="en-IN" sz="1600" dirty="0"/>
              <a:t> – Development environments for training and experimentation.</a:t>
            </a:r>
            <a:br>
              <a:rPr lang="en-IN" sz="1600" dirty="0"/>
            </a:br>
            <a:r>
              <a:rPr lang="en-IN" sz="1600" dirty="0"/>
              <a:t>🔟 </a:t>
            </a:r>
            <a:r>
              <a:rPr lang="en-IN" sz="1600" b="1" dirty="0"/>
              <a:t>IoT Integration (Future Scope)</a:t>
            </a:r>
            <a:r>
              <a:rPr lang="en-IN" sz="1600" dirty="0"/>
              <a:t> – Connecting AI with </a:t>
            </a:r>
            <a:r>
              <a:rPr lang="en-IN" sz="1600" b="1" dirty="0"/>
              <a:t>smart waste bins</a:t>
            </a:r>
            <a:r>
              <a:rPr lang="en-IN" sz="1600" dirty="0"/>
              <a:t> for automated sorting.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1865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70EC3-C772-216D-138D-6F9926332630}"/>
              </a:ext>
            </a:extLst>
          </p:cNvPr>
          <p:cNvSpPr txBox="1"/>
          <p:nvPr/>
        </p:nvSpPr>
        <p:spPr>
          <a:xfrm>
            <a:off x="104172" y="1415970"/>
            <a:ext cx="11871518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 b="1" dirty="0"/>
              <a:t>Step 1: Data Collection &amp; Preprocessing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Collect waste images and resize them to </a:t>
            </a:r>
            <a:r>
              <a:rPr lang="en-IN" sz="1600" b="1" dirty="0"/>
              <a:t>128x128 pixels</a:t>
            </a:r>
            <a:r>
              <a:rPr lang="en-IN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Normalize pixel values to </a:t>
            </a:r>
            <a:r>
              <a:rPr lang="en-IN" sz="1600" b="1" dirty="0"/>
              <a:t>[0,1]</a:t>
            </a:r>
            <a:r>
              <a:rPr lang="en-IN" sz="1600" dirty="0"/>
              <a:t> for better training stability.</a:t>
            </a:r>
          </a:p>
          <a:p>
            <a:r>
              <a:rPr lang="en-IN" sz="1600" dirty="0"/>
              <a:t>🔹 </a:t>
            </a:r>
            <a:r>
              <a:rPr lang="en-IN" sz="1600" b="1" dirty="0"/>
              <a:t>Step 2: Data Augmentation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Apply </a:t>
            </a:r>
            <a:r>
              <a:rPr lang="en-IN" sz="1600" b="1" dirty="0"/>
              <a:t>random rotations, zooming, brightness adjustments, and flipping</a:t>
            </a:r>
            <a:r>
              <a:rPr lang="en-IN" sz="1600" dirty="0"/>
              <a:t> to enhance dataset diversity.</a:t>
            </a:r>
          </a:p>
          <a:p>
            <a:r>
              <a:rPr lang="en-IN" sz="1600" dirty="0"/>
              <a:t>🔹 </a:t>
            </a:r>
            <a:r>
              <a:rPr lang="en-IN" sz="1600" b="1" dirty="0"/>
              <a:t>Step 3: Implement Transfer Learning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Use </a:t>
            </a:r>
            <a:r>
              <a:rPr lang="en-IN" sz="1600" b="1" dirty="0"/>
              <a:t>MobileNetV2</a:t>
            </a:r>
            <a:r>
              <a:rPr lang="en-IN" sz="1600" dirty="0"/>
              <a:t> for feature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Freeze base layers and add </a:t>
            </a:r>
            <a:r>
              <a:rPr lang="en-IN" sz="1600" b="1" dirty="0"/>
              <a:t>custom dense layers</a:t>
            </a:r>
            <a:r>
              <a:rPr lang="en-IN" sz="1600" dirty="0"/>
              <a:t> for classification.</a:t>
            </a:r>
          </a:p>
          <a:p>
            <a:r>
              <a:rPr lang="en-IN" sz="1600" dirty="0"/>
              <a:t>🔹 </a:t>
            </a:r>
            <a:r>
              <a:rPr lang="en-IN" sz="1600" b="1" dirty="0"/>
              <a:t>Step 4: Model Compilation &amp; Training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Compile with </a:t>
            </a:r>
            <a:r>
              <a:rPr lang="en-IN" sz="1600" b="1" dirty="0"/>
              <a:t>Adam optimizer &amp; categorical cross-entropy loss</a:t>
            </a:r>
            <a:r>
              <a:rPr lang="en-IN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Train using </a:t>
            </a:r>
            <a:r>
              <a:rPr lang="en-IN" sz="1600" b="1" dirty="0"/>
              <a:t>Early Stopping &amp; Learning Rate Scheduling</a:t>
            </a:r>
            <a:r>
              <a:rPr lang="en-IN" sz="1600" dirty="0"/>
              <a:t> to prevent overfitting.</a:t>
            </a:r>
          </a:p>
          <a:p>
            <a:r>
              <a:rPr lang="en-IN" sz="1600" dirty="0"/>
              <a:t>🔹 </a:t>
            </a:r>
            <a:r>
              <a:rPr lang="en-IN" sz="1600" b="1" dirty="0"/>
              <a:t>Step 5: Model Evaluation &amp; Analysis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Use </a:t>
            </a:r>
            <a:r>
              <a:rPr lang="en-IN" sz="1600" b="1" dirty="0"/>
              <a:t>Confusion Matrix, Accuracy &amp; Loss Curves</a:t>
            </a:r>
            <a:r>
              <a:rPr lang="en-IN" sz="1600" dirty="0"/>
              <a:t> for performance assessment.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Conduct </a:t>
            </a:r>
            <a:r>
              <a:rPr lang="en-IN" sz="1600" b="1" dirty="0"/>
              <a:t>Feature Correlation Heatmap &amp; Anomaly Detection</a:t>
            </a:r>
            <a:r>
              <a:rPr lang="en-IN" sz="1600" dirty="0"/>
              <a:t>.</a:t>
            </a:r>
          </a:p>
          <a:p>
            <a:r>
              <a:rPr lang="en-IN" sz="1600" dirty="0"/>
              <a:t>🔹 </a:t>
            </a:r>
            <a:r>
              <a:rPr lang="en-IN" sz="1600" b="1" dirty="0"/>
              <a:t>Step 6: Model Optimization with TFLite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Convert the trained </a:t>
            </a:r>
            <a:r>
              <a:rPr lang="en-IN" sz="1600" b="1" dirty="0"/>
              <a:t>TensorFlow model to TFLite</a:t>
            </a:r>
            <a:r>
              <a:rPr lang="en-IN" sz="1600" dirty="0"/>
              <a:t> for lightweight deployment.</a:t>
            </a:r>
          </a:p>
          <a:p>
            <a:r>
              <a:rPr lang="en-IN" sz="1600" dirty="0"/>
              <a:t>🔹 </a:t>
            </a:r>
            <a:r>
              <a:rPr lang="en-IN" sz="1600" b="1" dirty="0"/>
              <a:t>Step 7: Deployment &amp; Real-time Prediction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Deploy the model as a </a:t>
            </a:r>
            <a:r>
              <a:rPr lang="en-IN" sz="1600" b="1" dirty="0"/>
              <a:t>Flask/Streamlit web app</a:t>
            </a:r>
            <a:r>
              <a:rPr lang="en-IN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Future scope: </a:t>
            </a:r>
            <a:r>
              <a:rPr lang="en-IN" sz="1600" b="1" dirty="0"/>
              <a:t>IoT-based smart bins</a:t>
            </a:r>
            <a:r>
              <a:rPr lang="en-IN" sz="1600" dirty="0"/>
              <a:t> for automated waste sorting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382286"/>
            <a:ext cx="11205132" cy="40934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/>
              <a:t>The goal of this project is to develop a </a:t>
            </a:r>
            <a:r>
              <a:rPr lang="en-US" sz="2000" b="1" dirty="0"/>
              <a:t>Convolutional Neural Network (CNN) model</a:t>
            </a:r>
            <a:r>
              <a:rPr lang="en-US" sz="2000" dirty="0"/>
              <a:t> that can </a:t>
            </a:r>
            <a:r>
              <a:rPr lang="en-US" sz="2000" b="1" dirty="0"/>
              <a:t>accurately classify waste images</a:t>
            </a:r>
            <a:r>
              <a:rPr lang="en-US" sz="2000" dirty="0"/>
              <a:t> into different categories such as </a:t>
            </a:r>
            <a:r>
              <a:rPr lang="en-US" sz="2000" b="1" dirty="0"/>
              <a:t>organic and recyclable waste</a:t>
            </a:r>
            <a:r>
              <a:rPr lang="en-US" sz="2000" dirty="0"/>
              <a:t>.</a:t>
            </a:r>
          </a:p>
          <a:p>
            <a:r>
              <a:rPr lang="en-US" sz="2000" dirty="0"/>
              <a:t>Waste management is a major global challenge, and improper waste disposal leads to environmental pollution and resource wastage. </a:t>
            </a:r>
            <a:r>
              <a:rPr lang="en-US" sz="2000" b="1" dirty="0"/>
              <a:t>Manual sorting is time-consuming and inefficient</a:t>
            </a:r>
            <a:r>
              <a:rPr lang="en-US" sz="2000" dirty="0"/>
              <a:t>, making automation a necessary solution.</a:t>
            </a:r>
          </a:p>
          <a:p>
            <a:r>
              <a:rPr lang="en-US" sz="2000" dirty="0"/>
              <a:t>By leveraging </a:t>
            </a:r>
            <a:r>
              <a:rPr lang="en-US" sz="2000" b="1" dirty="0"/>
              <a:t>deep learning and computer vision</a:t>
            </a:r>
            <a:r>
              <a:rPr lang="en-US" sz="2000" dirty="0"/>
              <a:t>, this project aims to: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Detect waste types automatically</a:t>
            </a:r>
            <a:r>
              <a:rPr lang="en-US" sz="2000" dirty="0"/>
              <a:t> from images.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Classify waste into categories (Organic, Recyclable, etc.).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Improve accuracy using Transfer Learning (MobileNetV2).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Optimize the model for real-time deployment (</a:t>
            </a:r>
            <a:r>
              <a:rPr lang="en-US" sz="2000" b="1" dirty="0" err="1"/>
              <a:t>TFLite</a:t>
            </a:r>
            <a:r>
              <a:rPr lang="en-US" sz="2000" b="1" dirty="0"/>
              <a:t>).</a:t>
            </a:r>
            <a:endParaRPr lang="en-US" sz="2000" dirty="0"/>
          </a:p>
          <a:p>
            <a:r>
              <a:rPr lang="en-US" sz="2000" dirty="0"/>
              <a:t>This solution can be integrated into </a:t>
            </a:r>
            <a:r>
              <a:rPr lang="en-US" sz="2000" b="1" dirty="0"/>
              <a:t>smart waste management systems, IoT-based bins, and mobile apps</a:t>
            </a:r>
            <a:r>
              <a:rPr lang="en-US" sz="2000" dirty="0"/>
              <a:t> to promote </a:t>
            </a:r>
            <a:r>
              <a:rPr lang="en-US" sz="2000" b="1" dirty="0"/>
              <a:t>sustainability and efficient recycling</a:t>
            </a:r>
            <a:r>
              <a:rPr lang="en-US" sz="20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006C1-7EF5-A9BC-5F5C-A312D31D12CC}"/>
              </a:ext>
            </a:extLst>
          </p:cNvPr>
          <p:cNvSpPr txBox="1"/>
          <p:nvPr/>
        </p:nvSpPr>
        <p:spPr>
          <a:xfrm>
            <a:off x="344130" y="982176"/>
            <a:ext cx="277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Solution:  </a:t>
            </a:r>
            <a:endParaRPr lang="en-IN" sz="2000" b="1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7E204-7D1D-9566-BB4F-81FBBACB571F}"/>
              </a:ext>
            </a:extLst>
          </p:cNvPr>
          <p:cNvSpPr txBox="1"/>
          <p:nvPr/>
        </p:nvSpPr>
        <p:spPr>
          <a:xfrm>
            <a:off x="258502" y="1714982"/>
            <a:ext cx="911892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 dirty="0"/>
              <a:t>✅ </a:t>
            </a:r>
            <a:r>
              <a:rPr lang="en-IN" sz="1600" b="1" dirty="0"/>
              <a:t>AI-powered waste classification</a:t>
            </a:r>
            <a:r>
              <a:rPr lang="en-IN" sz="1600" dirty="0"/>
              <a:t> using CNNs to automatically categorize waste into </a:t>
            </a:r>
            <a:r>
              <a:rPr lang="en-IN" sz="1600" b="1" dirty="0"/>
              <a:t>organic and recyclable</a:t>
            </a:r>
            <a:r>
              <a:rPr lang="en-IN" sz="1600" dirty="0"/>
              <a:t>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MobileNetV2-based transfer learning</a:t>
            </a:r>
            <a:r>
              <a:rPr lang="en-IN" sz="1600" dirty="0"/>
              <a:t> for accurate and efficient feature extraction.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Data augmentation techniques</a:t>
            </a:r>
            <a:r>
              <a:rPr lang="en-IN" sz="1600" dirty="0"/>
              <a:t> (rotation, zoom, brightness adjustments) to improve model generalization.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Confusion Matrix, Accuracy/Loss Curves, and Heatmaps</a:t>
            </a:r>
            <a:r>
              <a:rPr lang="en-IN" sz="1600" dirty="0"/>
              <a:t> for performance evaluation.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Anomaly detection and clustering analysis</a:t>
            </a:r>
            <a:r>
              <a:rPr lang="en-IN" sz="1600" dirty="0"/>
              <a:t> to identify unusual patterns in training.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TensorFlow Lite (TFLite) conversion</a:t>
            </a:r>
            <a:r>
              <a:rPr lang="en-IN" sz="1600" dirty="0"/>
              <a:t> for lightweight, real-time deployment.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Web app deployment using Flask/Streamlit</a:t>
            </a:r>
            <a:r>
              <a:rPr lang="en-IN" sz="1600" dirty="0"/>
              <a:t>, making the model accessible to users.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Integration with IoT-based smart bins</a:t>
            </a:r>
            <a:r>
              <a:rPr lang="en-IN" sz="1600" dirty="0"/>
              <a:t> for automated waste sorting (future scope).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Reduction in manual waste sorting efforts</a:t>
            </a:r>
            <a:r>
              <a:rPr lang="en-IN" sz="1600" dirty="0"/>
              <a:t>, making recycling more efficient.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A step towards sustainable waste management</a:t>
            </a:r>
            <a:r>
              <a:rPr lang="en-IN" sz="1600" dirty="0"/>
              <a:t>, contributing to a greener environment.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Conclusion:</a:t>
            </a:r>
            <a:r>
              <a:rPr lang="en-US" sz="1800" b="1">
                <a:solidFill>
                  <a:srgbClr val="213163"/>
                </a:solidFill>
              </a:rPr>
              <a:t>  </a:t>
            </a:r>
            <a:endParaRPr lang="en-IN" sz="180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29E28-6430-8198-F380-247ADA202F4F}"/>
              </a:ext>
            </a:extLst>
          </p:cNvPr>
          <p:cNvSpPr txBox="1"/>
          <p:nvPr/>
        </p:nvSpPr>
        <p:spPr>
          <a:xfrm>
            <a:off x="326020" y="1956122"/>
            <a:ext cx="1154960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 dirty="0"/>
              <a:t>✅ </a:t>
            </a:r>
            <a:r>
              <a:rPr lang="en-IN" sz="1600" b="1" dirty="0"/>
              <a:t>CNNs are powerful for waste classification</a:t>
            </a:r>
            <a:r>
              <a:rPr lang="en-IN" sz="1600" dirty="0"/>
              <a:t>, improving accuracy in identifying recyclable and organic waste.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MobileNetV2 enhances efficiency</a:t>
            </a:r>
            <a:r>
              <a:rPr lang="en-IN" sz="1600" dirty="0"/>
              <a:t>, enabling better feature extraction and faster training.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Data Augmentation and Transfer Learning</a:t>
            </a:r>
            <a:r>
              <a:rPr lang="en-IN" sz="1600" dirty="0"/>
              <a:t> ensure the model generalizes well to diverse waste images.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Visualization techniques</a:t>
            </a:r>
            <a:r>
              <a:rPr lang="en-IN" sz="1600" dirty="0"/>
              <a:t> (Confusion Matrix, Heatmaps, and Anomaly Detection) provide deeper insights into model performance.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TensorFlow Lite (TFLite) conversion</a:t>
            </a:r>
            <a:r>
              <a:rPr lang="en-IN" sz="1600" dirty="0"/>
              <a:t> makes the model lightweight and deployable on mobile and edge devices.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Early Stopping and Learning Rate Scheduling</a:t>
            </a:r>
            <a:r>
              <a:rPr lang="en-IN" sz="1600" dirty="0"/>
              <a:t> prevent overfitting, leading to stable training.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The model can be deployed as a real-time web app</a:t>
            </a:r>
            <a:r>
              <a:rPr lang="en-IN" sz="1600" dirty="0"/>
              <a:t> using Flask/Streamlit for user interaction.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Future scope includes IoT integration</a:t>
            </a:r>
            <a:r>
              <a:rPr lang="en-IN" sz="1600" dirty="0"/>
              <a:t>, enabling smart waste bins for automated sorting.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This AI-driven solution promotes sustainability</a:t>
            </a:r>
            <a:r>
              <a:rPr lang="en-IN" sz="1600" dirty="0"/>
              <a:t>, reducing manual waste sorting efforts.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Deep learning can revolutionize waste management</a:t>
            </a:r>
            <a:r>
              <a:rPr lang="en-IN" sz="1600" dirty="0"/>
              <a:t>, making it smarter, more efficient, and environmentally friendly.</a:t>
            </a:r>
            <a:endParaRPr lang="en-US" sz="1850" dirty="0">
              <a:solidFill>
                <a:schemeClr val="tx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15</TotalTime>
  <Words>958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Google Sans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Deepa ananthan AR</cp:lastModifiedBy>
  <cp:revision>2</cp:revision>
  <dcterms:created xsi:type="dcterms:W3CDTF">2024-12-31T09:40:01Z</dcterms:created>
  <dcterms:modified xsi:type="dcterms:W3CDTF">2025-02-07T16:37:03Z</dcterms:modified>
</cp:coreProperties>
</file>