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85BBB-3D69-4EDC-B103-2EA144E9AB22}" v="7" dt="2025-02-07T16:37:01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 ananthan AR" userId="ed85d0737160a849" providerId="LiveId" clId="{52385BBB-3D69-4EDC-B103-2EA144E9AB22}"/>
    <pc:docChg chg="undo redo custSel modSld">
      <pc:chgData name="Deepa ananthan AR" userId="ed85d0737160a849" providerId="LiveId" clId="{52385BBB-3D69-4EDC-B103-2EA144E9AB22}" dt="2025-02-07T16:36:18.590" v="53" actId="1076"/>
      <pc:docMkLst>
        <pc:docMk/>
      </pc:docMkLst>
      <pc:sldChg chg="modSp mod">
        <pc:chgData name="Deepa ananthan AR" userId="ed85d0737160a849" providerId="LiveId" clId="{52385BBB-3D69-4EDC-B103-2EA144E9AB22}" dt="2025-02-07T16:33:06.364" v="37"/>
        <pc:sldMkLst>
          <pc:docMk/>
          <pc:sldMk cId="2932052481" sldId="257"/>
        </pc:sldMkLst>
        <pc:spChg chg="mod">
          <ac:chgData name="Deepa ananthan AR" userId="ed85d0737160a849" providerId="LiveId" clId="{52385BBB-3D69-4EDC-B103-2EA144E9AB22}" dt="2025-02-07T16:33:06.364" v="37"/>
          <ac:spMkLst>
            <pc:docMk/>
            <pc:sldMk cId="2932052481" sldId="257"/>
            <ac:spMk id="8" creationId="{25D3AA87-7FFC-7328-05CB-6129E2DDCD11}"/>
          </ac:spMkLst>
        </pc:spChg>
      </pc:sldChg>
      <pc:sldChg chg="modSp mod">
        <pc:chgData name="Deepa ananthan AR" userId="ed85d0737160a849" providerId="LiveId" clId="{52385BBB-3D69-4EDC-B103-2EA144E9AB22}" dt="2025-02-07T16:29:43.621" v="31" actId="14100"/>
        <pc:sldMkLst>
          <pc:docMk/>
          <pc:sldMk cId="564571264" sldId="258"/>
        </pc:sldMkLst>
        <pc:spChg chg="mod">
          <ac:chgData name="Deepa ananthan AR" userId="ed85d0737160a849" providerId="LiveId" clId="{52385BBB-3D69-4EDC-B103-2EA144E9AB22}" dt="2025-02-07T16:29:43.621" v="31" actId="14100"/>
          <ac:spMkLst>
            <pc:docMk/>
            <pc:sldMk cId="564571264" sldId="258"/>
            <ac:spMk id="2" creationId="{205411D6-D809-F083-C922-B241574B8F60}"/>
          </ac:spMkLst>
        </pc:spChg>
      </pc:sldChg>
      <pc:sldChg chg="modSp mod">
        <pc:chgData name="Deepa ananthan AR" userId="ed85d0737160a849" providerId="LiveId" clId="{52385BBB-3D69-4EDC-B103-2EA144E9AB22}" dt="2025-02-07T16:33:37.694" v="41" actId="1076"/>
        <pc:sldMkLst>
          <pc:docMk/>
          <pc:sldMk cId="2706790016" sldId="259"/>
        </pc:sldMkLst>
        <pc:spChg chg="mod">
          <ac:chgData name="Deepa ananthan AR" userId="ed85d0737160a849" providerId="LiveId" clId="{52385BBB-3D69-4EDC-B103-2EA144E9AB22}" dt="2025-02-07T16:27:17.296" v="24" actId="255"/>
          <ac:spMkLst>
            <pc:docMk/>
            <pc:sldMk cId="2706790016" sldId="259"/>
            <ac:spMk id="2" creationId="{7E270EC3-C772-216D-138D-6F9926332630}"/>
          </ac:spMkLst>
        </pc:spChg>
        <pc:spChg chg="mod">
          <ac:chgData name="Deepa ananthan AR" userId="ed85d0737160a849" providerId="LiveId" clId="{52385BBB-3D69-4EDC-B103-2EA144E9AB22}" dt="2025-02-07T16:33:37.694" v="41" actId="1076"/>
          <ac:spMkLst>
            <pc:docMk/>
            <pc:sldMk cId="2706790016" sldId="259"/>
            <ac:spMk id="3" creationId="{2361D872-7EC7-439F-A588-B1D90CB7A92F}"/>
          </ac:spMkLst>
        </pc:spChg>
      </pc:sldChg>
      <pc:sldChg chg="addSp modSp mod">
        <pc:chgData name="Deepa ananthan AR" userId="ed85d0737160a849" providerId="LiveId" clId="{52385BBB-3D69-4EDC-B103-2EA144E9AB22}" dt="2025-02-07T16:36:18.590" v="53" actId="1076"/>
        <pc:sldMkLst>
          <pc:docMk/>
          <pc:sldMk cId="31965923" sldId="260"/>
        </pc:sldMkLst>
        <pc:spChg chg="add mod">
          <ac:chgData name="Deepa ananthan AR" userId="ed85d0737160a849" providerId="LiveId" clId="{52385BBB-3D69-4EDC-B103-2EA144E9AB22}" dt="2025-02-07T16:36:18.590" v="53" actId="1076"/>
          <ac:spMkLst>
            <pc:docMk/>
            <pc:sldMk cId="31965923" sldId="260"/>
            <ac:spMk id="2" creationId="{1BC006C1-7EF5-A9BC-5F5C-A312D31D12CC}"/>
          </ac:spMkLst>
        </pc:spChg>
        <pc:spChg chg="mod">
          <ac:chgData name="Deepa ananthan AR" userId="ed85d0737160a849" providerId="LiveId" clId="{52385BBB-3D69-4EDC-B103-2EA144E9AB22}" dt="2025-02-07T16:34:12.592" v="43" actId="1076"/>
          <ac:spMkLst>
            <pc:docMk/>
            <pc:sldMk cId="31965923" sldId="260"/>
            <ac:spMk id="3" creationId="{2361D872-7EC7-439F-A588-B1D90CB7A92F}"/>
          </ac:spMkLst>
        </pc:spChg>
      </pc:sldChg>
      <pc:sldChg chg="modSp mod">
        <pc:chgData name="Deepa ananthan AR" userId="ed85d0737160a849" providerId="LiveId" clId="{52385BBB-3D69-4EDC-B103-2EA144E9AB22}" dt="2025-02-07T16:32:08.308" v="35" actId="255"/>
        <pc:sldMkLst>
          <pc:docMk/>
          <pc:sldMk cId="3002968868" sldId="261"/>
        </pc:sldMkLst>
        <pc:spChg chg="mod">
          <ac:chgData name="Deepa ananthan AR" userId="ed85d0737160a849" providerId="LiveId" clId="{52385BBB-3D69-4EDC-B103-2EA144E9AB22}" dt="2025-02-07T16:32:08.308" v="35" actId="255"/>
          <ac:spMkLst>
            <pc:docMk/>
            <pc:sldMk cId="3002968868" sldId="261"/>
            <ac:spMk id="2" creationId="{AD97E204-7D1D-9566-BB4F-81FBBACB571F}"/>
          </ac:spMkLst>
        </pc:spChg>
      </pc:sldChg>
      <pc:sldChg chg="modSp mod">
        <pc:chgData name="Deepa ananthan AR" userId="ed85d0737160a849" providerId="LiveId" clId="{52385BBB-3D69-4EDC-B103-2EA144E9AB22}" dt="2025-02-07T16:31:01.570" v="33"/>
        <pc:sldMkLst>
          <pc:docMk/>
          <pc:sldMk cId="151988358" sldId="262"/>
        </pc:sldMkLst>
        <pc:spChg chg="mod">
          <ac:chgData name="Deepa ananthan AR" userId="ed85d0737160a849" providerId="LiveId" clId="{52385BBB-3D69-4EDC-B103-2EA144E9AB22}" dt="2025-02-07T16:31:01.570" v="33"/>
          <ac:spMkLst>
            <pc:docMk/>
            <pc:sldMk cId="151988358" sldId="262"/>
            <ac:spMk id="2" creationId="{32829E28-6430-8198-F380-247ADA202F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079900" y="2686523"/>
            <a:ext cx="7551660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IN" sz="3200" b="1" dirty="0">
                <a:solidFill>
                  <a:schemeClr val="bg1"/>
                </a:solidFill>
              </a:rPr>
              <a:t>WASTE CLASSIFICATION USING CNN</a:t>
            </a:r>
            <a:r>
              <a:rPr lang="en-US" sz="36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357D0E-6ED4-F5A1-C2B8-104FEE4DFD12}"/>
              </a:ext>
            </a:extLst>
          </p:cNvPr>
          <p:cNvSpPr txBox="1"/>
          <p:nvPr/>
        </p:nvSpPr>
        <p:spPr>
          <a:xfrm>
            <a:off x="9343334" y="4058795"/>
            <a:ext cx="240803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 EDGE DEVICES</a:t>
            </a:r>
            <a:endParaRPr lang="en-IN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450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Introduction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>
            <a:cxnSpLocks/>
          </p:cNvCxnSpPr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744336" y="1306339"/>
            <a:ext cx="4231312" cy="4355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108152" y="311352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2821C-F563-B1A7-3CBE-B1A08540F10B}"/>
              </a:ext>
            </a:extLst>
          </p:cNvPr>
          <p:cNvSpPr txBox="1"/>
          <p:nvPr/>
        </p:nvSpPr>
        <p:spPr>
          <a:xfrm>
            <a:off x="191911" y="3484080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F01B9-F38C-F8EF-C16C-20B96375FEA5}"/>
              </a:ext>
            </a:extLst>
          </p:cNvPr>
          <p:cNvSpPr txBox="1"/>
          <p:nvPr/>
        </p:nvSpPr>
        <p:spPr>
          <a:xfrm>
            <a:off x="339766" y="1585004"/>
            <a:ext cx="7673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Managing waste is one of the most pressing global challenges.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Traditional manual waste sorting is slow and inefficient.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There’s a growing need for an automated, intelligent waste classification system.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Our solution: A CNN-based system that classifies waste directly on edge devices.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E785F-9EE3-1977-467C-6C7A16CB6FE5}"/>
              </a:ext>
            </a:extLst>
          </p:cNvPr>
          <p:cNvSpPr txBox="1"/>
          <p:nvPr/>
        </p:nvSpPr>
        <p:spPr>
          <a:xfrm>
            <a:off x="339766" y="3933380"/>
            <a:ext cx="78210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Create an automated system to streamline waste classification.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Accurately categorize solid waste like glass, metal, paper, plastic..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Ensure the system works independently on edge devices.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Minimize human effort while maximizing efficiency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3" y="1067664"/>
            <a:ext cx="8144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411D6-D809-F083-C922-B241574B8F60}"/>
              </a:ext>
            </a:extLst>
          </p:cNvPr>
          <p:cNvSpPr txBox="1"/>
          <p:nvPr/>
        </p:nvSpPr>
        <p:spPr>
          <a:xfrm>
            <a:off x="383894" y="1776901"/>
            <a:ext cx="1129682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/>
              <a:t>TensorFlow &amp; Keras</a:t>
            </a:r>
            <a:r>
              <a:rPr lang="en-IN" sz="2000" dirty="0"/>
              <a:t> – Deep learning frameworks for building and training CNN models.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/>
              <a:t>OpenCV</a:t>
            </a:r>
            <a:r>
              <a:rPr lang="en-IN" sz="2000" dirty="0"/>
              <a:t> – Image processing library for resizing and enhancing waste images.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/>
              <a:t>Matplotlib &amp; Seaborn</a:t>
            </a:r>
            <a:r>
              <a:rPr lang="en-IN" sz="2000" dirty="0"/>
              <a:t> – Data visualization tools for accuracy curves, heatmaps, and insights.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/>
              <a:t>Scikit-learn</a:t>
            </a:r>
            <a:r>
              <a:rPr lang="en-IN" sz="2000" dirty="0"/>
              <a:t> – Used for model evaluation (confusion matrix, classification report, clustering).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/>
              <a:t>TF Lite (TensorFlow Lite)</a:t>
            </a:r>
            <a:r>
              <a:rPr lang="en-IN" sz="2000" dirty="0"/>
              <a:t> – Converts the trained model for optimized real-time deployment.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/>
              <a:t>Pandas &amp; NumPy</a:t>
            </a:r>
            <a:r>
              <a:rPr lang="en-IN" sz="2000" dirty="0"/>
              <a:t> – Data manipulation libraries for handling image datasets and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/>
              <a:t>Google Colab / Jupyter Notebook</a:t>
            </a:r>
            <a:r>
              <a:rPr lang="en-IN" sz="2000" dirty="0"/>
              <a:t> – Development environments for training and experimentation.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/>
              <a:t>IoT Integration (Future Scope)</a:t>
            </a:r>
            <a:r>
              <a:rPr lang="en-IN" sz="2000" dirty="0"/>
              <a:t> – Connecting AI with </a:t>
            </a:r>
            <a:r>
              <a:rPr lang="en-IN" sz="2000" b="1" dirty="0"/>
              <a:t>smart waste bins</a:t>
            </a:r>
            <a:r>
              <a:rPr lang="en-IN" sz="2000" dirty="0"/>
              <a:t> for automated sorting.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1865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70EC3-C772-216D-138D-6F9926332630}"/>
              </a:ext>
            </a:extLst>
          </p:cNvPr>
          <p:cNvSpPr txBox="1"/>
          <p:nvPr/>
        </p:nvSpPr>
        <p:spPr>
          <a:xfrm>
            <a:off x="674443" y="1462848"/>
            <a:ext cx="966909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Model: </a:t>
            </a:r>
            <a:r>
              <a:rPr lang="en-US" sz="2000" dirty="0" err="1"/>
              <a:t>Xception</a:t>
            </a:r>
            <a:r>
              <a:rPr lang="en-US" sz="2000" dirty="0"/>
              <a:t> – a deep CNN using depth wise separable convolutions.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Dataset: </a:t>
            </a:r>
            <a:r>
              <a:rPr lang="en-US" sz="2000" dirty="0" err="1"/>
              <a:t>TrashNet</a:t>
            </a:r>
            <a:r>
              <a:rPr lang="en-US" sz="2000" dirty="0"/>
              <a:t>, featuring 2527 images across five waste categories (Glass, Paper, Plastic, Metal, Trash).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Image Preprocessing: Resizing images to 512x384 pixels.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Training: Leveraging transfer learning from models pre-trained on ImageNet.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Optimization: Using the Adam optimizer with a learning rate of 0.001 and batch size of 32.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Fine-tuning: Initial training for 15 epochs, followed by 50 epochs of fine-tuning.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9E48B-F859-B4FB-5740-FE40FC3D8112}"/>
              </a:ext>
            </a:extLst>
          </p:cNvPr>
          <p:cNvSpPr txBox="1"/>
          <p:nvPr/>
        </p:nvSpPr>
        <p:spPr>
          <a:xfrm>
            <a:off x="268356" y="4175357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and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9D3E1-F36A-D492-7603-A8C5A56DBF49}"/>
              </a:ext>
            </a:extLst>
          </p:cNvPr>
          <p:cNvSpPr txBox="1"/>
          <p:nvPr/>
        </p:nvSpPr>
        <p:spPr>
          <a:xfrm>
            <a:off x="674443" y="4733432"/>
            <a:ext cx="74959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Dataset: </a:t>
            </a:r>
            <a:r>
              <a:rPr lang="en-IN" sz="2000" dirty="0" err="1"/>
              <a:t>TrashNet</a:t>
            </a:r>
            <a:r>
              <a:rPr lang="en-IN" sz="2000" dirty="0"/>
              <a:t> with five distinct classes.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Tools: Python, TensorFlow, </a:t>
            </a:r>
            <a:r>
              <a:rPr lang="en-IN" sz="2000" dirty="0" err="1"/>
              <a:t>Keras</a:t>
            </a:r>
            <a:r>
              <a:rPr lang="en-IN" sz="2000" dirty="0"/>
              <a:t>, and Google </a:t>
            </a:r>
            <a:r>
              <a:rPr lang="en-IN" sz="2000" dirty="0" err="1"/>
              <a:t>Colab</a:t>
            </a:r>
            <a:r>
              <a:rPr lang="en-IN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Libraries: NumPy, Pandas, OpenCV, Matplotlib, and Seaborn.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Model: </a:t>
            </a:r>
            <a:r>
              <a:rPr lang="en-IN" sz="2000" dirty="0" err="1"/>
              <a:t>Xception</a:t>
            </a:r>
            <a:r>
              <a:rPr lang="en-IN" sz="2000" dirty="0"/>
              <a:t>, pre-trained on the ImageNet dataset.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03408" y="1470777"/>
            <a:ext cx="11205132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Waste generation is increasing at an alarming rate worldwide, leading to environmental pollution and health hazards.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Traditional waste management methods like manual sorting and landfill disposal are inefficient and unsustainable.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There is a lack of automated systems that can efficiently classify waste types for better recycling and disposal.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The need for a standalone, cost-effective, and accurate waste classification system that minimizes human intervention and works in real-time is crucial.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006C1-7EF5-A9BC-5F5C-A312D31D12CC}"/>
              </a:ext>
            </a:extLst>
          </p:cNvPr>
          <p:cNvSpPr txBox="1"/>
          <p:nvPr/>
        </p:nvSpPr>
        <p:spPr>
          <a:xfrm>
            <a:off x="344130" y="982176"/>
            <a:ext cx="277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Problem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62E28-D6C9-32A0-B852-CACA4EB2505F}"/>
              </a:ext>
            </a:extLst>
          </p:cNvPr>
          <p:cNvSpPr txBox="1"/>
          <p:nvPr/>
        </p:nvSpPr>
        <p:spPr>
          <a:xfrm>
            <a:off x="344130" y="4113813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Model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6D907-B58D-A25C-86AF-B57AF9F7208E}"/>
              </a:ext>
            </a:extLst>
          </p:cNvPr>
          <p:cNvSpPr txBox="1"/>
          <p:nvPr/>
        </p:nvSpPr>
        <p:spPr>
          <a:xfrm>
            <a:off x="603408" y="4602414"/>
            <a:ext cx="9357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Convolutional Base: Extracting key features from images.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Pooling Layers: Reducing dimensionality while retaining essential information.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Fully Connected Layers: Making final classification decisions.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Output: A global average pooling layer followed by a </a:t>
            </a:r>
            <a:r>
              <a:rPr lang="en-US" sz="2000" dirty="0" err="1"/>
              <a:t>softmax</a:t>
            </a:r>
            <a:r>
              <a:rPr lang="en-US" sz="2000" dirty="0"/>
              <a:t> activation.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FF7E4-3215-41FE-95DE-90C5A1A5D478}"/>
              </a:ext>
            </a:extLst>
          </p:cNvPr>
          <p:cNvSpPr txBox="1"/>
          <p:nvPr/>
        </p:nvSpPr>
        <p:spPr>
          <a:xfrm>
            <a:off x="540239" y="1592826"/>
            <a:ext cx="109733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Implement a deep learning-based waste classification system using Convolutional Neural Networks (CNNs).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Use the </a:t>
            </a:r>
            <a:r>
              <a:rPr lang="en-US" sz="2000" dirty="0" err="1"/>
              <a:t>Xception</a:t>
            </a:r>
            <a:r>
              <a:rPr lang="en-US" sz="2000" dirty="0"/>
              <a:t> model, known for its efficiency and high performance in image classification tasks.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Train the system with the </a:t>
            </a:r>
            <a:r>
              <a:rPr lang="en-US" sz="2000" dirty="0" err="1"/>
              <a:t>TrashNet</a:t>
            </a:r>
            <a:r>
              <a:rPr lang="en-US" sz="2000" dirty="0"/>
              <a:t> dataset, which contains diverse waste categories.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Deploy the trained model on edge devices like Raspberry Pi to ensure real-time, offline operation.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Minimize human effort through automated, accurate waste sorting.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9E1A64-C18A-8BDD-B689-948544001636}"/>
              </a:ext>
            </a:extLst>
          </p:cNvPr>
          <p:cNvSpPr txBox="1"/>
          <p:nvPr/>
        </p:nvSpPr>
        <p:spPr>
          <a:xfrm>
            <a:off x="255104" y="428567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A3CDF-CB82-0232-93A8-EDC11E194940}"/>
              </a:ext>
            </a:extLst>
          </p:cNvPr>
          <p:cNvSpPr txBox="1"/>
          <p:nvPr/>
        </p:nvSpPr>
        <p:spPr>
          <a:xfrm>
            <a:off x="540239" y="4685785"/>
            <a:ext cx="89931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Training Accuracy: 99%.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Initial Validation Accuracy: 85%.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Fine-tuned Model Accuracy: 92%.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Performance Analysis: Insights from the confusion matrix.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Real-time Deployment: Successful inference on a Raspberry Pi 4 Model B.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Conclusion:</a:t>
            </a:r>
            <a:r>
              <a:rPr lang="en-US" sz="1800" b="1">
                <a:solidFill>
                  <a:srgbClr val="213163"/>
                </a:solidFill>
              </a:rPr>
              <a:t>  </a:t>
            </a:r>
            <a:endParaRPr lang="en-IN" sz="180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29E28-6430-8198-F380-247ADA202F4F}"/>
              </a:ext>
            </a:extLst>
          </p:cNvPr>
          <p:cNvSpPr txBox="1"/>
          <p:nvPr/>
        </p:nvSpPr>
        <p:spPr>
          <a:xfrm>
            <a:off x="321197" y="1503838"/>
            <a:ext cx="1154960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Our CNN-based system classifies waste with impressive accuracy.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Edge device deployment reduces reliance on cloud-based solutions.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Results are promising, with room for further optimization.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Future Possibilities: Incorporating physical mechanisms for automatic waste separation.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D89AB-B498-0B21-D466-4BEB57CE6DE3}"/>
              </a:ext>
            </a:extLst>
          </p:cNvPr>
          <p:cNvSpPr txBox="1"/>
          <p:nvPr/>
        </p:nvSpPr>
        <p:spPr>
          <a:xfrm>
            <a:off x="149087" y="3239172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A9028-3903-36DE-873C-41DA22F11948}"/>
              </a:ext>
            </a:extLst>
          </p:cNvPr>
          <p:cNvSpPr txBox="1"/>
          <p:nvPr/>
        </p:nvSpPr>
        <p:spPr>
          <a:xfrm>
            <a:off x="321197" y="3834580"/>
            <a:ext cx="81307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Chandramohan et al., "Automated Waste Segregator," TIIEC 2014.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Yang &amp; Thung, "Classification of Trash for Recyclability," 2016.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Adedeji &amp; Wang, "Intelligent Waste Classification," SMPM 2019.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Chollet, "</a:t>
            </a:r>
            <a:r>
              <a:rPr lang="en-IN" sz="2000" dirty="0" err="1"/>
              <a:t>Xception</a:t>
            </a:r>
            <a:r>
              <a:rPr lang="en-IN" sz="2000" dirty="0"/>
              <a:t> Model," CVPR 2017.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41</TotalTime>
  <Words>680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Deepa ananthan AR</cp:lastModifiedBy>
  <cp:revision>5</cp:revision>
  <dcterms:created xsi:type="dcterms:W3CDTF">2024-12-31T09:40:01Z</dcterms:created>
  <dcterms:modified xsi:type="dcterms:W3CDTF">2025-03-14T16:38:32Z</dcterms:modified>
</cp:coreProperties>
</file>