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3" autoAdjust="0"/>
    <p:restoredTop sz="94660"/>
  </p:normalViewPr>
  <p:slideViewPr>
    <p:cSldViewPr snapToGrid="0">
      <p:cViewPr>
        <p:scale>
          <a:sx n="100" d="100"/>
          <a:sy n="100" d="100"/>
        </p:scale>
        <p:origin x="52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15843-A54D-4458-94F9-E9CEE95FD1F3}" type="datetimeFigureOut">
              <a:rPr lang="en-SG" smtClean="0"/>
              <a:t>2/10/2016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EBC1C-E8EB-4BA7-A83D-48E10241C2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537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EBC1C-E8EB-4BA7-A83D-48E10241C2A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913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91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26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19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3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7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624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04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96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925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75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36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68D5-0678-458C-B9C5-99CC38360805}" type="datetimeFigureOut">
              <a:rPr lang="en-SG" smtClean="0"/>
              <a:t>2/10/2016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16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0628" y="935831"/>
            <a:ext cx="1367677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  <a:p>
            <a:pPr algn="ctr"/>
            <a:r>
              <a:rPr lang="en-SG" sz="1200" dirty="0"/>
              <a:t>Dengue Case</a:t>
            </a:r>
          </a:p>
          <a:p>
            <a:endParaRPr lang="en-SG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354285" y="2135472"/>
            <a:ext cx="1042688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  <a:p>
            <a:pPr algn="ctr"/>
            <a:r>
              <a:rPr lang="en-SG" sz="1200" dirty="0"/>
              <a:t>PSI</a:t>
            </a:r>
          </a:p>
          <a:p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700627" y="2144440"/>
            <a:ext cx="1367677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  <a:p>
            <a:pPr algn="ctr"/>
            <a:r>
              <a:rPr lang="en-SG" sz="1200" dirty="0"/>
              <a:t>Region</a:t>
            </a:r>
          </a:p>
          <a:p>
            <a:pPr algn="ctr"/>
            <a:endParaRPr lang="en-SG" sz="1200" dirty="0"/>
          </a:p>
        </p:txBody>
      </p:sp>
      <p:cxnSp>
        <p:nvCxnSpPr>
          <p:cNvPr id="70" name="Elbow Connector 69"/>
          <p:cNvCxnSpPr>
            <a:stCxn id="31" idx="1"/>
          </p:cNvCxnSpPr>
          <p:nvPr/>
        </p:nvCxnSpPr>
        <p:spPr>
          <a:xfrm rot="10800000" flipV="1">
            <a:off x="4066554" y="1257337"/>
            <a:ext cx="1287731" cy="10769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19093" y="3618910"/>
            <a:ext cx="131765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  <a:p>
            <a:pPr algn="ctr"/>
            <a:r>
              <a:rPr lang="en-SG" sz="1200" dirty="0"/>
              <a:t>HDB Location</a:t>
            </a:r>
          </a:p>
          <a:p>
            <a:endParaRPr lang="en-SG" sz="1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3592682" y="3832650"/>
            <a:ext cx="126411" cy="229510"/>
            <a:chOff x="3360772" y="2469497"/>
            <a:chExt cx="126411" cy="22951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Elbow Connector 118"/>
          <p:cNvCxnSpPr>
            <a:stCxn id="18" idx="2"/>
            <a:endCxn id="83" idx="1"/>
          </p:cNvCxnSpPr>
          <p:nvPr/>
        </p:nvCxnSpPr>
        <p:spPr>
          <a:xfrm rot="16200000" flipH="1">
            <a:off x="2976127" y="3199109"/>
            <a:ext cx="1151305" cy="334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8" idx="3"/>
            <a:endCxn id="13" idx="1"/>
          </p:cNvCxnSpPr>
          <p:nvPr/>
        </p:nvCxnSpPr>
        <p:spPr>
          <a:xfrm flipV="1">
            <a:off x="4068304" y="2458638"/>
            <a:ext cx="1285981" cy="8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" idx="2"/>
            <a:endCxn id="18" idx="0"/>
          </p:cNvCxnSpPr>
          <p:nvPr/>
        </p:nvCxnSpPr>
        <p:spPr>
          <a:xfrm flipH="1">
            <a:off x="3384466" y="1582162"/>
            <a:ext cx="1" cy="562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04141" y="1582161"/>
            <a:ext cx="80324" cy="89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3386820" y="1588185"/>
            <a:ext cx="72076" cy="8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4284" y="934172"/>
            <a:ext cx="1042689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  <a:p>
            <a:pPr algn="ctr"/>
            <a:r>
              <a:rPr lang="en-SG" sz="1200" dirty="0"/>
              <a:t>Weather</a:t>
            </a:r>
          </a:p>
          <a:p>
            <a:endParaRPr lang="en-SG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352534" y="3102843"/>
            <a:ext cx="105270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  <a:p>
            <a:pPr algn="ctr"/>
            <a:r>
              <a:rPr lang="en-SG" sz="1200" dirty="0"/>
              <a:t>UV Index</a:t>
            </a:r>
          </a:p>
          <a:p>
            <a:endParaRPr lang="en-SG" sz="1200" dirty="0"/>
          </a:p>
        </p:txBody>
      </p:sp>
      <p:cxnSp>
        <p:nvCxnSpPr>
          <p:cNvPr id="37" name="Elbow Connector 36"/>
          <p:cNvCxnSpPr>
            <a:stCxn id="32" idx="1"/>
          </p:cNvCxnSpPr>
          <p:nvPr/>
        </p:nvCxnSpPr>
        <p:spPr>
          <a:xfrm rot="10800000">
            <a:off x="4066554" y="2658261"/>
            <a:ext cx="1285980" cy="7677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226122" y="3315952"/>
            <a:ext cx="126411" cy="229510"/>
            <a:chOff x="3360772" y="2469497"/>
            <a:chExt cx="126411" cy="229510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>
            <a:off x="4235185" y="2374650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284881" y="2374650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130266" y="2568259"/>
            <a:ext cx="49696" cy="182957"/>
            <a:chOff x="4130266" y="2568259"/>
            <a:chExt cx="49696" cy="182957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4130266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179962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4125854" y="2244920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179962" y="2244920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29680" y="3324608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593240" y="3842921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229260" y="1155741"/>
            <a:ext cx="126411" cy="229510"/>
            <a:chOff x="5229260" y="1155741"/>
            <a:chExt cx="126411" cy="229510"/>
          </a:xfrm>
        </p:grpSpPr>
        <p:grpSp>
          <p:nvGrpSpPr>
            <p:cNvPr id="45" name="Group 44"/>
            <p:cNvGrpSpPr/>
            <p:nvPr/>
          </p:nvGrpSpPr>
          <p:grpSpPr>
            <a:xfrm>
              <a:off x="5229260" y="1155741"/>
              <a:ext cx="126411" cy="229510"/>
              <a:chOff x="3360772" y="2469497"/>
              <a:chExt cx="126411" cy="22951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3360772" y="2469497"/>
                <a:ext cx="126411" cy="102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360772" y="2572174"/>
                <a:ext cx="126411" cy="12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5229260" y="1175746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300608" y="2859554"/>
            <a:ext cx="163525" cy="52844"/>
            <a:chOff x="6133001" y="4772526"/>
            <a:chExt cx="163525" cy="52844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6133001" y="4772526"/>
              <a:ext cx="163525" cy="7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6133001" y="4824663"/>
              <a:ext cx="163525" cy="7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300608" y="2034704"/>
            <a:ext cx="163526" cy="56855"/>
            <a:chOff x="6590200" y="5173578"/>
            <a:chExt cx="163526" cy="56855"/>
          </a:xfrm>
        </p:grpSpPr>
        <p:cxnSp>
          <p:nvCxnSpPr>
            <p:cNvPr id="76" name="Straight Connector 75"/>
            <p:cNvCxnSpPr/>
            <p:nvPr/>
          </p:nvCxnSpPr>
          <p:spPr>
            <a:xfrm flipH="1">
              <a:off x="6590200" y="5173578"/>
              <a:ext cx="163525" cy="7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6590201" y="5229726"/>
              <a:ext cx="163525" cy="7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225431" y="2355795"/>
            <a:ext cx="126411" cy="229510"/>
            <a:chOff x="3360772" y="2469497"/>
            <a:chExt cx="126411" cy="229510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/>
          <p:nvPr/>
        </p:nvCxnSpPr>
        <p:spPr>
          <a:xfrm>
            <a:off x="5225431" y="2375800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294808" y="1675471"/>
            <a:ext cx="186899" cy="2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2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78586" y="1068831"/>
            <a:ext cx="1209276" cy="1754326"/>
            <a:chOff x="4486196" y="694474"/>
            <a:chExt cx="1209276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4494502" y="694474"/>
              <a:ext cx="1200970" cy="17543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 err="1"/>
                <a:t>DengueCase</a:t>
              </a:r>
              <a:endParaRPr lang="en-SG" sz="1200" dirty="0"/>
            </a:p>
            <a:p>
              <a:endParaRPr lang="en-SG" sz="1200" dirty="0"/>
            </a:p>
            <a:p>
              <a:r>
                <a:rPr lang="en-SG" sz="1200" dirty="0"/>
                <a:t>ID (PK)</a:t>
              </a:r>
            </a:p>
            <a:p>
              <a:r>
                <a:rPr lang="en-SG" sz="1200" dirty="0"/>
                <a:t>Date</a:t>
              </a:r>
            </a:p>
            <a:p>
              <a:r>
                <a:rPr lang="en-SG" sz="1200" dirty="0"/>
                <a:t>Latitude</a:t>
              </a:r>
            </a:p>
            <a:p>
              <a:r>
                <a:rPr lang="en-SG" sz="1200" dirty="0"/>
                <a:t>Longitude</a:t>
              </a:r>
            </a:p>
            <a:p>
              <a:r>
                <a:rPr lang="en-SG" sz="1200" dirty="0"/>
                <a:t>NumberOfCases</a:t>
              </a:r>
            </a:p>
            <a:p>
              <a:r>
                <a:rPr lang="en-SG" sz="1200" dirty="0"/>
                <a:t>Address</a:t>
              </a:r>
            </a:p>
            <a:p>
              <a:r>
                <a:rPr lang="en-SG" sz="1200" dirty="0" err="1"/>
                <a:t>RegionId</a:t>
              </a:r>
              <a:r>
                <a:rPr lang="en-SG" sz="1200" dirty="0"/>
                <a:t> (FK)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486196" y="1003881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20141" y="1059948"/>
            <a:ext cx="1846633" cy="3970318"/>
            <a:chOff x="4294901" y="798286"/>
            <a:chExt cx="1173721" cy="3970318"/>
          </a:xfrm>
        </p:grpSpPr>
        <p:sp>
          <p:nvSpPr>
            <p:cNvPr id="13" name="TextBox 12"/>
            <p:cNvSpPr txBox="1"/>
            <p:nvPr/>
          </p:nvSpPr>
          <p:spPr>
            <a:xfrm>
              <a:off x="4296229" y="798286"/>
              <a:ext cx="1172393" cy="397031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/>
                <a:t>Weather</a:t>
              </a:r>
            </a:p>
            <a:p>
              <a:endParaRPr lang="en-SG" sz="1200" dirty="0"/>
            </a:p>
            <a:p>
              <a:r>
                <a:rPr lang="en-SG" sz="1200" dirty="0"/>
                <a:t>ID (PK)</a:t>
              </a:r>
            </a:p>
            <a:p>
              <a:r>
                <a:rPr lang="en-SG" sz="1200" dirty="0"/>
                <a:t>Date</a:t>
              </a:r>
            </a:p>
            <a:p>
              <a:r>
                <a:rPr lang="en-SG" sz="1200" dirty="0" err="1"/>
                <a:t>DailyRainfallTotalmm</a:t>
              </a:r>
              <a:endParaRPr lang="en-SG" sz="1200" dirty="0"/>
            </a:p>
            <a:p>
              <a:r>
                <a:rPr lang="en-SG" sz="1200" dirty="0"/>
                <a:t>Highest30MinRainfallmm</a:t>
              </a:r>
            </a:p>
            <a:p>
              <a:r>
                <a:rPr lang="en-SG" sz="1200" dirty="0"/>
                <a:t>Highest60MinRainfallmm</a:t>
              </a:r>
            </a:p>
            <a:p>
              <a:r>
                <a:rPr lang="en-SG" sz="1200" dirty="0"/>
                <a:t>Highest120MinRainfallmm</a:t>
              </a:r>
            </a:p>
            <a:p>
              <a:r>
                <a:rPr lang="en-SG" sz="1200" dirty="0" err="1"/>
                <a:t>MeanTemperature</a:t>
              </a:r>
              <a:endParaRPr lang="en-SG" sz="1200" dirty="0"/>
            </a:p>
            <a:p>
              <a:r>
                <a:rPr lang="en-SG" sz="1200" dirty="0" err="1"/>
                <a:t>MaxTemperature</a:t>
              </a:r>
              <a:endParaRPr lang="en-SG" sz="1200" dirty="0"/>
            </a:p>
            <a:p>
              <a:r>
                <a:rPr lang="en-SG" sz="1200" dirty="0" err="1"/>
                <a:t>MinTemperature</a:t>
              </a:r>
              <a:endParaRPr lang="en-SG" sz="1200" dirty="0"/>
            </a:p>
            <a:p>
              <a:r>
                <a:rPr lang="en-SG" sz="1200" dirty="0" err="1"/>
                <a:t>MeanWindSpeedkmh</a:t>
              </a:r>
              <a:endParaRPr lang="en-SG" sz="1200" dirty="0"/>
            </a:p>
            <a:p>
              <a:r>
                <a:rPr lang="en-SG" sz="1200" dirty="0" err="1"/>
                <a:t>MaxWindSpeedkmh</a:t>
              </a:r>
              <a:endParaRPr lang="en-SG" sz="1200" dirty="0"/>
            </a:p>
            <a:p>
              <a:r>
                <a:rPr lang="en-SG" sz="1200" dirty="0" err="1"/>
                <a:t>MeanHumidity</a:t>
              </a:r>
              <a:endParaRPr lang="en-SG" sz="1200" dirty="0"/>
            </a:p>
            <a:p>
              <a:r>
                <a:rPr lang="en-SG" sz="1200" dirty="0" err="1"/>
                <a:t>MaxHumidity</a:t>
              </a:r>
              <a:endParaRPr lang="en-SG" sz="1200" dirty="0"/>
            </a:p>
            <a:p>
              <a:r>
                <a:rPr lang="en-SG" sz="1200" dirty="0" err="1"/>
                <a:t>MinHumidity</a:t>
              </a:r>
              <a:endParaRPr lang="en-SG" sz="1200" dirty="0"/>
            </a:p>
            <a:p>
              <a:r>
                <a:rPr lang="en-SG" sz="1200" dirty="0" err="1"/>
                <a:t>WeatherStationLocationId</a:t>
              </a:r>
              <a:endParaRPr lang="en-SG" sz="1200" dirty="0"/>
            </a:p>
            <a:p>
              <a:r>
                <a:rPr lang="en-SG" sz="1200" dirty="0" err="1"/>
                <a:t>WeatherStationAddress</a:t>
              </a:r>
              <a:endParaRPr lang="en-SG" sz="1200" dirty="0"/>
            </a:p>
            <a:p>
              <a:r>
                <a:rPr lang="en-SG" sz="1200" dirty="0" err="1"/>
                <a:t>WeatherStationLatitude</a:t>
              </a:r>
              <a:endParaRPr lang="en-SG" sz="1200" dirty="0"/>
            </a:p>
            <a:p>
              <a:r>
                <a:rPr lang="en-SG" sz="1200" dirty="0" err="1"/>
                <a:t>WeatherStationLongitude</a:t>
              </a:r>
              <a:endParaRPr lang="en-SG" sz="1200" dirty="0"/>
            </a:p>
            <a:p>
              <a:r>
                <a:rPr lang="en-SG" sz="1200" dirty="0" err="1"/>
                <a:t>RegionId</a:t>
              </a:r>
              <a:r>
                <a:rPr lang="en-SG" sz="1200" dirty="0"/>
                <a:t> (FK)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4294901" y="1127340"/>
              <a:ext cx="1172392" cy="6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505975" y="4406477"/>
            <a:ext cx="1195292" cy="1015663"/>
            <a:chOff x="4346799" y="4077063"/>
            <a:chExt cx="1514132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4346799" y="4077063"/>
              <a:ext cx="1514132" cy="10156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Region</a:t>
              </a:r>
            </a:p>
            <a:p>
              <a:endParaRPr lang="en-SG" sz="1200" dirty="0"/>
            </a:p>
            <a:p>
              <a:r>
                <a:rPr lang="en-SG" sz="1200" dirty="0" err="1"/>
                <a:t>RegionId</a:t>
              </a:r>
              <a:r>
                <a:rPr lang="en-SG" sz="1200" dirty="0"/>
                <a:t> (PK)</a:t>
              </a:r>
            </a:p>
            <a:p>
              <a:r>
                <a:rPr lang="en-SG" sz="1200" dirty="0" err="1"/>
                <a:t>RegionName</a:t>
              </a:r>
              <a:endParaRPr lang="en-SG" sz="1200" dirty="0"/>
            </a:p>
            <a:p>
              <a:r>
                <a:rPr lang="en-SG" sz="1200" dirty="0"/>
                <a:t>Description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 flipV="1">
              <a:off x="4346799" y="4376057"/>
              <a:ext cx="1514132" cy="3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Elbow Connector 69"/>
          <p:cNvCxnSpPr>
            <a:stCxn id="13" idx="1"/>
            <a:endCxn id="18" idx="3"/>
          </p:cNvCxnSpPr>
          <p:nvPr/>
        </p:nvCxnSpPr>
        <p:spPr>
          <a:xfrm rot="10800000" flipV="1">
            <a:off x="5701268" y="3045107"/>
            <a:ext cx="1220963" cy="1869202"/>
          </a:xfrm>
          <a:prstGeom prst="bentConnector3">
            <a:avLst>
              <a:gd name="adj1" fmla="val 281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526970" y="1059948"/>
            <a:ext cx="1200970" cy="1569660"/>
            <a:chOff x="4296228" y="798286"/>
            <a:chExt cx="1200970" cy="1569660"/>
          </a:xfrm>
        </p:grpSpPr>
        <p:sp>
          <p:nvSpPr>
            <p:cNvPr id="53" name="TextBox 52"/>
            <p:cNvSpPr txBox="1"/>
            <p:nvPr/>
          </p:nvSpPr>
          <p:spPr>
            <a:xfrm>
              <a:off x="4296229" y="798286"/>
              <a:ext cx="1200968" cy="15696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/>
                <a:t>UVIndex</a:t>
              </a:r>
              <a:endParaRPr lang="en-SG" sz="1200" dirty="0"/>
            </a:p>
            <a:p>
              <a:endParaRPr lang="en-SG" sz="1200" dirty="0"/>
            </a:p>
            <a:p>
              <a:r>
                <a:rPr lang="en-SG" sz="1200" dirty="0"/>
                <a:t>ID (PK)</a:t>
              </a:r>
            </a:p>
            <a:p>
              <a:r>
                <a:rPr lang="en-SG" sz="1200" dirty="0"/>
                <a:t>Date</a:t>
              </a:r>
            </a:p>
            <a:p>
              <a:r>
                <a:rPr lang="en-SG" sz="1200" dirty="0"/>
                <a:t>MeanUVIndex</a:t>
              </a:r>
            </a:p>
            <a:p>
              <a:r>
                <a:rPr lang="en-SG" sz="1200" dirty="0" err="1"/>
                <a:t>MaxUVIndex</a:t>
              </a:r>
              <a:endParaRPr lang="en-SG" sz="1200" dirty="0"/>
            </a:p>
            <a:p>
              <a:r>
                <a:rPr lang="en-SG" sz="1200" dirty="0" err="1"/>
                <a:t>MinUVIndex</a:t>
              </a:r>
              <a:endParaRPr lang="en-SG" sz="1200" dirty="0"/>
            </a:p>
            <a:p>
              <a:r>
                <a:rPr lang="en-SG" sz="1200" dirty="0" err="1"/>
                <a:t>RegionId</a:t>
              </a:r>
              <a:r>
                <a:rPr lang="en-SG" sz="1200" dirty="0"/>
                <a:t> (FK)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4296228" y="1129034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513708" y="2841808"/>
            <a:ext cx="1200970" cy="1200329"/>
            <a:chOff x="4296229" y="798286"/>
            <a:chExt cx="1200970" cy="1200329"/>
          </a:xfrm>
        </p:grpSpPr>
        <p:sp>
          <p:nvSpPr>
            <p:cNvPr id="67" name="TextBox 66"/>
            <p:cNvSpPr txBox="1"/>
            <p:nvPr/>
          </p:nvSpPr>
          <p:spPr>
            <a:xfrm>
              <a:off x="4296229" y="798286"/>
              <a:ext cx="1200968" cy="12003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PSI</a:t>
              </a:r>
            </a:p>
            <a:p>
              <a:endParaRPr lang="en-SG" sz="1200" dirty="0"/>
            </a:p>
            <a:p>
              <a:r>
                <a:rPr lang="en-SG" sz="1200" dirty="0"/>
                <a:t>ID (PK)</a:t>
              </a:r>
            </a:p>
            <a:p>
              <a:r>
                <a:rPr lang="en-SG" sz="1200" dirty="0"/>
                <a:t>Date</a:t>
              </a:r>
            </a:p>
            <a:p>
              <a:r>
                <a:rPr lang="en-SG" sz="1200" dirty="0" err="1"/>
                <a:t>MeanPSI</a:t>
              </a:r>
              <a:endParaRPr lang="en-SG" sz="1200" dirty="0"/>
            </a:p>
            <a:p>
              <a:r>
                <a:rPr lang="en-SG" sz="1200" dirty="0" err="1"/>
                <a:t>RegionId</a:t>
              </a:r>
              <a:r>
                <a:rPr lang="en-SG" sz="1200" dirty="0"/>
                <a:t> (FK)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4296229" y="1126467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Elbow Connector 106"/>
          <p:cNvCxnSpPr>
            <a:stCxn id="53" idx="3"/>
          </p:cNvCxnSpPr>
          <p:nvPr/>
        </p:nvCxnSpPr>
        <p:spPr>
          <a:xfrm flipH="1">
            <a:off x="5698177" y="1844778"/>
            <a:ext cx="29762" cy="2860693"/>
          </a:xfrm>
          <a:prstGeom prst="bentConnector4">
            <a:avLst>
              <a:gd name="adj1" fmla="val -1892621"/>
              <a:gd name="adj2" fmla="val 1009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7" idx="3"/>
          </p:cNvCxnSpPr>
          <p:nvPr/>
        </p:nvCxnSpPr>
        <p:spPr>
          <a:xfrm flipH="1">
            <a:off x="5712568" y="3441973"/>
            <a:ext cx="2108" cy="1096421"/>
          </a:xfrm>
          <a:prstGeom prst="bentConnector4">
            <a:avLst>
              <a:gd name="adj1" fmla="val -10844402"/>
              <a:gd name="adj2" fmla="val 99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2418616" y="4045674"/>
            <a:ext cx="1317655" cy="1384995"/>
            <a:chOff x="4296229" y="798286"/>
            <a:chExt cx="1200970" cy="1384995"/>
          </a:xfrm>
        </p:grpSpPr>
        <p:sp>
          <p:nvSpPr>
            <p:cNvPr id="83" name="TextBox 82"/>
            <p:cNvSpPr txBox="1"/>
            <p:nvPr/>
          </p:nvSpPr>
          <p:spPr>
            <a:xfrm>
              <a:off x="4296229" y="798286"/>
              <a:ext cx="1200968" cy="138499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/>
                <a:t>HDBLocation</a:t>
              </a:r>
              <a:endParaRPr lang="en-SG" sz="1200" dirty="0"/>
            </a:p>
            <a:p>
              <a:endParaRPr lang="en-SG" sz="1200" dirty="0"/>
            </a:p>
            <a:p>
              <a:r>
                <a:rPr lang="en-SG" sz="1200" dirty="0"/>
                <a:t>ID (PK)</a:t>
              </a:r>
            </a:p>
            <a:p>
              <a:r>
                <a:rPr lang="en-SG" sz="1200" dirty="0"/>
                <a:t>Address</a:t>
              </a:r>
            </a:p>
            <a:p>
              <a:r>
                <a:rPr lang="en-SG" sz="1200" dirty="0"/>
                <a:t>Latitude</a:t>
              </a:r>
            </a:p>
            <a:p>
              <a:r>
                <a:rPr lang="en-SG" sz="1200" dirty="0"/>
                <a:t>Longitude</a:t>
              </a:r>
            </a:p>
            <a:p>
              <a:r>
                <a:rPr lang="en-SG" sz="1200" dirty="0" err="1"/>
                <a:t>RegionId</a:t>
              </a:r>
              <a:r>
                <a:rPr lang="en-SG" sz="1200" dirty="0"/>
                <a:t> (FK)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4296229" y="1126467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Elbow Connector 105"/>
          <p:cNvCxnSpPr>
            <a:stCxn id="4" idx="3"/>
            <a:endCxn id="18" idx="1"/>
          </p:cNvCxnSpPr>
          <p:nvPr/>
        </p:nvCxnSpPr>
        <p:spPr>
          <a:xfrm>
            <a:off x="3587862" y="1945994"/>
            <a:ext cx="918113" cy="29683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736269" y="5155568"/>
            <a:ext cx="769706" cy="5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390173" y="5064089"/>
            <a:ext cx="49696" cy="182957"/>
            <a:chOff x="4130266" y="2568259"/>
            <a:chExt cx="49696" cy="182957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4130266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179962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362842" y="4810131"/>
            <a:ext cx="49696" cy="182957"/>
            <a:chOff x="4130266" y="2568259"/>
            <a:chExt cx="49696" cy="182957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4130266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79962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748948" y="4822829"/>
            <a:ext cx="49696" cy="182957"/>
            <a:chOff x="4130266" y="2568259"/>
            <a:chExt cx="49696" cy="182957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4130266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179962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782977" y="4636738"/>
            <a:ext cx="49696" cy="182957"/>
            <a:chOff x="4130266" y="2568259"/>
            <a:chExt cx="49696" cy="182957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4130266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179962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5741572" y="4426844"/>
            <a:ext cx="49696" cy="182957"/>
            <a:chOff x="4130266" y="2568259"/>
            <a:chExt cx="49696" cy="182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4130266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179962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794228" y="2941361"/>
            <a:ext cx="126411" cy="229510"/>
            <a:chOff x="5229260" y="1155741"/>
            <a:chExt cx="126411" cy="229510"/>
          </a:xfrm>
        </p:grpSpPr>
        <p:grpSp>
          <p:nvGrpSpPr>
            <p:cNvPr id="108" name="Group 107"/>
            <p:cNvGrpSpPr/>
            <p:nvPr/>
          </p:nvGrpSpPr>
          <p:grpSpPr>
            <a:xfrm>
              <a:off x="5229260" y="1155741"/>
              <a:ext cx="126411" cy="229510"/>
              <a:chOff x="3360772" y="2469497"/>
              <a:chExt cx="126411" cy="22951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flipV="1">
                <a:off x="3360772" y="2469497"/>
                <a:ext cx="126411" cy="102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360772" y="2572174"/>
                <a:ext cx="126411" cy="12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Connector 108"/>
            <p:cNvCxnSpPr/>
            <p:nvPr/>
          </p:nvCxnSpPr>
          <p:spPr>
            <a:xfrm>
              <a:off x="5229260" y="1175746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587361" y="1844778"/>
            <a:ext cx="124322" cy="235296"/>
            <a:chOff x="3930261" y="1378053"/>
            <a:chExt cx="124322" cy="235296"/>
          </a:xfrm>
        </p:grpSpPr>
        <p:grpSp>
          <p:nvGrpSpPr>
            <p:cNvPr id="115" name="Group 114"/>
            <p:cNvGrpSpPr/>
            <p:nvPr/>
          </p:nvGrpSpPr>
          <p:grpSpPr>
            <a:xfrm flipH="1">
              <a:off x="3930261" y="1378053"/>
              <a:ext cx="124322" cy="235296"/>
              <a:chOff x="3360772" y="2469497"/>
              <a:chExt cx="126411" cy="229510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V="1">
                <a:off x="3360772" y="2469497"/>
                <a:ext cx="126411" cy="102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3360772" y="2572174"/>
                <a:ext cx="126411" cy="12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4052732" y="1378053"/>
              <a:ext cx="0" cy="2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5731619" y="1741721"/>
            <a:ext cx="124322" cy="235296"/>
            <a:chOff x="3930261" y="1378053"/>
            <a:chExt cx="124322" cy="235296"/>
          </a:xfrm>
        </p:grpSpPr>
        <p:grpSp>
          <p:nvGrpSpPr>
            <p:cNvPr id="121" name="Group 120"/>
            <p:cNvGrpSpPr/>
            <p:nvPr/>
          </p:nvGrpSpPr>
          <p:grpSpPr>
            <a:xfrm flipH="1">
              <a:off x="3930261" y="1378053"/>
              <a:ext cx="124322" cy="235296"/>
              <a:chOff x="3360772" y="2469497"/>
              <a:chExt cx="126411" cy="229510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 flipV="1">
                <a:off x="3360772" y="2469497"/>
                <a:ext cx="126411" cy="102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3360772" y="2572174"/>
                <a:ext cx="126411" cy="12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/>
            <p:cNvCxnSpPr/>
            <p:nvPr/>
          </p:nvCxnSpPr>
          <p:spPr>
            <a:xfrm>
              <a:off x="4052732" y="1378053"/>
              <a:ext cx="0" cy="2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5716765" y="3339583"/>
            <a:ext cx="124322" cy="235296"/>
            <a:chOff x="3930261" y="1378053"/>
            <a:chExt cx="124322" cy="235296"/>
          </a:xfrm>
        </p:grpSpPr>
        <p:grpSp>
          <p:nvGrpSpPr>
            <p:cNvPr id="127" name="Group 126"/>
            <p:cNvGrpSpPr/>
            <p:nvPr/>
          </p:nvGrpSpPr>
          <p:grpSpPr>
            <a:xfrm flipH="1">
              <a:off x="3930261" y="1378053"/>
              <a:ext cx="124322" cy="235296"/>
              <a:chOff x="3360772" y="2469497"/>
              <a:chExt cx="126411" cy="22951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V="1">
                <a:off x="3360772" y="2469497"/>
                <a:ext cx="126411" cy="102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3360772" y="2572174"/>
                <a:ext cx="126411" cy="12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Connector 127"/>
            <p:cNvCxnSpPr/>
            <p:nvPr/>
          </p:nvCxnSpPr>
          <p:spPr>
            <a:xfrm>
              <a:off x="4052732" y="1378053"/>
              <a:ext cx="0" cy="2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740213" y="5041211"/>
            <a:ext cx="124322" cy="235296"/>
            <a:chOff x="3930261" y="1378053"/>
            <a:chExt cx="124322" cy="235296"/>
          </a:xfrm>
        </p:grpSpPr>
        <p:grpSp>
          <p:nvGrpSpPr>
            <p:cNvPr id="132" name="Group 131"/>
            <p:cNvGrpSpPr/>
            <p:nvPr/>
          </p:nvGrpSpPr>
          <p:grpSpPr>
            <a:xfrm flipH="1">
              <a:off x="3930261" y="1378053"/>
              <a:ext cx="124322" cy="235296"/>
              <a:chOff x="3360772" y="2469497"/>
              <a:chExt cx="126411" cy="22951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V="1">
                <a:off x="3360772" y="2469497"/>
                <a:ext cx="126411" cy="102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360772" y="2572174"/>
                <a:ext cx="126411" cy="12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Connector 132"/>
            <p:cNvCxnSpPr/>
            <p:nvPr/>
          </p:nvCxnSpPr>
          <p:spPr>
            <a:xfrm>
              <a:off x="4052732" y="1378053"/>
              <a:ext cx="0" cy="2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44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57742" y="1861045"/>
            <a:ext cx="1209276" cy="1754326"/>
            <a:chOff x="4486196" y="694474"/>
            <a:chExt cx="1209276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4494502" y="694474"/>
              <a:ext cx="1200970" cy="17543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 err="1"/>
                <a:t>factDengueCase</a:t>
              </a:r>
              <a:endParaRPr lang="en-SG" sz="1200" dirty="0"/>
            </a:p>
            <a:p>
              <a:endParaRPr lang="en-SG" sz="1200" dirty="0"/>
            </a:p>
            <a:p>
              <a:r>
                <a:rPr lang="en-SG" sz="1200" dirty="0"/>
                <a:t>ID (PK)</a:t>
              </a:r>
            </a:p>
            <a:p>
              <a:r>
                <a:rPr lang="en-SG" sz="1200" dirty="0"/>
                <a:t>Date (FK)</a:t>
              </a:r>
            </a:p>
            <a:p>
              <a:r>
                <a:rPr lang="en-SG" sz="1200" dirty="0"/>
                <a:t>Latitude</a:t>
              </a:r>
            </a:p>
            <a:p>
              <a:r>
                <a:rPr lang="en-SG" sz="1200" dirty="0"/>
                <a:t>Longitude</a:t>
              </a:r>
            </a:p>
            <a:p>
              <a:r>
                <a:rPr lang="en-SG" sz="1200" dirty="0"/>
                <a:t>NumberOfCases</a:t>
              </a:r>
            </a:p>
            <a:p>
              <a:r>
                <a:rPr lang="en-SG" sz="1200" dirty="0"/>
                <a:t>Address</a:t>
              </a:r>
            </a:p>
            <a:p>
              <a:r>
                <a:rPr lang="en-SG" sz="1200" dirty="0" err="1"/>
                <a:t>RegionId</a:t>
              </a:r>
              <a:r>
                <a:rPr lang="en-SG" sz="1200" dirty="0"/>
                <a:t> (FK)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486196" y="1003881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3951" y="514373"/>
            <a:ext cx="1846633" cy="3231654"/>
            <a:chOff x="4294901" y="798286"/>
            <a:chExt cx="1173721" cy="3231654"/>
          </a:xfrm>
        </p:grpSpPr>
        <p:sp>
          <p:nvSpPr>
            <p:cNvPr id="13" name="TextBox 12"/>
            <p:cNvSpPr txBox="1"/>
            <p:nvPr/>
          </p:nvSpPr>
          <p:spPr>
            <a:xfrm>
              <a:off x="4296229" y="798286"/>
              <a:ext cx="1172393" cy="323165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 err="1"/>
                <a:t>factWeather</a:t>
              </a:r>
              <a:endParaRPr lang="en-SG" sz="1200" dirty="0"/>
            </a:p>
            <a:p>
              <a:endParaRPr lang="en-SG" sz="1200" dirty="0"/>
            </a:p>
            <a:p>
              <a:r>
                <a:rPr lang="en-SG" sz="1200" dirty="0"/>
                <a:t>ID (PK)</a:t>
              </a:r>
            </a:p>
            <a:p>
              <a:r>
                <a:rPr lang="en-SG" sz="1200" dirty="0"/>
                <a:t>Date (FK)</a:t>
              </a:r>
            </a:p>
            <a:p>
              <a:r>
                <a:rPr lang="en-SG" sz="1200" dirty="0" err="1"/>
                <a:t>LocationId</a:t>
              </a:r>
              <a:r>
                <a:rPr lang="en-SG" sz="1200" dirty="0"/>
                <a:t> (FK)</a:t>
              </a:r>
            </a:p>
            <a:p>
              <a:r>
                <a:rPr lang="en-SG" sz="1200" dirty="0" err="1"/>
                <a:t>DailyRainfallTotalmm</a:t>
              </a:r>
              <a:endParaRPr lang="en-SG" sz="1200" dirty="0"/>
            </a:p>
            <a:p>
              <a:r>
                <a:rPr lang="en-SG" sz="1200" dirty="0"/>
                <a:t>Highest30MinRainfallmm</a:t>
              </a:r>
            </a:p>
            <a:p>
              <a:r>
                <a:rPr lang="en-SG" sz="1200" dirty="0"/>
                <a:t>Highest60MinRainfallmm</a:t>
              </a:r>
            </a:p>
            <a:p>
              <a:r>
                <a:rPr lang="en-SG" sz="1200" dirty="0"/>
                <a:t>Highest120MinRainfallmm</a:t>
              </a:r>
            </a:p>
            <a:p>
              <a:r>
                <a:rPr lang="en-SG" sz="1200" dirty="0" err="1"/>
                <a:t>MeanTemperature</a:t>
              </a:r>
              <a:endParaRPr lang="en-SG" sz="1200" dirty="0"/>
            </a:p>
            <a:p>
              <a:r>
                <a:rPr lang="en-SG" sz="1200" dirty="0" err="1"/>
                <a:t>MaxTemperature</a:t>
              </a:r>
              <a:endParaRPr lang="en-SG" sz="1200" dirty="0"/>
            </a:p>
            <a:p>
              <a:r>
                <a:rPr lang="en-SG" sz="1200" dirty="0" err="1"/>
                <a:t>MinTemperature</a:t>
              </a:r>
              <a:endParaRPr lang="en-SG" sz="1200" dirty="0"/>
            </a:p>
            <a:p>
              <a:r>
                <a:rPr lang="en-SG" sz="1200" dirty="0" err="1"/>
                <a:t>MeanWindSpeedkmh</a:t>
              </a:r>
              <a:endParaRPr lang="en-SG" sz="1200" dirty="0"/>
            </a:p>
            <a:p>
              <a:r>
                <a:rPr lang="en-SG" sz="1200" dirty="0" err="1"/>
                <a:t>MaxWindSpeedkmh</a:t>
              </a:r>
              <a:endParaRPr lang="en-SG" sz="1200" dirty="0"/>
            </a:p>
            <a:p>
              <a:r>
                <a:rPr lang="en-SG" sz="1200" dirty="0" err="1"/>
                <a:t>MeanHumidity</a:t>
              </a:r>
              <a:endParaRPr lang="en-SG" sz="1200" dirty="0"/>
            </a:p>
            <a:p>
              <a:r>
                <a:rPr lang="en-SG" sz="1200" dirty="0" err="1"/>
                <a:t>MaxHumidity</a:t>
              </a:r>
              <a:endParaRPr lang="en-SG" sz="1200" dirty="0"/>
            </a:p>
            <a:p>
              <a:r>
                <a:rPr lang="en-SG" sz="1200" dirty="0" err="1"/>
                <a:t>MinHumidity</a:t>
              </a:r>
              <a:endParaRPr lang="en-SG" sz="12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4294901" y="1127340"/>
              <a:ext cx="1172392" cy="6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876197" y="4557947"/>
            <a:ext cx="1195292" cy="1015663"/>
            <a:chOff x="4346799" y="4077063"/>
            <a:chExt cx="1514132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4346799" y="4077063"/>
              <a:ext cx="1514132" cy="10156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/>
                <a:t>dimRegion</a:t>
              </a:r>
              <a:endParaRPr lang="en-SG" sz="1200" dirty="0"/>
            </a:p>
            <a:p>
              <a:endParaRPr lang="en-SG" sz="1200" dirty="0"/>
            </a:p>
            <a:p>
              <a:r>
                <a:rPr lang="en-SG" sz="1200" dirty="0" err="1"/>
                <a:t>RegionId</a:t>
              </a:r>
              <a:r>
                <a:rPr lang="en-SG" sz="1200" dirty="0"/>
                <a:t> (PK)</a:t>
              </a:r>
            </a:p>
            <a:p>
              <a:r>
                <a:rPr lang="en-SG" sz="1200" dirty="0" err="1"/>
                <a:t>RegionName</a:t>
              </a:r>
              <a:endParaRPr lang="en-SG" sz="1200" dirty="0"/>
            </a:p>
            <a:p>
              <a:r>
                <a:rPr lang="en-SG" sz="1200" dirty="0"/>
                <a:t>Description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 flipV="1">
              <a:off x="4346799" y="4376057"/>
              <a:ext cx="1514132" cy="3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05817" y="4240127"/>
            <a:ext cx="1514132" cy="1384995"/>
            <a:chOff x="4296229" y="798286"/>
            <a:chExt cx="1514132" cy="1384995"/>
          </a:xfrm>
        </p:grpSpPr>
        <p:sp>
          <p:nvSpPr>
            <p:cNvPr id="21" name="TextBox 20"/>
            <p:cNvSpPr txBox="1"/>
            <p:nvPr/>
          </p:nvSpPr>
          <p:spPr>
            <a:xfrm>
              <a:off x="4296229" y="798286"/>
              <a:ext cx="1514132" cy="138499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/>
                <a:t>dimWeatherStation</a:t>
              </a:r>
              <a:endParaRPr lang="en-SG" sz="1200" dirty="0"/>
            </a:p>
            <a:p>
              <a:endParaRPr lang="en-SG" sz="1200" dirty="0"/>
            </a:p>
            <a:p>
              <a:r>
                <a:rPr lang="en-SG" sz="1200" dirty="0" err="1"/>
                <a:t>LocationId</a:t>
              </a:r>
              <a:r>
                <a:rPr lang="en-SG" sz="1200" dirty="0"/>
                <a:t> (PK)</a:t>
              </a:r>
            </a:p>
            <a:p>
              <a:r>
                <a:rPr lang="en-SG" sz="1200" dirty="0"/>
                <a:t>Address</a:t>
              </a:r>
            </a:p>
            <a:p>
              <a:r>
                <a:rPr lang="en-SG" sz="1200" dirty="0"/>
                <a:t>Latitude</a:t>
              </a:r>
            </a:p>
            <a:p>
              <a:r>
                <a:rPr lang="en-SG" sz="1200" dirty="0"/>
                <a:t>Longitude</a:t>
              </a:r>
            </a:p>
            <a:p>
              <a:r>
                <a:rPr lang="en-SG" sz="1200" dirty="0" err="1"/>
                <a:t>RegionId</a:t>
              </a:r>
              <a:r>
                <a:rPr lang="en-SG" sz="1200" dirty="0"/>
                <a:t> (FK)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 flipV="1">
              <a:off x="4296229" y="1112477"/>
              <a:ext cx="1514132" cy="3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352936" y="524888"/>
            <a:ext cx="1200970" cy="1200329"/>
            <a:chOff x="4296229" y="741033"/>
            <a:chExt cx="1200970" cy="1200329"/>
          </a:xfrm>
        </p:grpSpPr>
        <p:sp>
          <p:nvSpPr>
            <p:cNvPr id="45" name="TextBox 44"/>
            <p:cNvSpPr txBox="1"/>
            <p:nvPr/>
          </p:nvSpPr>
          <p:spPr>
            <a:xfrm>
              <a:off x="4296229" y="741033"/>
              <a:ext cx="1200970" cy="12003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/>
                <a:t>dimTime</a:t>
              </a:r>
              <a:endParaRPr lang="en-SG" sz="1200" dirty="0"/>
            </a:p>
            <a:p>
              <a:endParaRPr lang="en-SG" sz="1200" dirty="0"/>
            </a:p>
            <a:p>
              <a:r>
                <a:rPr lang="en-SG" sz="1200" dirty="0"/>
                <a:t>Date (PK)</a:t>
              </a:r>
            </a:p>
            <a:p>
              <a:r>
                <a:rPr lang="en-SG" sz="1200" dirty="0" err="1"/>
                <a:t>WeekNumber</a:t>
              </a:r>
              <a:endParaRPr lang="en-SG" sz="1200" dirty="0"/>
            </a:p>
            <a:p>
              <a:r>
                <a:rPr lang="en-SG" sz="1200" dirty="0"/>
                <a:t>Month</a:t>
              </a:r>
            </a:p>
            <a:p>
              <a:r>
                <a:rPr lang="en-SG" sz="1200" dirty="0"/>
                <a:t>Year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296229" y="1052281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Elbow Connector 57"/>
          <p:cNvCxnSpPr>
            <a:stCxn id="4" idx="3"/>
          </p:cNvCxnSpPr>
          <p:nvPr/>
        </p:nvCxnSpPr>
        <p:spPr>
          <a:xfrm flipH="1" flipV="1">
            <a:off x="3557975" y="1568631"/>
            <a:ext cx="9043" cy="1169577"/>
          </a:xfrm>
          <a:prstGeom prst="bentConnector4">
            <a:avLst>
              <a:gd name="adj1" fmla="val -3980128"/>
              <a:gd name="adj2" fmla="val 995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3" idx="3"/>
            <a:endCxn id="21" idx="3"/>
          </p:cNvCxnSpPr>
          <p:nvPr/>
        </p:nvCxnSpPr>
        <p:spPr>
          <a:xfrm flipH="1">
            <a:off x="8619949" y="2130200"/>
            <a:ext cx="635" cy="2802425"/>
          </a:xfrm>
          <a:prstGeom prst="bentConnector3">
            <a:avLst>
              <a:gd name="adj1" fmla="val -574467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870520" y="1311121"/>
            <a:ext cx="1200970" cy="1569660"/>
            <a:chOff x="4296228" y="798286"/>
            <a:chExt cx="1200970" cy="1569660"/>
          </a:xfrm>
        </p:grpSpPr>
        <p:sp>
          <p:nvSpPr>
            <p:cNvPr id="53" name="TextBox 52"/>
            <p:cNvSpPr txBox="1"/>
            <p:nvPr/>
          </p:nvSpPr>
          <p:spPr>
            <a:xfrm>
              <a:off x="4296229" y="798286"/>
              <a:ext cx="1200968" cy="15696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/>
                <a:t>factUVIndex</a:t>
              </a:r>
              <a:endParaRPr lang="en-SG" sz="1200" dirty="0"/>
            </a:p>
            <a:p>
              <a:endParaRPr lang="en-SG" sz="1200" dirty="0"/>
            </a:p>
            <a:p>
              <a:r>
                <a:rPr lang="en-SG" sz="1200" dirty="0"/>
                <a:t>ID (PK)</a:t>
              </a:r>
            </a:p>
            <a:p>
              <a:r>
                <a:rPr lang="en-SG" sz="1200" dirty="0"/>
                <a:t>Date (FK)</a:t>
              </a:r>
            </a:p>
            <a:p>
              <a:r>
                <a:rPr lang="en-SG" sz="1200" dirty="0"/>
                <a:t>MeanUVIndex</a:t>
              </a:r>
            </a:p>
            <a:p>
              <a:r>
                <a:rPr lang="en-SG" sz="1200" dirty="0" err="1"/>
                <a:t>MaxUVIndex</a:t>
              </a:r>
              <a:endParaRPr lang="en-SG" sz="1200" dirty="0"/>
            </a:p>
            <a:p>
              <a:r>
                <a:rPr lang="en-SG" sz="1200" dirty="0" err="1"/>
                <a:t>MinUVIndex</a:t>
              </a:r>
              <a:endParaRPr lang="en-SG" sz="1200" dirty="0"/>
            </a:p>
            <a:p>
              <a:r>
                <a:rPr lang="en-SG" sz="1200" dirty="0" err="1"/>
                <a:t>RegionId</a:t>
              </a:r>
              <a:r>
                <a:rPr lang="en-SG" sz="1200" dirty="0"/>
                <a:t> (FK)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4296228" y="1129034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876197" y="2991154"/>
            <a:ext cx="1200970" cy="1200329"/>
            <a:chOff x="4296229" y="798286"/>
            <a:chExt cx="1200970" cy="1200329"/>
          </a:xfrm>
        </p:grpSpPr>
        <p:sp>
          <p:nvSpPr>
            <p:cNvPr id="67" name="TextBox 66"/>
            <p:cNvSpPr txBox="1"/>
            <p:nvPr/>
          </p:nvSpPr>
          <p:spPr>
            <a:xfrm>
              <a:off x="4296229" y="798286"/>
              <a:ext cx="1200968" cy="12003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/>
                <a:t>factPSI</a:t>
              </a:r>
              <a:endParaRPr lang="en-SG" sz="1200" dirty="0"/>
            </a:p>
            <a:p>
              <a:endParaRPr lang="en-SG" sz="1200" dirty="0"/>
            </a:p>
            <a:p>
              <a:r>
                <a:rPr lang="en-SG" sz="1200" dirty="0"/>
                <a:t>ID (PK)</a:t>
              </a:r>
            </a:p>
            <a:p>
              <a:r>
                <a:rPr lang="en-SG" sz="1200" dirty="0"/>
                <a:t>Date (FK)</a:t>
              </a:r>
            </a:p>
            <a:p>
              <a:r>
                <a:rPr lang="en-SG" sz="1200" dirty="0" err="1"/>
                <a:t>MeanPSI</a:t>
              </a:r>
              <a:endParaRPr lang="en-SG" sz="1200" dirty="0"/>
            </a:p>
            <a:p>
              <a:r>
                <a:rPr lang="en-SG" sz="1200" dirty="0" err="1"/>
                <a:t>RegionId</a:t>
              </a:r>
              <a:r>
                <a:rPr lang="en-SG" sz="1200" dirty="0"/>
                <a:t> (FK)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4296229" y="1126467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3553906" y="982094"/>
            <a:ext cx="3220046" cy="1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555995" y="1384716"/>
            <a:ext cx="739668" cy="4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16200000" flipH="1">
            <a:off x="3503327" y="2188488"/>
            <a:ext cx="2168206" cy="577535"/>
          </a:xfrm>
          <a:prstGeom prst="bentConnector3">
            <a:avLst>
              <a:gd name="adj1" fmla="val 982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3" idx="3"/>
          </p:cNvCxnSpPr>
          <p:nvPr/>
        </p:nvCxnSpPr>
        <p:spPr>
          <a:xfrm flipH="1">
            <a:off x="6069527" y="2095951"/>
            <a:ext cx="1962" cy="2836674"/>
          </a:xfrm>
          <a:prstGeom prst="bentConnector4">
            <a:avLst>
              <a:gd name="adj1" fmla="val -26964628"/>
              <a:gd name="adj2" fmla="val 979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45" idx="3"/>
          </p:cNvCxnSpPr>
          <p:nvPr/>
        </p:nvCxnSpPr>
        <p:spPr>
          <a:xfrm>
            <a:off x="3553906" y="1125053"/>
            <a:ext cx="1322293" cy="978934"/>
          </a:xfrm>
          <a:prstGeom prst="bentConnector3">
            <a:avLst>
              <a:gd name="adj1" fmla="val 687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7" idx="3"/>
          </p:cNvCxnSpPr>
          <p:nvPr/>
        </p:nvCxnSpPr>
        <p:spPr>
          <a:xfrm flipH="1">
            <a:off x="6075057" y="3591319"/>
            <a:ext cx="2108" cy="1096421"/>
          </a:xfrm>
          <a:prstGeom prst="bentConnector4">
            <a:avLst>
              <a:gd name="adj1" fmla="val -10844402"/>
              <a:gd name="adj2" fmla="val 99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2366048" y="4148647"/>
            <a:ext cx="1317655" cy="1384995"/>
            <a:chOff x="4296229" y="798286"/>
            <a:chExt cx="1200970" cy="1384995"/>
          </a:xfrm>
        </p:grpSpPr>
        <p:sp>
          <p:nvSpPr>
            <p:cNvPr id="83" name="TextBox 82"/>
            <p:cNvSpPr txBox="1"/>
            <p:nvPr/>
          </p:nvSpPr>
          <p:spPr>
            <a:xfrm>
              <a:off x="4296229" y="798286"/>
              <a:ext cx="1200968" cy="138499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/>
                <a:t>dimHDBLocation</a:t>
              </a:r>
              <a:endParaRPr lang="en-SG" sz="1200" dirty="0"/>
            </a:p>
            <a:p>
              <a:endParaRPr lang="en-SG" sz="1200" dirty="0"/>
            </a:p>
            <a:p>
              <a:r>
                <a:rPr lang="en-SG" sz="1200" dirty="0"/>
                <a:t>ID (PK)</a:t>
              </a:r>
            </a:p>
            <a:p>
              <a:r>
                <a:rPr lang="en-SG" sz="1200" dirty="0"/>
                <a:t>Address</a:t>
              </a:r>
            </a:p>
            <a:p>
              <a:r>
                <a:rPr lang="en-SG" sz="1200" dirty="0"/>
                <a:t>Latitude</a:t>
              </a:r>
            </a:p>
            <a:p>
              <a:r>
                <a:rPr lang="en-SG" sz="1200" dirty="0"/>
                <a:t>Longitude</a:t>
              </a:r>
            </a:p>
            <a:p>
              <a:r>
                <a:rPr lang="en-SG" sz="1200" dirty="0" err="1"/>
                <a:t>RegionId</a:t>
              </a:r>
              <a:r>
                <a:rPr lang="en-SG" sz="1200" dirty="0"/>
                <a:t> (FK)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4296229" y="1126467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 flipH="1" flipV="1">
            <a:off x="3562496" y="3017216"/>
            <a:ext cx="604888" cy="3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717530" y="1174101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8" idx="1"/>
          </p:cNvCxnSpPr>
          <p:nvPr/>
        </p:nvCxnSpPr>
        <p:spPr>
          <a:xfrm rot="10800000">
            <a:off x="4169473" y="3021119"/>
            <a:ext cx="706724" cy="20446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8" idx="3"/>
          </p:cNvCxnSpPr>
          <p:nvPr/>
        </p:nvCxnSpPr>
        <p:spPr>
          <a:xfrm flipV="1">
            <a:off x="6071489" y="5065776"/>
            <a:ext cx="1040665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567297" y="2917349"/>
            <a:ext cx="124322" cy="235296"/>
            <a:chOff x="3930261" y="1378053"/>
            <a:chExt cx="124322" cy="235296"/>
          </a:xfrm>
        </p:grpSpPr>
        <p:grpSp>
          <p:nvGrpSpPr>
            <p:cNvPr id="97" name="Group 96"/>
            <p:cNvGrpSpPr/>
            <p:nvPr/>
          </p:nvGrpSpPr>
          <p:grpSpPr>
            <a:xfrm flipH="1">
              <a:off x="3930261" y="1378053"/>
              <a:ext cx="124322" cy="235296"/>
              <a:chOff x="3360772" y="2469497"/>
              <a:chExt cx="126411" cy="229510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 flipV="1">
                <a:off x="3360772" y="2469497"/>
                <a:ext cx="126411" cy="102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360772" y="2572174"/>
                <a:ext cx="126411" cy="12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/>
            <p:cNvCxnSpPr/>
            <p:nvPr/>
          </p:nvCxnSpPr>
          <p:spPr>
            <a:xfrm>
              <a:off x="4052732" y="1378053"/>
              <a:ext cx="0" cy="2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6076111" y="1986339"/>
            <a:ext cx="124322" cy="235296"/>
            <a:chOff x="3930261" y="1378053"/>
            <a:chExt cx="124322" cy="235296"/>
          </a:xfrm>
        </p:grpSpPr>
        <p:grpSp>
          <p:nvGrpSpPr>
            <p:cNvPr id="102" name="Group 101"/>
            <p:cNvGrpSpPr/>
            <p:nvPr/>
          </p:nvGrpSpPr>
          <p:grpSpPr>
            <a:xfrm flipH="1">
              <a:off x="3930261" y="1378053"/>
              <a:ext cx="124322" cy="235296"/>
              <a:chOff x="3360772" y="2469497"/>
              <a:chExt cx="126411" cy="229510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 flipV="1">
                <a:off x="3360772" y="2469497"/>
                <a:ext cx="126411" cy="102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3360772" y="2572174"/>
                <a:ext cx="126411" cy="12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/>
            <p:cNvCxnSpPr/>
            <p:nvPr/>
          </p:nvCxnSpPr>
          <p:spPr>
            <a:xfrm>
              <a:off x="4052732" y="1378053"/>
              <a:ext cx="0" cy="2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8618993" y="2024942"/>
            <a:ext cx="124322" cy="235296"/>
            <a:chOff x="3930261" y="1378053"/>
            <a:chExt cx="124322" cy="235296"/>
          </a:xfrm>
        </p:grpSpPr>
        <p:grpSp>
          <p:nvGrpSpPr>
            <p:cNvPr id="111" name="Group 110"/>
            <p:cNvGrpSpPr/>
            <p:nvPr/>
          </p:nvGrpSpPr>
          <p:grpSpPr>
            <a:xfrm flipH="1">
              <a:off x="3930261" y="1378053"/>
              <a:ext cx="124322" cy="235296"/>
              <a:chOff x="3360772" y="2469497"/>
              <a:chExt cx="126411" cy="229510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 flipV="1">
                <a:off x="3360772" y="2469497"/>
                <a:ext cx="126411" cy="102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3360772" y="2572174"/>
                <a:ext cx="126411" cy="12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Straight Connector 119"/>
            <p:cNvCxnSpPr/>
            <p:nvPr/>
          </p:nvCxnSpPr>
          <p:spPr>
            <a:xfrm>
              <a:off x="4052732" y="1378053"/>
              <a:ext cx="0" cy="2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6074260" y="3473904"/>
            <a:ext cx="124322" cy="235296"/>
            <a:chOff x="3930261" y="1378053"/>
            <a:chExt cx="124322" cy="235296"/>
          </a:xfrm>
        </p:grpSpPr>
        <p:grpSp>
          <p:nvGrpSpPr>
            <p:cNvPr id="126" name="Group 125"/>
            <p:cNvGrpSpPr/>
            <p:nvPr/>
          </p:nvGrpSpPr>
          <p:grpSpPr>
            <a:xfrm flipH="1">
              <a:off x="3930261" y="1378053"/>
              <a:ext cx="124322" cy="235296"/>
              <a:chOff x="3360772" y="2469497"/>
              <a:chExt cx="126411" cy="229510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V="1">
                <a:off x="3360772" y="2469497"/>
                <a:ext cx="126411" cy="102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3360772" y="2572174"/>
                <a:ext cx="126411" cy="12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126"/>
            <p:cNvCxnSpPr/>
            <p:nvPr/>
          </p:nvCxnSpPr>
          <p:spPr>
            <a:xfrm>
              <a:off x="4052732" y="1378053"/>
              <a:ext cx="0" cy="2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Connector 148"/>
          <p:cNvCxnSpPr/>
          <p:nvPr/>
        </p:nvCxnSpPr>
        <p:spPr>
          <a:xfrm flipV="1">
            <a:off x="3689999" y="5251778"/>
            <a:ext cx="118824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3569148" y="2609894"/>
            <a:ext cx="124322" cy="235296"/>
            <a:chOff x="3930261" y="1378053"/>
            <a:chExt cx="124322" cy="235296"/>
          </a:xfrm>
        </p:grpSpPr>
        <p:grpSp>
          <p:nvGrpSpPr>
            <p:cNvPr id="152" name="Group 151"/>
            <p:cNvGrpSpPr/>
            <p:nvPr/>
          </p:nvGrpSpPr>
          <p:grpSpPr>
            <a:xfrm flipH="1">
              <a:off x="3930261" y="1378053"/>
              <a:ext cx="124322" cy="235296"/>
              <a:chOff x="3360772" y="2469497"/>
              <a:chExt cx="126411" cy="229510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 flipV="1">
                <a:off x="3360772" y="2469497"/>
                <a:ext cx="126411" cy="102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3360772" y="2572174"/>
                <a:ext cx="126411" cy="12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>
              <a:off x="4052732" y="1378053"/>
              <a:ext cx="0" cy="2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3680595" y="5134130"/>
            <a:ext cx="124322" cy="235296"/>
            <a:chOff x="3930261" y="1378053"/>
            <a:chExt cx="124322" cy="235296"/>
          </a:xfrm>
        </p:grpSpPr>
        <p:grpSp>
          <p:nvGrpSpPr>
            <p:cNvPr id="160" name="Group 159"/>
            <p:cNvGrpSpPr/>
            <p:nvPr/>
          </p:nvGrpSpPr>
          <p:grpSpPr>
            <a:xfrm flipH="1">
              <a:off x="3930261" y="1378053"/>
              <a:ext cx="124322" cy="235296"/>
              <a:chOff x="3360772" y="2469497"/>
              <a:chExt cx="126411" cy="229510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 flipV="1">
                <a:off x="3360772" y="2469497"/>
                <a:ext cx="126411" cy="102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360772" y="2572174"/>
                <a:ext cx="126411" cy="12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1" name="Straight Connector 160"/>
            <p:cNvCxnSpPr/>
            <p:nvPr/>
          </p:nvCxnSpPr>
          <p:spPr>
            <a:xfrm>
              <a:off x="4052732" y="1378053"/>
              <a:ext cx="0" cy="2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6644775" y="881279"/>
            <a:ext cx="126411" cy="229510"/>
            <a:chOff x="5229260" y="1155741"/>
            <a:chExt cx="126411" cy="229510"/>
          </a:xfrm>
        </p:grpSpPr>
        <p:grpSp>
          <p:nvGrpSpPr>
            <p:cNvPr id="165" name="Group 164"/>
            <p:cNvGrpSpPr/>
            <p:nvPr/>
          </p:nvGrpSpPr>
          <p:grpSpPr>
            <a:xfrm>
              <a:off x="5229260" y="1155741"/>
              <a:ext cx="126411" cy="229510"/>
              <a:chOff x="3360772" y="2469497"/>
              <a:chExt cx="126411" cy="229510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 flipV="1">
                <a:off x="3360772" y="2469497"/>
                <a:ext cx="126411" cy="102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3360772" y="2572174"/>
                <a:ext cx="126411" cy="12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Straight Connector 165"/>
            <p:cNvCxnSpPr/>
            <p:nvPr/>
          </p:nvCxnSpPr>
          <p:spPr>
            <a:xfrm>
              <a:off x="5229260" y="1175746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4745803" y="1994043"/>
            <a:ext cx="126411" cy="229510"/>
            <a:chOff x="5229260" y="1155741"/>
            <a:chExt cx="126411" cy="229510"/>
          </a:xfrm>
        </p:grpSpPr>
        <p:grpSp>
          <p:nvGrpSpPr>
            <p:cNvPr id="170" name="Group 169"/>
            <p:cNvGrpSpPr/>
            <p:nvPr/>
          </p:nvGrpSpPr>
          <p:grpSpPr>
            <a:xfrm>
              <a:off x="5229260" y="1155741"/>
              <a:ext cx="126411" cy="229510"/>
              <a:chOff x="3360772" y="2469497"/>
              <a:chExt cx="126411" cy="229510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 flipV="1">
                <a:off x="3360772" y="2469497"/>
                <a:ext cx="126411" cy="102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3360772" y="2572174"/>
                <a:ext cx="126411" cy="12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Straight Connector 170"/>
            <p:cNvCxnSpPr/>
            <p:nvPr/>
          </p:nvCxnSpPr>
          <p:spPr>
            <a:xfrm>
              <a:off x="5229260" y="1175746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750583" y="3412436"/>
            <a:ext cx="126411" cy="229510"/>
            <a:chOff x="5229260" y="1155741"/>
            <a:chExt cx="126411" cy="229510"/>
          </a:xfrm>
        </p:grpSpPr>
        <p:grpSp>
          <p:nvGrpSpPr>
            <p:cNvPr id="175" name="Group 174"/>
            <p:cNvGrpSpPr/>
            <p:nvPr/>
          </p:nvGrpSpPr>
          <p:grpSpPr>
            <a:xfrm>
              <a:off x="5229260" y="1155741"/>
              <a:ext cx="126411" cy="229510"/>
              <a:chOff x="3360772" y="2469497"/>
              <a:chExt cx="126411" cy="22951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flipV="1">
                <a:off x="3360772" y="2469497"/>
                <a:ext cx="126411" cy="102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3360772" y="2572174"/>
                <a:ext cx="126411" cy="12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Straight Connector 175"/>
            <p:cNvCxnSpPr/>
            <p:nvPr/>
          </p:nvCxnSpPr>
          <p:spPr>
            <a:xfrm>
              <a:off x="5229260" y="1175746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6982243" y="4957253"/>
            <a:ext cx="126411" cy="229510"/>
            <a:chOff x="5229260" y="1155741"/>
            <a:chExt cx="126411" cy="229510"/>
          </a:xfrm>
        </p:grpSpPr>
        <p:grpSp>
          <p:nvGrpSpPr>
            <p:cNvPr id="180" name="Group 179"/>
            <p:cNvGrpSpPr/>
            <p:nvPr/>
          </p:nvGrpSpPr>
          <p:grpSpPr>
            <a:xfrm>
              <a:off x="5229260" y="1155741"/>
              <a:ext cx="126411" cy="229510"/>
              <a:chOff x="3360772" y="2469497"/>
              <a:chExt cx="126411" cy="229510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flipV="1">
                <a:off x="3360772" y="2469497"/>
                <a:ext cx="126411" cy="102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3360772" y="2572174"/>
                <a:ext cx="126411" cy="126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Straight Connector 180"/>
            <p:cNvCxnSpPr/>
            <p:nvPr/>
          </p:nvCxnSpPr>
          <p:spPr>
            <a:xfrm>
              <a:off x="5229260" y="1175746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4750126" y="4963542"/>
            <a:ext cx="49696" cy="182957"/>
            <a:chOff x="4130266" y="2568259"/>
            <a:chExt cx="49696" cy="182957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4130266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4179962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4773141" y="5168456"/>
            <a:ext cx="49696" cy="182957"/>
            <a:chOff x="4130266" y="2568259"/>
            <a:chExt cx="49696" cy="182957"/>
          </a:xfrm>
        </p:grpSpPr>
        <p:cxnSp>
          <p:nvCxnSpPr>
            <p:cNvPr id="195" name="Straight Connector 194"/>
            <p:cNvCxnSpPr/>
            <p:nvPr/>
          </p:nvCxnSpPr>
          <p:spPr>
            <a:xfrm>
              <a:off x="4130266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4179962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6111573" y="4581553"/>
            <a:ext cx="49696" cy="182957"/>
            <a:chOff x="4130266" y="2568259"/>
            <a:chExt cx="49696" cy="182957"/>
          </a:xfrm>
        </p:grpSpPr>
        <p:cxnSp>
          <p:nvCxnSpPr>
            <p:cNvPr id="198" name="Straight Connector 197"/>
            <p:cNvCxnSpPr/>
            <p:nvPr/>
          </p:nvCxnSpPr>
          <p:spPr>
            <a:xfrm>
              <a:off x="4130266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4179962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6136421" y="4774272"/>
            <a:ext cx="49696" cy="182957"/>
            <a:chOff x="4130266" y="2568259"/>
            <a:chExt cx="49696" cy="182957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4130266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4179962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6123015" y="4974297"/>
            <a:ext cx="49696" cy="182957"/>
            <a:chOff x="4130266" y="2568259"/>
            <a:chExt cx="49696" cy="182957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4130266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4179962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3612928" y="890615"/>
            <a:ext cx="49696" cy="182957"/>
            <a:chOff x="4130266" y="2568259"/>
            <a:chExt cx="49696" cy="182957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4130266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4179962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3678186" y="1040284"/>
            <a:ext cx="49696" cy="182957"/>
            <a:chOff x="4130266" y="2568259"/>
            <a:chExt cx="49696" cy="182957"/>
          </a:xfrm>
        </p:grpSpPr>
        <p:cxnSp>
          <p:nvCxnSpPr>
            <p:cNvPr id="210" name="Straight Connector 209"/>
            <p:cNvCxnSpPr/>
            <p:nvPr/>
          </p:nvCxnSpPr>
          <p:spPr>
            <a:xfrm>
              <a:off x="4130266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4179962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3604610" y="1280874"/>
            <a:ext cx="49696" cy="182957"/>
            <a:chOff x="4130266" y="2568259"/>
            <a:chExt cx="49696" cy="182957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4130266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179962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3637776" y="1497077"/>
            <a:ext cx="49696" cy="182957"/>
            <a:chOff x="4130266" y="2568259"/>
            <a:chExt cx="49696" cy="182957"/>
          </a:xfrm>
        </p:grpSpPr>
        <p:cxnSp>
          <p:nvCxnSpPr>
            <p:cNvPr id="216" name="Straight Connector 215"/>
            <p:cNvCxnSpPr/>
            <p:nvPr/>
          </p:nvCxnSpPr>
          <p:spPr>
            <a:xfrm>
              <a:off x="4130266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4179962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8665800" y="4838290"/>
            <a:ext cx="49696" cy="182957"/>
            <a:chOff x="4130266" y="2568259"/>
            <a:chExt cx="49696" cy="182957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4130266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4179962" y="2568259"/>
              <a:ext cx="0" cy="182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804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204</Words>
  <Application>Microsoft Office PowerPoint</Application>
  <PresentationFormat>Widescreen</PresentationFormat>
  <Paragraphs>134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Lee Wai Tong</dc:creator>
  <cp:lastModifiedBy>Peter Lee</cp:lastModifiedBy>
  <cp:revision>37</cp:revision>
  <dcterms:created xsi:type="dcterms:W3CDTF">2016-09-23T22:09:37Z</dcterms:created>
  <dcterms:modified xsi:type="dcterms:W3CDTF">2016-10-02T14:57:01Z</dcterms:modified>
</cp:coreProperties>
</file>