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GB"/>
              <a:t>Salary to employees </a:t>
            </a:r>
            <a:endParaRPr lang="en-US"/>
          </a:p>
        </c:rich>
      </c:tx>
      <c:layout>
        <c:manualLayout>
          <c:xMode val="edge"/>
          <c:yMode val="edge"/>
          <c:x val="0.33769241292583402"/>
          <c:y val="2.78860282654539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[Book.xlsx]Sheet2!$A$3:$A$13</c:f>
              <c:strCache>
                <c:ptCount val="11"/>
                <c:pt idx="0">
                  <c:v>Janani.M</c:v>
                </c:pt>
                <c:pt idx="1">
                  <c:v>Jeeva.K</c:v>
                </c:pt>
                <c:pt idx="2">
                  <c:v>Kamalesh.P</c:v>
                </c:pt>
                <c:pt idx="3">
                  <c:v>Karthik Krishna.A</c:v>
                </c:pt>
                <c:pt idx="4">
                  <c:v>Kaviya.J</c:v>
                </c:pt>
                <c:pt idx="5">
                  <c:v>Madhumitha.S</c:v>
                </c:pt>
                <c:pt idx="6">
                  <c:v>Mahendran.D</c:v>
                </c:pt>
                <c:pt idx="7">
                  <c:v>Saravanan.U</c:v>
                </c:pt>
                <c:pt idx="8">
                  <c:v>Senthil Kumar </c:v>
                </c:pt>
                <c:pt idx="9">
                  <c:v>Suganya.C</c:v>
                </c:pt>
                <c:pt idx="10">
                  <c:v>Grand Total</c:v>
                </c:pt>
              </c:strCache>
            </c:strRef>
          </c:cat>
          <c:val>
            <c:numRef>
              <c:f>[Book.xlsx]Sheet2!$B$3:$B$13</c:f>
              <c:numCache>
                <c:formatCode>General</c:formatCode>
                <c:ptCount val="11"/>
                <c:pt idx="0">
                  <c:v>45000</c:v>
                </c:pt>
                <c:pt idx="1">
                  <c:v>65000</c:v>
                </c:pt>
                <c:pt idx="2">
                  <c:v>80000</c:v>
                </c:pt>
                <c:pt idx="3">
                  <c:v>75000</c:v>
                </c:pt>
                <c:pt idx="4">
                  <c:v>45000</c:v>
                </c:pt>
                <c:pt idx="5">
                  <c:v>50000</c:v>
                </c:pt>
                <c:pt idx="6">
                  <c:v>90000</c:v>
                </c:pt>
                <c:pt idx="7">
                  <c:v>60000</c:v>
                </c:pt>
                <c:pt idx="8">
                  <c:v>85000</c:v>
                </c:pt>
                <c:pt idx="9">
                  <c:v>30000</c:v>
                </c:pt>
                <c:pt idx="10">
                  <c:v>625000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BC-3342-997F-D7439DFE2C23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7" Type="http://schemas.openxmlformats.org/officeDocument/2006/relationships/image" Target="../media/image5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jpeg" /><Relationship Id="rId5" Type="http://schemas.openxmlformats.org/officeDocument/2006/relationships/image" Target="../media/image3.jpeg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9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008" y="2655285"/>
            <a:ext cx="2667392" cy="1938993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0" y="233900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GB" b="1" spc="15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 ANALYSIS USING EXCEL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157989" y="328911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:   </a:t>
            </a:r>
            <a:r>
              <a:rPr lang="en-GB" sz="2400" dirty="0"/>
              <a:t>B.DEEPAK</a:t>
            </a:r>
            <a:endParaRPr lang="en-US" sz="2400" dirty="0"/>
          </a:p>
          <a:p>
            <a:r>
              <a:rPr lang="en-US" sz="2400" dirty="0"/>
              <a:t>REGISTER NO      :   </a:t>
            </a:r>
            <a:r>
              <a:rPr lang="en-GB" sz="2400" dirty="0"/>
              <a:t>422200009</a:t>
            </a:r>
            <a:endParaRPr lang="en-US" sz="2400" dirty="0"/>
          </a:p>
          <a:p>
            <a:r>
              <a:rPr lang="en-US" sz="2400" dirty="0"/>
              <a:t>DEPARTMENT     :   </a:t>
            </a:r>
            <a:r>
              <a:rPr lang="en-GB" sz="2400" dirty="0"/>
              <a:t>B.COM(ISM)</a:t>
            </a:r>
            <a:endParaRPr lang="en-US" sz="2400" dirty="0"/>
          </a:p>
          <a:p>
            <a:r>
              <a:rPr lang="en-US" sz="2400" dirty="0"/>
              <a:t>COLLEGE              </a:t>
            </a:r>
            <a:r>
              <a:rPr lang="en-GB" sz="2400" dirty="0"/>
              <a:t>:   S.I.V.E.T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2210D1-19FA-1C2E-C34C-06EAD2CDD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6" y="65835"/>
            <a:ext cx="2953573" cy="2281417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D46FBA47-9652-F325-00BF-C6CA9A0A6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892" y="128821"/>
            <a:ext cx="1773684" cy="19150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3A88FD-9322-D82A-2056-247B3A0951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8541" y="65757"/>
            <a:ext cx="1915065" cy="19150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7A5D69-7A67-6A13-9252-4D2D3EA642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3606" y="457080"/>
            <a:ext cx="2503836" cy="7683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0" y="390525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>
                <a:latin typeface="Trebuchet MS"/>
                <a:cs typeface="Trebuchet MS"/>
              </a:rPr>
              <a:t>M</a:t>
            </a:r>
            <a:r>
              <a:rPr sz="4800" b="1">
                <a:latin typeface="Trebuchet MS"/>
                <a:cs typeface="Trebuchet MS"/>
              </a:rPr>
              <a:t>O</a:t>
            </a:r>
            <a:r>
              <a:rPr sz="4800" b="1" spc="-15">
                <a:latin typeface="Trebuchet MS"/>
                <a:cs typeface="Trebuchet MS"/>
              </a:rPr>
              <a:t>D</a:t>
            </a:r>
            <a:r>
              <a:rPr sz="4800" b="1" spc="-35">
                <a:latin typeface="Trebuchet MS"/>
                <a:cs typeface="Trebuchet MS"/>
              </a:rPr>
              <a:t>E</a:t>
            </a:r>
            <a:r>
              <a:rPr sz="4800" b="1" spc="-30">
                <a:latin typeface="Trebuchet MS"/>
                <a:cs typeface="Trebuchet MS"/>
              </a:rPr>
              <a:t>LL</a:t>
            </a:r>
            <a:r>
              <a:rPr sz="4800" b="1" spc="-5">
                <a:latin typeface="Trebuchet MS"/>
                <a:cs typeface="Trebuchet MS"/>
              </a:rPr>
              <a:t>I</a:t>
            </a:r>
            <a:r>
              <a:rPr sz="4800" b="1" spc="30">
                <a:latin typeface="Trebuchet MS"/>
                <a:cs typeface="Trebuchet MS"/>
              </a:rPr>
              <a:t>N</a:t>
            </a:r>
            <a:r>
              <a:rPr sz="4800" b="1" spc="5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5BF7E-24B3-BFC5-FD5F-0C3C01481DD1}"/>
              </a:ext>
            </a:extLst>
          </p:cNvPr>
          <p:cNvSpPr txBox="1"/>
          <p:nvPr/>
        </p:nvSpPr>
        <p:spPr>
          <a:xfrm>
            <a:off x="5732748" y="3283462"/>
            <a:ext cx="1287118" cy="106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5CB88-9843-9402-05B7-4A02D463BD11}"/>
              </a:ext>
            </a:extLst>
          </p:cNvPr>
          <p:cNvSpPr txBox="1"/>
          <p:nvPr/>
        </p:nvSpPr>
        <p:spPr>
          <a:xfrm>
            <a:off x="5191066" y="251992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B9FF92-0B95-62F5-B462-B45FE0A18F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5316181"/>
              </p:ext>
            </p:extLst>
          </p:nvPr>
        </p:nvGraphicFramePr>
        <p:xfrm>
          <a:off x="0" y="1822962"/>
          <a:ext cx="12192003" cy="50350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33678">
                  <a:extLst>
                    <a:ext uri="{9D8B030D-6E8A-4147-A177-3AD203B41FA5}">
                      <a16:colId xmlns:a16="http://schemas.microsoft.com/office/drawing/2014/main" val="2753127388"/>
                    </a:ext>
                  </a:extLst>
                </a:gridCol>
                <a:gridCol w="1195678">
                  <a:extLst>
                    <a:ext uri="{9D8B030D-6E8A-4147-A177-3AD203B41FA5}">
                      <a16:colId xmlns:a16="http://schemas.microsoft.com/office/drawing/2014/main" val="108086853"/>
                    </a:ext>
                  </a:extLst>
                </a:gridCol>
                <a:gridCol w="839349">
                  <a:extLst>
                    <a:ext uri="{9D8B030D-6E8A-4147-A177-3AD203B41FA5}">
                      <a16:colId xmlns:a16="http://schemas.microsoft.com/office/drawing/2014/main" val="48590594"/>
                    </a:ext>
                  </a:extLst>
                </a:gridCol>
                <a:gridCol w="809504">
                  <a:extLst>
                    <a:ext uri="{9D8B030D-6E8A-4147-A177-3AD203B41FA5}">
                      <a16:colId xmlns:a16="http://schemas.microsoft.com/office/drawing/2014/main" val="399699797"/>
                    </a:ext>
                  </a:extLst>
                </a:gridCol>
                <a:gridCol w="856551">
                  <a:extLst>
                    <a:ext uri="{9D8B030D-6E8A-4147-A177-3AD203B41FA5}">
                      <a16:colId xmlns:a16="http://schemas.microsoft.com/office/drawing/2014/main" val="851601902"/>
                    </a:ext>
                  </a:extLst>
                </a:gridCol>
                <a:gridCol w="529607">
                  <a:extLst>
                    <a:ext uri="{9D8B030D-6E8A-4147-A177-3AD203B41FA5}">
                      <a16:colId xmlns:a16="http://schemas.microsoft.com/office/drawing/2014/main" val="3983146097"/>
                    </a:ext>
                  </a:extLst>
                </a:gridCol>
                <a:gridCol w="617875">
                  <a:extLst>
                    <a:ext uri="{9D8B030D-6E8A-4147-A177-3AD203B41FA5}">
                      <a16:colId xmlns:a16="http://schemas.microsoft.com/office/drawing/2014/main" val="3657267308"/>
                    </a:ext>
                  </a:extLst>
                </a:gridCol>
                <a:gridCol w="829247">
                  <a:extLst>
                    <a:ext uri="{9D8B030D-6E8A-4147-A177-3AD203B41FA5}">
                      <a16:colId xmlns:a16="http://schemas.microsoft.com/office/drawing/2014/main" val="362151532"/>
                    </a:ext>
                  </a:extLst>
                </a:gridCol>
                <a:gridCol w="1292681">
                  <a:extLst>
                    <a:ext uri="{9D8B030D-6E8A-4147-A177-3AD203B41FA5}">
                      <a16:colId xmlns:a16="http://schemas.microsoft.com/office/drawing/2014/main" val="3795454547"/>
                    </a:ext>
                  </a:extLst>
                </a:gridCol>
                <a:gridCol w="1219854">
                  <a:extLst>
                    <a:ext uri="{9D8B030D-6E8A-4147-A177-3AD203B41FA5}">
                      <a16:colId xmlns:a16="http://schemas.microsoft.com/office/drawing/2014/main" val="1924740304"/>
                    </a:ext>
                  </a:extLst>
                </a:gridCol>
                <a:gridCol w="1165233">
                  <a:extLst>
                    <a:ext uri="{9D8B030D-6E8A-4147-A177-3AD203B41FA5}">
                      <a16:colId xmlns:a16="http://schemas.microsoft.com/office/drawing/2014/main" val="3642535919"/>
                    </a:ext>
                  </a:extLst>
                </a:gridCol>
                <a:gridCol w="892133">
                  <a:extLst>
                    <a:ext uri="{9D8B030D-6E8A-4147-A177-3AD203B41FA5}">
                      <a16:colId xmlns:a16="http://schemas.microsoft.com/office/drawing/2014/main" val="2316434636"/>
                    </a:ext>
                  </a:extLst>
                </a:gridCol>
                <a:gridCol w="1110613">
                  <a:extLst>
                    <a:ext uri="{9D8B030D-6E8A-4147-A177-3AD203B41FA5}">
                      <a16:colId xmlns:a16="http://schemas.microsoft.com/office/drawing/2014/main" val="1841652180"/>
                    </a:ext>
                  </a:extLst>
                </a:gridCol>
              </a:tblGrid>
              <a:tr h="47796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Employee ID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Employee Name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Department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Position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Date of Joining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Age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Gender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Salary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Years with Company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Performance Rating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Sick Days Taken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Training Hours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Promotion Last Year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extLst>
                  <a:ext uri="{0D108BD9-81ED-4DB2-BD59-A6C34878D82A}">
                    <a16:rowId xmlns:a16="http://schemas.microsoft.com/office/drawing/2014/main" val="3053439585"/>
                  </a:ext>
                </a:extLst>
              </a:tr>
              <a:tr h="477969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101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Karthik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Krishna.A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Manager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23/04/2015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75000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extLst>
                  <a:ext uri="{0D108BD9-81ED-4DB2-BD59-A6C34878D82A}">
                    <a16:rowId xmlns:a16="http://schemas.microsoft.com/office/drawing/2014/main" val="443084249"/>
                  </a:ext>
                </a:extLst>
              </a:tr>
              <a:tr h="477969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Mahendran.D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IT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Developer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15/09/2018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extLst>
                  <a:ext uri="{0D108BD9-81ED-4DB2-BD59-A6C34878D82A}">
                    <a16:rowId xmlns:a16="http://schemas.microsoft.com/office/drawing/2014/main" val="1104039115"/>
                  </a:ext>
                </a:extLst>
              </a:tr>
              <a:tr h="41760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Jeeva.K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Finance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Analyst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10/06/2017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65000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extLst>
                  <a:ext uri="{0D108BD9-81ED-4DB2-BD59-A6C34878D82A}">
                    <a16:rowId xmlns:a16="http://schemas.microsoft.com/office/drawing/2014/main" val="440994799"/>
                  </a:ext>
                </a:extLst>
              </a:tr>
              <a:tr h="477969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Madhumitha.S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Marketing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Executive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20/01/2020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Female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extLst>
                  <a:ext uri="{0D108BD9-81ED-4DB2-BD59-A6C34878D82A}">
                    <a16:rowId xmlns:a16="http://schemas.microsoft.com/office/drawing/2014/main" val="4019420499"/>
                  </a:ext>
                </a:extLst>
              </a:tr>
              <a:tr h="41760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Janani.M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Assistant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30/11/2019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Female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45000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extLst>
                  <a:ext uri="{0D108BD9-81ED-4DB2-BD59-A6C34878D82A}">
                    <a16:rowId xmlns:a16="http://schemas.microsoft.com/office/drawing/2014/main" val="1287268298"/>
                  </a:ext>
                </a:extLst>
              </a:tr>
              <a:tr h="477969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Senthil Kumar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IT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Developer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27/12/2020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Male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85000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extLst>
                  <a:ext uri="{0D108BD9-81ED-4DB2-BD59-A6C34878D82A}">
                    <a16:rowId xmlns:a16="http://schemas.microsoft.com/office/drawing/2014/main" val="2370370112"/>
                  </a:ext>
                </a:extLst>
              </a:tr>
              <a:tr h="41760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Saravanan.U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Finance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Analyst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19/07/2018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extLst>
                  <a:ext uri="{0D108BD9-81ED-4DB2-BD59-A6C34878D82A}">
                    <a16:rowId xmlns:a16="http://schemas.microsoft.com/office/drawing/2014/main" val="221637342"/>
                  </a:ext>
                </a:extLst>
              </a:tr>
              <a:tr h="477969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Kaviya.J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IT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Programmer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18/01/2021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Female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No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extLst>
                  <a:ext uri="{0D108BD9-81ED-4DB2-BD59-A6C34878D82A}">
                    <a16:rowId xmlns:a16="http://schemas.microsoft.com/office/drawing/2014/main" val="3885260751"/>
                  </a:ext>
                </a:extLst>
              </a:tr>
              <a:tr h="436429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Kamalesh.P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Marketing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Manager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12/02/2016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No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extLst>
                  <a:ext uri="{0D108BD9-81ED-4DB2-BD59-A6C34878D82A}">
                    <a16:rowId xmlns:a16="http://schemas.microsoft.com/office/drawing/2014/main" val="4204555687"/>
                  </a:ext>
                </a:extLst>
              </a:tr>
              <a:tr h="477969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Suganya.C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Sales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Executive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17/06/2021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Female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Yes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11" marR="2411" marT="2411" marB="26528" anchor="b"/>
                </a:tc>
                <a:extLst>
                  <a:ext uri="{0D108BD9-81ED-4DB2-BD59-A6C34878D82A}">
                    <a16:rowId xmlns:a16="http://schemas.microsoft.com/office/drawing/2014/main" val="28717611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C2D7437-BE2A-B86E-D88A-74561A1A8F43}"/>
              </a:ext>
            </a:extLst>
          </p:cNvPr>
          <p:cNvSpPr txBox="1"/>
          <p:nvPr/>
        </p:nvSpPr>
        <p:spPr>
          <a:xfrm>
            <a:off x="5004707" y="253767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10C71-F85B-769A-B207-5F29F6A81D67}"/>
              </a:ext>
            </a:extLst>
          </p:cNvPr>
          <p:cNvSpPr txBox="1"/>
          <p:nvPr/>
        </p:nvSpPr>
        <p:spPr>
          <a:xfrm>
            <a:off x="851925" y="1176633"/>
            <a:ext cx="82352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Excel is a powerful tool for HR analytics, providing functionalities for organizing, </a:t>
            </a:r>
            <a:r>
              <a:rPr lang="en-GB" dirty="0" err="1"/>
              <a:t>analyzing</a:t>
            </a:r>
            <a:r>
              <a:rPr lang="en-GB" dirty="0"/>
              <a:t>, and visualizing data.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239695"/>
            <a:ext cx="3402481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D32C415-5ED2-ADF3-169C-CCDF641D527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686532"/>
              </p:ext>
            </p:extLst>
          </p:nvPr>
        </p:nvGraphicFramePr>
        <p:xfrm>
          <a:off x="3655219" y="2303748"/>
          <a:ext cx="6081712" cy="4554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E614544-3DD4-B9AC-458F-77F74847A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6478041"/>
              </p:ext>
            </p:extLst>
          </p:nvPr>
        </p:nvGraphicFramePr>
        <p:xfrm>
          <a:off x="472804" y="2308172"/>
          <a:ext cx="2464342" cy="4549828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1203146">
                  <a:extLst>
                    <a:ext uri="{9D8B030D-6E8A-4147-A177-3AD203B41FA5}">
                      <a16:colId xmlns:a16="http://schemas.microsoft.com/office/drawing/2014/main" val="1878309880"/>
                    </a:ext>
                  </a:extLst>
                </a:gridCol>
                <a:gridCol w="1261196">
                  <a:extLst>
                    <a:ext uri="{9D8B030D-6E8A-4147-A177-3AD203B41FA5}">
                      <a16:colId xmlns:a16="http://schemas.microsoft.com/office/drawing/2014/main" val="2689475233"/>
                    </a:ext>
                  </a:extLst>
                </a:gridCol>
              </a:tblGrid>
              <a:tr h="24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Sum of Salary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anchor="b"/>
                </a:tc>
                <a:extLst>
                  <a:ext uri="{0D108BD9-81ED-4DB2-BD59-A6C34878D82A}">
                    <a16:rowId xmlns:a16="http://schemas.microsoft.com/office/drawing/2014/main" val="1048825694"/>
                  </a:ext>
                </a:extLst>
              </a:tr>
              <a:tr h="454986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Employee Name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Total</a:t>
                      </a:r>
                      <a:endParaRPr lang="en-GB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anchor="b"/>
                </a:tc>
                <a:extLst>
                  <a:ext uri="{0D108BD9-81ED-4DB2-BD59-A6C34878D82A}">
                    <a16:rowId xmlns:a16="http://schemas.microsoft.com/office/drawing/2014/main" val="156624150"/>
                  </a:ext>
                </a:extLst>
              </a:tr>
              <a:tr h="24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effectLst/>
                        </a:rPr>
                        <a:t>Janani.M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45000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anchor="b"/>
                </a:tc>
                <a:extLst>
                  <a:ext uri="{0D108BD9-81ED-4DB2-BD59-A6C34878D82A}">
                    <a16:rowId xmlns:a16="http://schemas.microsoft.com/office/drawing/2014/main" val="3436640105"/>
                  </a:ext>
                </a:extLst>
              </a:tr>
              <a:tr h="24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effectLst/>
                        </a:rPr>
                        <a:t>Jeeva.K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65000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anchor="b"/>
                </a:tc>
                <a:extLst>
                  <a:ext uri="{0D108BD9-81ED-4DB2-BD59-A6C34878D82A}">
                    <a16:rowId xmlns:a16="http://schemas.microsoft.com/office/drawing/2014/main" val="2035534927"/>
                  </a:ext>
                </a:extLst>
              </a:tr>
              <a:tr h="24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effectLst/>
                        </a:rPr>
                        <a:t>Kamalesh.P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80000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anchor="b"/>
                </a:tc>
                <a:extLst>
                  <a:ext uri="{0D108BD9-81ED-4DB2-BD59-A6C34878D82A}">
                    <a16:rowId xmlns:a16="http://schemas.microsoft.com/office/drawing/2014/main" val="736506150"/>
                  </a:ext>
                </a:extLst>
              </a:tr>
              <a:tr h="454986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effectLst/>
                        </a:rPr>
                        <a:t>Karthik</a:t>
                      </a:r>
                      <a:r>
                        <a:rPr lang="en-GB" sz="1600" u="none" strike="noStrike" dirty="0">
                          <a:effectLst/>
                        </a:rPr>
                        <a:t> </a:t>
                      </a:r>
                      <a:r>
                        <a:rPr lang="en-GB" sz="1600" u="none" strike="noStrike" dirty="0" err="1">
                          <a:effectLst/>
                        </a:rPr>
                        <a:t>Krishna.A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75000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anchor="b"/>
                </a:tc>
                <a:extLst>
                  <a:ext uri="{0D108BD9-81ED-4DB2-BD59-A6C34878D82A}">
                    <a16:rowId xmlns:a16="http://schemas.microsoft.com/office/drawing/2014/main" val="3643503994"/>
                  </a:ext>
                </a:extLst>
              </a:tr>
              <a:tr h="24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Kaviya.J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45000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anchor="b"/>
                </a:tc>
                <a:extLst>
                  <a:ext uri="{0D108BD9-81ED-4DB2-BD59-A6C34878D82A}">
                    <a16:rowId xmlns:a16="http://schemas.microsoft.com/office/drawing/2014/main" val="3506736494"/>
                  </a:ext>
                </a:extLst>
              </a:tr>
              <a:tr h="454986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Madhumitha.S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50000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anchor="b"/>
                </a:tc>
                <a:extLst>
                  <a:ext uri="{0D108BD9-81ED-4DB2-BD59-A6C34878D82A}">
                    <a16:rowId xmlns:a16="http://schemas.microsoft.com/office/drawing/2014/main" val="1515402941"/>
                  </a:ext>
                </a:extLst>
              </a:tr>
              <a:tr h="24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Mahendran.D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90000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anchor="b"/>
                </a:tc>
                <a:extLst>
                  <a:ext uri="{0D108BD9-81ED-4DB2-BD59-A6C34878D82A}">
                    <a16:rowId xmlns:a16="http://schemas.microsoft.com/office/drawing/2014/main" val="3251393917"/>
                  </a:ext>
                </a:extLst>
              </a:tr>
              <a:tr h="24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Saravanan.U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60000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anchor="b"/>
                </a:tc>
                <a:extLst>
                  <a:ext uri="{0D108BD9-81ED-4DB2-BD59-A6C34878D82A}">
                    <a16:rowId xmlns:a16="http://schemas.microsoft.com/office/drawing/2014/main" val="110823770"/>
                  </a:ext>
                </a:extLst>
              </a:tr>
              <a:tr h="24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Senthil Kumar 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85000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anchor="b"/>
                </a:tc>
                <a:extLst>
                  <a:ext uri="{0D108BD9-81ED-4DB2-BD59-A6C34878D82A}">
                    <a16:rowId xmlns:a16="http://schemas.microsoft.com/office/drawing/2014/main" val="702730622"/>
                  </a:ext>
                </a:extLst>
              </a:tr>
              <a:tr h="24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Suganya.C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30000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anchor="b"/>
                </a:tc>
                <a:extLst>
                  <a:ext uri="{0D108BD9-81ED-4DB2-BD59-A6C34878D82A}">
                    <a16:rowId xmlns:a16="http://schemas.microsoft.com/office/drawing/2014/main" val="3462972671"/>
                  </a:ext>
                </a:extLst>
              </a:tr>
              <a:tr h="24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Grand Total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625000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anchor="b"/>
                </a:tc>
                <a:extLst>
                  <a:ext uri="{0D108BD9-81ED-4DB2-BD59-A6C34878D82A}">
                    <a16:rowId xmlns:a16="http://schemas.microsoft.com/office/drawing/2014/main" val="8493140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3B930AE-3553-7DBC-8385-E2E5B2F39C15}"/>
              </a:ext>
            </a:extLst>
          </p:cNvPr>
          <p:cNvSpPr txBox="1"/>
          <p:nvPr/>
        </p:nvSpPr>
        <p:spPr>
          <a:xfrm>
            <a:off x="5191066" y="251992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7937D7-CFD2-423B-1877-4600D1C26530}"/>
              </a:ext>
            </a:extLst>
          </p:cNvPr>
          <p:cNvSpPr txBox="1"/>
          <p:nvPr/>
        </p:nvSpPr>
        <p:spPr>
          <a:xfrm>
            <a:off x="5191066" y="251992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88CED-212E-739B-F71B-47F9534D93CE}"/>
              </a:ext>
            </a:extLst>
          </p:cNvPr>
          <p:cNvSpPr txBox="1"/>
          <p:nvPr/>
        </p:nvSpPr>
        <p:spPr>
          <a:xfrm>
            <a:off x="0" y="1721691"/>
            <a:ext cx="60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★PIVOT TABLE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59FF07-E87D-6402-F932-F6D2CFA246B6}"/>
              </a:ext>
            </a:extLst>
          </p:cNvPr>
          <p:cNvSpPr txBox="1"/>
          <p:nvPr/>
        </p:nvSpPr>
        <p:spPr>
          <a:xfrm>
            <a:off x="4157813" y="1753894"/>
            <a:ext cx="206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★PIVOT CHART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413BC5-5A93-1989-8636-101D7083E7B8}"/>
              </a:ext>
            </a:extLst>
          </p:cNvPr>
          <p:cNvSpPr txBox="1"/>
          <p:nvPr/>
        </p:nvSpPr>
        <p:spPr>
          <a:xfrm>
            <a:off x="1625490" y="1064049"/>
            <a:ext cx="713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★I show the excel result using pivot table and pivot chat to show the salary of the employees in the company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3F686-4466-CBC9-1D9C-1132CD6B89B4}"/>
              </a:ext>
            </a:extLst>
          </p:cNvPr>
          <p:cNvSpPr txBox="1"/>
          <p:nvPr/>
        </p:nvSpPr>
        <p:spPr>
          <a:xfrm>
            <a:off x="755331" y="1501190"/>
            <a:ext cx="87400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1F1F1F"/>
                </a:solidFill>
                <a:latin typeface="Google Sans"/>
              </a:rPr>
              <a:t>★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Human Resource (HR) Analytics is </a:t>
            </a: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a crucial tool that enables HR professionals to make data-driven decisions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. It involves gathering,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Google Sans"/>
              </a:rPr>
              <a:t>analyzing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, and interpreting data related to employee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Google Sans"/>
              </a:rPr>
              <a:t>behavior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, performance, and engagement to improve organizational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767733" y="0"/>
            <a:ext cx="3429091" cy="685800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76275" y="61416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997379" y="721475"/>
            <a:ext cx="8593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 ANALYSIS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889A9A-B9B6-779C-D070-EE41F2A28C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71398" y="1490916"/>
            <a:ext cx="8363127" cy="4328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A0DD00-20EB-655F-E0E1-2D42B879B907}"/>
              </a:ext>
            </a:extLst>
          </p:cNvPr>
          <p:cNvSpPr txBox="1"/>
          <p:nvPr/>
        </p:nvSpPr>
        <p:spPr>
          <a:xfrm>
            <a:off x="1218787" y="1857375"/>
            <a:ext cx="61054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i="1" dirty="0"/>
              <a:t>★In human resource analysis, a problem statement typically outlines specific issues related to workforce management, performance, or organizational effectiveness. A general problem statement might be:</a:t>
            </a:r>
          </a:p>
          <a:p>
            <a:pPr algn="just"/>
            <a:r>
              <a:rPr lang="en-GB" i="1" dirty="0"/>
              <a:t>★The organization faces challenges in optimizing workforce productivity and employee retention, leading to increased costs and reduced efficiency.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8EC27-5E19-9674-6030-C5A07944C9AB}"/>
              </a:ext>
            </a:extLst>
          </p:cNvPr>
          <p:cNvSpPr txBox="1"/>
          <p:nvPr/>
        </p:nvSpPr>
        <p:spPr>
          <a:xfrm>
            <a:off x="1218787" y="3793092"/>
            <a:ext cx="61054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★</a:t>
            </a:r>
            <a:r>
              <a:rPr lang="en-GB" i="1" dirty="0"/>
              <a:t>Key issues include high turnover rates, low employee engagement, skills mismatches, and inefficiencies in recruitment and training processes.</a:t>
            </a:r>
            <a:endParaRPr lang="en-US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9A43F3-7167-F2CE-DFB9-89B8683CFDFE}"/>
              </a:ext>
            </a:extLst>
          </p:cNvPr>
          <p:cNvSpPr txBox="1"/>
          <p:nvPr/>
        </p:nvSpPr>
        <p:spPr>
          <a:xfrm>
            <a:off x="676275" y="1534209"/>
            <a:ext cx="792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/>
              <a:t>Project Title: Enhancing Workforce Performance and Retention through Data-Driven HR Analysis</a:t>
            </a:r>
            <a:endParaRPr lang="en-US" b="1" i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FA325-2AE8-1377-5B12-968059B30B7E}"/>
              </a:ext>
            </a:extLst>
          </p:cNvPr>
          <p:cNvSpPr txBox="1"/>
          <p:nvPr/>
        </p:nvSpPr>
        <p:spPr>
          <a:xfrm>
            <a:off x="747771" y="2180540"/>
            <a:ext cx="61054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Objective:</a:t>
            </a:r>
            <a:br>
              <a:rPr lang="en-GB" dirty="0"/>
            </a:br>
            <a:r>
              <a:rPr lang="en-GB" b="1" i="1" dirty="0"/>
              <a:t>★</a:t>
            </a:r>
            <a:r>
              <a:rPr lang="en-GB" i="1" dirty="0"/>
              <a:t>The goal of this project is to </a:t>
            </a:r>
            <a:r>
              <a:rPr lang="en-GB" i="1" dirty="0" err="1"/>
              <a:t>analyze</a:t>
            </a:r>
            <a:r>
              <a:rPr lang="en-GB" i="1" dirty="0"/>
              <a:t> various human resource data points to identify factors that impact employee performance, engagement, and retention. The project aims to provide actionable insights that can inform strategic decision-making in recruitment, talent management, and employee development.</a:t>
            </a:r>
            <a:endParaRPr lang="en-US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5A063-16AC-3D3D-2A3B-DDE494FC2C7C}"/>
              </a:ext>
            </a:extLst>
          </p:cNvPr>
          <p:cNvSpPr txBox="1"/>
          <p:nvPr/>
        </p:nvSpPr>
        <p:spPr>
          <a:xfrm>
            <a:off x="590608" y="1522498"/>
            <a:ext cx="80505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★ human resource analysis, the end users are the individuals or groups who benefit from the insights and data-driven recommendations provided by the analysis.</a:t>
            </a:r>
            <a:endParaRPr lang="en-US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9574B-C907-5B42-D086-82341D1BD2D0}"/>
              </a:ext>
            </a:extLst>
          </p:cNvPr>
          <p:cNvSpPr txBox="1"/>
          <p:nvPr/>
        </p:nvSpPr>
        <p:spPr>
          <a:xfrm>
            <a:off x="590608" y="2056281"/>
            <a:ext cx="90822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1.HR Managers and HR Teams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Role:</a:t>
            </a:r>
            <a:r>
              <a:rPr lang="en-GB" dirty="0"/>
              <a:t> </a:t>
            </a:r>
            <a:r>
              <a:rPr lang="en-GB" i="1" dirty="0"/>
              <a:t>Responsible for recruitment, training, performance management, and employee engagement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Usage</a:t>
            </a:r>
            <a:r>
              <a:rPr lang="en-GB" b="1" i="1" dirty="0"/>
              <a:t>:</a:t>
            </a:r>
            <a:r>
              <a:rPr lang="en-GB" i="1" dirty="0"/>
              <a:t> They use HR analysis to improve hiring strategies, develop employee retention programs, and enhance overall workforce management.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19EA4B-F058-43B3-B0F0-9B068870183E}"/>
              </a:ext>
            </a:extLst>
          </p:cNvPr>
          <p:cNvSpPr txBox="1"/>
          <p:nvPr/>
        </p:nvSpPr>
        <p:spPr>
          <a:xfrm>
            <a:off x="590608" y="3450298"/>
            <a:ext cx="87629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2.Senior Management/Executives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Role:</a:t>
            </a:r>
            <a:r>
              <a:rPr lang="en-GB" dirty="0"/>
              <a:t> </a:t>
            </a:r>
            <a:r>
              <a:rPr lang="en-GB" i="1" dirty="0"/>
              <a:t>CEO, COO, and other C-suite executives involved in strategic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Usage:</a:t>
            </a:r>
            <a:r>
              <a:rPr lang="en-GB" dirty="0"/>
              <a:t> </a:t>
            </a:r>
            <a:r>
              <a:rPr lang="en-GB" i="1" dirty="0"/>
              <a:t>They rely on HR data insights to align human capital strategies with business goals, monitor organizational performance, and guide major HR initiatives like restructuring or workforce expansion.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0970" y="1857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6275" y="82486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D3D516-240F-2AE2-68FA-54819D322A0E}"/>
              </a:ext>
            </a:extLst>
          </p:cNvPr>
          <p:cNvSpPr txBox="1"/>
          <p:nvPr/>
        </p:nvSpPr>
        <p:spPr>
          <a:xfrm>
            <a:off x="3043267" y="1696134"/>
            <a:ext cx="6931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★Our solution is a comprehensive HR analytics platform designed to transform raw HR data into actionable insights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E254B9-940B-D643-EA0F-96040DA99C61}"/>
              </a:ext>
            </a:extLst>
          </p:cNvPr>
          <p:cNvSpPr txBox="1"/>
          <p:nvPr/>
        </p:nvSpPr>
        <p:spPr>
          <a:xfrm>
            <a:off x="2972037" y="2266399"/>
            <a:ext cx="67674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Key Feature: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Predictive Analytics:</a:t>
            </a:r>
            <a:r>
              <a:rPr lang="en-GB" dirty="0"/>
              <a:t> </a:t>
            </a:r>
            <a:r>
              <a:rPr lang="en-GB" i="1" dirty="0"/>
              <a:t>Forecast employee turnover, performance trends, and workforce needs using historical data.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7E252-64BF-74FD-4C28-FBB8FBF48F75}"/>
              </a:ext>
            </a:extLst>
          </p:cNvPr>
          <p:cNvSpPr txBox="1"/>
          <p:nvPr/>
        </p:nvSpPr>
        <p:spPr>
          <a:xfrm>
            <a:off x="2980940" y="3021533"/>
            <a:ext cx="7056013" cy="2341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Value Proposition:</a:t>
            </a:r>
          </a:p>
          <a:p>
            <a:r>
              <a:rPr lang="en-GB" i="1" dirty="0"/>
              <a:t>Our HR analytics platform provides organizations with the tools they need to make smarter, data-driven HR decisions that positively impact both employee satisfaction and business outcomes.</a:t>
            </a:r>
          </a:p>
          <a:p>
            <a:r>
              <a:rPr lang="en-GB" b="1" dirty="0"/>
              <a:t>1. Improved Employee Retention:</a:t>
            </a:r>
            <a:br>
              <a:rPr lang="en-GB" dirty="0"/>
            </a:br>
            <a:r>
              <a:rPr lang="en-GB" i="1" dirty="0"/>
              <a:t>By identifying key drivers of turnover and proactively addressing employee concerns, the platform helps reduce attrition rates and minimize the costs associated with hiring and training new employees.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98F1D-A6F1-3CA3-4A6B-54F9206A07DA}"/>
              </a:ext>
            </a:extLst>
          </p:cNvPr>
          <p:cNvSpPr txBox="1"/>
          <p:nvPr/>
        </p:nvSpPr>
        <p:spPr>
          <a:xfrm>
            <a:off x="755331" y="1182681"/>
            <a:ext cx="90240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★</a:t>
            </a:r>
            <a:r>
              <a:rPr lang="en-GB" i="1" dirty="0"/>
              <a:t>In HR analysis, datasets typically encompass a wide range of employee-related information that can be used to measure performance, engagement, and overall workforce dynamics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4CDDD-E408-C40B-E52C-B62F47EC4C27}"/>
              </a:ext>
            </a:extLst>
          </p:cNvPr>
          <p:cNvSpPr txBox="1"/>
          <p:nvPr/>
        </p:nvSpPr>
        <p:spPr>
          <a:xfrm>
            <a:off x="755331" y="1829012"/>
            <a:ext cx="90240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Employee Demographics: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Employee ID:</a:t>
            </a:r>
            <a:r>
              <a:rPr lang="en-GB" dirty="0"/>
              <a:t> </a:t>
            </a:r>
            <a:r>
              <a:rPr lang="en-GB" i="1" dirty="0"/>
              <a:t>A unique identifier assigned to each employee.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Name:</a:t>
            </a:r>
            <a:r>
              <a:rPr lang="en-GB" dirty="0"/>
              <a:t> </a:t>
            </a:r>
            <a:r>
              <a:rPr lang="en-GB" i="1" dirty="0"/>
              <a:t>Employee's full name (usually </a:t>
            </a:r>
            <a:r>
              <a:rPr lang="en-GB" i="1" dirty="0" err="1"/>
              <a:t>anonymized</a:t>
            </a:r>
            <a:r>
              <a:rPr lang="en-GB" i="1" dirty="0"/>
              <a:t> in analysis for privacy).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Age</a:t>
            </a:r>
            <a:r>
              <a:rPr lang="en-GB" b="1" i="1" dirty="0"/>
              <a:t>:</a:t>
            </a:r>
            <a:r>
              <a:rPr lang="en-GB" i="1" dirty="0"/>
              <a:t> Employee's 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Gender:</a:t>
            </a:r>
            <a:r>
              <a:rPr lang="en-GB" dirty="0"/>
              <a:t> </a:t>
            </a:r>
            <a:r>
              <a:rPr lang="en-GB" i="1" dirty="0"/>
              <a:t>Gender of the employee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Marital Status</a:t>
            </a:r>
            <a:r>
              <a:rPr lang="en-GB" b="1" i="1" dirty="0"/>
              <a:t>:</a:t>
            </a:r>
            <a:r>
              <a:rPr lang="en-GB" i="1" dirty="0"/>
              <a:t> Indicates if the employee is single, married,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Education Level:</a:t>
            </a:r>
            <a:r>
              <a:rPr lang="en-GB" dirty="0"/>
              <a:t> </a:t>
            </a:r>
            <a:r>
              <a:rPr lang="en-GB" i="1" dirty="0"/>
              <a:t>Highest degree or education level attained (e.g., Bachelor’s, Master’s,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Department</a:t>
            </a:r>
            <a:r>
              <a:rPr lang="en-GB" b="1" i="1" dirty="0"/>
              <a:t>:</a:t>
            </a:r>
            <a:r>
              <a:rPr lang="en-GB" i="1" dirty="0"/>
              <a:t> The department or business unit the employee works in (e.g., Sales, Marketing, IT).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Job Role:</a:t>
            </a:r>
            <a:r>
              <a:rPr lang="en-GB" dirty="0"/>
              <a:t> </a:t>
            </a:r>
            <a:r>
              <a:rPr lang="en-GB" i="1" dirty="0"/>
              <a:t>The specific job title or function (e.g., Software Developer, HR Manager).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Tenure:</a:t>
            </a:r>
            <a:r>
              <a:rPr lang="en-GB" dirty="0"/>
              <a:t> </a:t>
            </a:r>
            <a:r>
              <a:rPr lang="en-GB" i="1" dirty="0"/>
              <a:t>The length of time (in months or years) the employee has been with the company.</a:t>
            </a:r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25634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BFF39-A251-CF21-4E33-1075A3FE1B8B}"/>
              </a:ext>
            </a:extLst>
          </p:cNvPr>
          <p:cNvSpPr txBox="1"/>
          <p:nvPr/>
        </p:nvSpPr>
        <p:spPr>
          <a:xfrm>
            <a:off x="2526030" y="2428507"/>
            <a:ext cx="40070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★</a:t>
            </a:r>
            <a:r>
              <a:rPr lang="en-GB" i="1" dirty="0"/>
              <a:t>The "WOW" factor in a human resource (HR) analysis solution refers to the unique and impactful elements that set your solution apart and provide exceptional value</a:t>
            </a:r>
            <a:r>
              <a:rPr lang="en-GB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763</Words>
  <Application>Microsoft Office PowerPoint</Application>
  <PresentationFormat>Widescreen</PresentationFormat>
  <Paragraphs>242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HUMAN RESOURCE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Deepak B</cp:lastModifiedBy>
  <cp:revision>39</cp:revision>
  <dcterms:created xsi:type="dcterms:W3CDTF">2024-03-29T15:07:22Z</dcterms:created>
  <dcterms:modified xsi:type="dcterms:W3CDTF">2024-09-17T11:38:55Z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