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308" r:id="rId3"/>
    <p:sldId id="299" r:id="rId4"/>
    <p:sldId id="321" r:id="rId5"/>
    <p:sldId id="322" r:id="rId6"/>
    <p:sldId id="325" r:id="rId7"/>
    <p:sldId id="317" r:id="rId8"/>
    <p:sldId id="297" r:id="rId9"/>
    <p:sldId id="295" r:id="rId10"/>
    <p:sldId id="319" r:id="rId11"/>
    <p:sldId id="305" r:id="rId12"/>
    <p:sldId id="306" r:id="rId13"/>
    <p:sldId id="303" r:id="rId14"/>
    <p:sldId id="30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92D050"/>
    <a:srgbClr val="EBEBEB"/>
    <a:srgbClr val="AADAFF"/>
    <a:srgbClr val="EFEEE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25EED-4954-49D5-ABAC-325664614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EA3324-22A9-4483-A3C1-A5AA4CA3B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79B03-2BBF-4DC6-B63C-DBB805616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4E35-6F03-44AC-B4FD-2F5224462033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FD492-1ACA-4C0D-9B1A-068247467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33B18-8D6F-4348-83DD-458628129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0826A-D17E-4A62-B372-FC9376B7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38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6C594-BEA2-4E55-ADE0-23EC626DE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159CA0-7267-491F-8D01-72248CB0A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BCE2B-C797-44E0-9EF0-7782C057D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4E35-6F03-44AC-B4FD-2F5224462033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7CD5F-8A35-4261-8B77-F1A7F6A35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4216F-2667-42F0-B4FF-7BA4E99A4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0826A-D17E-4A62-B372-FC9376B7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65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402B51-14F0-49BE-B2E2-443166AA89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742B1-E65E-4084-8616-CABF8B09E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68553-CE1A-4BC0-87CE-704B71A26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4E35-6F03-44AC-B4FD-2F5224462033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9F1A7-240C-4F96-8C1E-6FD84299D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7CADC-A5CA-476A-8C40-F2474B7C0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0826A-D17E-4A62-B372-FC9376B7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96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B979A-8569-4BB2-A157-2C6F486E7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9C973-DCE2-4F0B-A3F5-4DDD3C07A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94C96-1766-4813-A3A1-C4FBEE31B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4E35-6F03-44AC-B4FD-2F5224462033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80520-7FB0-41FD-A2FA-F46D66C6A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F0B9E-66EE-4BE7-949D-FC4E805C3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0826A-D17E-4A62-B372-FC9376B7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0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97431-F605-49C1-A9E8-9FC114C18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BFDC5-27DE-409F-A75A-961104B13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7B7A0-F8E7-4BB9-9EAB-8665AAF19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4E35-6F03-44AC-B4FD-2F5224462033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40644-D30C-4B30-B569-A10F8C2E5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D591D-0C6C-4609-BD2B-4B5CBBA7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0826A-D17E-4A62-B372-FC9376B7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68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35712-A250-46E3-B423-6CCAD3DCE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56EEE-8371-4D0C-AB2A-85AFE8A17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31C78-F83F-411F-BDF9-64E8A4351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10B4A-CACD-4BF5-83C4-0ADF5D382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4E35-6F03-44AC-B4FD-2F5224462033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4F9A8-1E0A-472E-A36A-F20811EF1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EE7CB-6C5F-4122-90A8-61945BE32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0826A-D17E-4A62-B372-FC9376B7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36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EA775-9712-4413-88B5-4988D97F8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B96E9-AE41-49D9-AB69-544194A9D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59229-39B3-4423-8917-2509E9BDA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E2FDF1-CAA3-41EB-A9EA-57EB18661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975616-ED84-499D-B392-7C557A9EE1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F0D336-8E77-4287-833C-D1604219F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4E35-6F03-44AC-B4FD-2F5224462033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6585B3-8257-4B6E-BABA-A497C9F17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AEE6F4-B3B1-4491-8CD0-0E507AD1C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0826A-D17E-4A62-B372-FC9376B7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08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4F4D-5B73-4FFB-A650-9AA287937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1D68A9-7F78-49D9-AD2F-5AE095E33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4E35-6F03-44AC-B4FD-2F5224462033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A67303-4B4B-4686-B2AF-B00987C6A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8555C5-2EF7-40F9-B807-F3859AB9E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0826A-D17E-4A62-B372-FC9376B7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86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955ACC-0A9E-4C0E-AF79-57936B741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4E35-6F03-44AC-B4FD-2F5224462033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600B07-AFD9-404F-81A6-CECA25BF3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0CA2A0-B0FA-4567-9C5C-3AFFEA5A5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0826A-D17E-4A62-B372-FC9376B7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55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2DB5F-FB33-4A07-BBBB-66A6FE43E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CC845-4281-4667-BF05-347B33DEF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F34700-1E3F-4ABB-85F3-B087EA7EB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E32C7-16F5-4DF1-A92A-EB8255B6D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4E35-6F03-44AC-B4FD-2F5224462033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21001-A49A-4E0F-9A9F-54587690E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DC519-49D2-4D3E-B76A-D1FA8E326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0826A-D17E-4A62-B372-FC9376B7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5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48C43-22AA-454D-92D7-BCFE82D9A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BCB567-4F79-4417-9DE6-0E3E204060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E174B-626B-4A67-A835-B467FC2D1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D0DE47-C383-4546-8377-AEF241F12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4E35-6F03-44AC-B4FD-2F5224462033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8B06B-BF23-4067-A90E-62F91771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FCDC6-C2E7-4C16-8F34-1954DCE1E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0826A-D17E-4A62-B372-FC9376B7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12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126677-7B24-46BE-B732-339A1D18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C8837-1508-4379-A8CD-671AD12EE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42CC3-39A4-4753-9BA1-88ADB3EDF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04E35-6F03-44AC-B4FD-2F5224462033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D7CD5-9499-4AD3-9F83-0BC410A2B6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182C4-FD0D-4B4A-AE36-676DF55B9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0826A-D17E-4A62-B372-FC9376B7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00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5711B0B-3641-4AD0-BBCB-3BD34EA8470D}"/>
              </a:ext>
            </a:extLst>
          </p:cNvPr>
          <p:cNvSpPr/>
          <p:nvPr/>
        </p:nvSpPr>
        <p:spPr>
          <a:xfrm>
            <a:off x="1758464" y="615967"/>
            <a:ext cx="5437465" cy="1544137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507F45-7C0E-43C9-9043-8E8FB1966555}"/>
              </a:ext>
            </a:extLst>
          </p:cNvPr>
          <p:cNvSpPr txBox="1"/>
          <p:nvPr/>
        </p:nvSpPr>
        <p:spPr>
          <a:xfrm rot="16200000">
            <a:off x="530794" y="963527"/>
            <a:ext cx="1958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DIGNITY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A49D12-A6AE-4407-B710-A22F90984971}"/>
              </a:ext>
            </a:extLst>
          </p:cNvPr>
          <p:cNvSpPr txBox="1"/>
          <p:nvPr/>
        </p:nvSpPr>
        <p:spPr>
          <a:xfrm>
            <a:off x="1908314" y="760785"/>
            <a:ext cx="5287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HOLISTIC REHABILITATION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PROVIDE QUALITY OUTDOOR SPACES</a:t>
            </a:r>
          </a:p>
          <a:p>
            <a:pPr marL="285750" indent="-285750">
              <a:buFontTx/>
              <a:buChar char="-"/>
            </a:pPr>
            <a:r>
              <a:rPr lang="en-US" dirty="0"/>
              <a:t>PROVIDE BASIC AMENITIES</a:t>
            </a:r>
          </a:p>
          <a:p>
            <a:pPr marL="285750" indent="-285750">
              <a:buFontTx/>
              <a:buChar char="-"/>
            </a:pPr>
            <a:r>
              <a:rPr lang="en-US" dirty="0"/>
              <a:t>SENSE OF SAFETY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010FB1-00EE-41C6-9F05-6EF3B5DE9688}"/>
              </a:ext>
            </a:extLst>
          </p:cNvPr>
          <p:cNvSpPr/>
          <p:nvPr/>
        </p:nvSpPr>
        <p:spPr>
          <a:xfrm>
            <a:off x="1758465" y="2722302"/>
            <a:ext cx="5437464" cy="1544137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F68046-810B-4EF0-9005-1F93EBC47E3B}"/>
              </a:ext>
            </a:extLst>
          </p:cNvPr>
          <p:cNvSpPr txBox="1"/>
          <p:nvPr/>
        </p:nvSpPr>
        <p:spPr>
          <a:xfrm rot="16200000">
            <a:off x="548203" y="5287767"/>
            <a:ext cx="195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COMMUNITY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0AB4B2-686C-429B-96CF-FB9DD52B75E1}"/>
              </a:ext>
            </a:extLst>
          </p:cNvPr>
          <p:cNvSpPr txBox="1"/>
          <p:nvPr/>
        </p:nvSpPr>
        <p:spPr>
          <a:xfrm>
            <a:off x="1908313" y="2906128"/>
            <a:ext cx="52876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DUE CONSIDERATION TO FUTURE EXPANSION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ADDRESS CLIMATE CHANGE</a:t>
            </a:r>
          </a:p>
          <a:p>
            <a:pPr marL="285750" indent="-285750">
              <a:buFontTx/>
              <a:buChar char="-"/>
            </a:pPr>
            <a:r>
              <a:rPr lang="en-US" dirty="0"/>
              <a:t>MIXED USE SPACES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2C3CE8D-2112-4E7A-A181-83C18F4EE695}"/>
              </a:ext>
            </a:extLst>
          </p:cNvPr>
          <p:cNvSpPr/>
          <p:nvPr/>
        </p:nvSpPr>
        <p:spPr>
          <a:xfrm>
            <a:off x="1758464" y="4836401"/>
            <a:ext cx="5437464" cy="1544137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649A14-0A56-429E-80FA-DBA6317D9A2A}"/>
              </a:ext>
            </a:extLst>
          </p:cNvPr>
          <p:cNvSpPr txBox="1"/>
          <p:nvPr/>
        </p:nvSpPr>
        <p:spPr>
          <a:xfrm rot="16200000">
            <a:off x="530793" y="3167390"/>
            <a:ext cx="1958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LONGEVITY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928A0C-D663-445A-9AC2-5EB79732BB7D}"/>
              </a:ext>
            </a:extLst>
          </p:cNvPr>
          <p:cNvSpPr txBox="1"/>
          <p:nvPr/>
        </p:nvSpPr>
        <p:spPr>
          <a:xfrm>
            <a:off x="1908312" y="5173885"/>
            <a:ext cx="52876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SHARED COMMUNAL FACILITIES</a:t>
            </a:r>
          </a:p>
          <a:p>
            <a:pPr marL="285750" indent="-285750">
              <a:buFontTx/>
              <a:buChar char="-"/>
            </a:pPr>
            <a:r>
              <a:rPr lang="en-US" dirty="0"/>
              <a:t>COMMON AREAS FOR COMMUNITY ACTIVITIES 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29F776-2ACF-424E-A709-E654A87EFDAC}"/>
              </a:ext>
            </a:extLst>
          </p:cNvPr>
          <p:cNvSpPr txBox="1"/>
          <p:nvPr/>
        </p:nvSpPr>
        <p:spPr>
          <a:xfrm rot="16200000">
            <a:off x="10415773" y="1129898"/>
            <a:ext cx="2906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MASTERPLAN</a:t>
            </a:r>
          </a:p>
        </p:txBody>
      </p:sp>
    </p:spTree>
    <p:extLst>
      <p:ext uri="{BB962C8B-B14F-4D97-AF65-F5344CB8AC3E}">
        <p14:creationId xmlns:p14="http://schemas.microsoft.com/office/powerpoint/2010/main" val="485367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5711B0B-3641-4AD0-BBCB-3BD34EA8470D}"/>
              </a:ext>
            </a:extLst>
          </p:cNvPr>
          <p:cNvSpPr/>
          <p:nvPr/>
        </p:nvSpPr>
        <p:spPr>
          <a:xfrm>
            <a:off x="1758464" y="615968"/>
            <a:ext cx="5437465" cy="1265670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507F45-7C0E-43C9-9043-8E8FB1966555}"/>
              </a:ext>
            </a:extLst>
          </p:cNvPr>
          <p:cNvSpPr txBox="1"/>
          <p:nvPr/>
        </p:nvSpPr>
        <p:spPr>
          <a:xfrm rot="16200000">
            <a:off x="326474" y="558254"/>
            <a:ext cx="2266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WASTE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DISPOSAL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A49D12-A6AE-4407-B710-A22F90984971}"/>
              </a:ext>
            </a:extLst>
          </p:cNvPr>
          <p:cNvSpPr txBox="1"/>
          <p:nvPr/>
        </p:nvSpPr>
        <p:spPr>
          <a:xfrm>
            <a:off x="1908312" y="681308"/>
            <a:ext cx="5287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SEGREGATION OF WASTE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FOOD WASTE – COMPOSTING ON SITE</a:t>
            </a:r>
          </a:p>
          <a:p>
            <a:pPr marL="285750" lvl="0" indent="-285750">
              <a:buFontTx/>
              <a:buChar char="-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PAPER – </a:t>
            </a:r>
            <a:r>
              <a:rPr lang="en-US" dirty="0">
                <a:solidFill>
                  <a:prstClr val="black"/>
                </a:solidFill>
              </a:rPr>
              <a:t>(RECYCLE TO HAULER)</a:t>
            </a:r>
          </a:p>
          <a:p>
            <a:pPr marL="285750" lvl="0" indent="-285750">
              <a:buFontTx/>
              <a:buChar char="-"/>
            </a:pPr>
            <a:r>
              <a:rPr lang="en-US" dirty="0">
                <a:solidFill>
                  <a:prstClr val="black"/>
                </a:solidFill>
              </a:rPr>
              <a:t>E-WASTE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(RECYCLE TO HAULER)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010FB1-00EE-41C6-9F05-6EF3B5DE9688}"/>
              </a:ext>
            </a:extLst>
          </p:cNvPr>
          <p:cNvSpPr/>
          <p:nvPr/>
        </p:nvSpPr>
        <p:spPr>
          <a:xfrm>
            <a:off x="1758465" y="2227754"/>
            <a:ext cx="5437464" cy="1071507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F68046-810B-4EF0-9005-1F93EBC47E3B}"/>
              </a:ext>
            </a:extLst>
          </p:cNvPr>
          <p:cNvSpPr txBox="1"/>
          <p:nvPr/>
        </p:nvSpPr>
        <p:spPr>
          <a:xfrm rot="16200000">
            <a:off x="463355" y="3941011"/>
            <a:ext cx="1958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RAINWATER HARVESTING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0AB4B2-686C-429B-96CF-FB9DD52B75E1}"/>
              </a:ext>
            </a:extLst>
          </p:cNvPr>
          <p:cNvSpPr txBox="1"/>
          <p:nvPr/>
        </p:nvSpPr>
        <p:spPr>
          <a:xfrm>
            <a:off x="1908313" y="2416538"/>
            <a:ext cx="5287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OPTION 1- REED BEDS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OPTION 2 – BIO-DIGESTER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2C3CE8D-2112-4E7A-A181-83C18F4EE695}"/>
              </a:ext>
            </a:extLst>
          </p:cNvPr>
          <p:cNvSpPr/>
          <p:nvPr/>
        </p:nvSpPr>
        <p:spPr>
          <a:xfrm>
            <a:off x="1758464" y="3613391"/>
            <a:ext cx="5437464" cy="1544137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649A14-0A56-429E-80FA-DBA6317D9A2A}"/>
              </a:ext>
            </a:extLst>
          </p:cNvPr>
          <p:cNvSpPr txBox="1"/>
          <p:nvPr/>
        </p:nvSpPr>
        <p:spPr>
          <a:xfrm rot="16200000">
            <a:off x="174740" y="1852519"/>
            <a:ext cx="2536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SEWAGE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TREATMENT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928A0C-D663-445A-9AC2-5EB79732BB7D}"/>
              </a:ext>
            </a:extLst>
          </p:cNvPr>
          <p:cNvSpPr txBox="1"/>
          <p:nvPr/>
        </p:nvSpPr>
        <p:spPr>
          <a:xfrm>
            <a:off x="1908312" y="3729766"/>
            <a:ext cx="52876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UNDERGROUND COLLECTION TANK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PERCOLATION PIT TO BE INSTALLED ON SITE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REDUCE HARDSCAPE AREA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EFFICIENT STORMWATER DRAINAGE DESIGN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DD0F87-9D5A-4D2A-B59C-2A2BFC6D857F}"/>
              </a:ext>
            </a:extLst>
          </p:cNvPr>
          <p:cNvSpPr txBox="1"/>
          <p:nvPr/>
        </p:nvSpPr>
        <p:spPr>
          <a:xfrm rot="16200000">
            <a:off x="9227239" y="2318434"/>
            <a:ext cx="528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WASTE, WATER &amp; ENERGY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8DFB37-2D3F-43D0-A416-E7095BDE7E15}"/>
              </a:ext>
            </a:extLst>
          </p:cNvPr>
          <p:cNvSpPr txBox="1"/>
          <p:nvPr/>
        </p:nvSpPr>
        <p:spPr>
          <a:xfrm rot="16200000">
            <a:off x="463356" y="5272831"/>
            <a:ext cx="1958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RENEWABLE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>
                    <a:lumMod val="65000"/>
                  </a:prstClr>
                </a:solidFill>
                <a:latin typeface="Calibri" panose="020F0502020204030204"/>
              </a:rPr>
              <a:t>ENERGY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7FD7BA-226D-4AA8-9304-1538933E4CB9}"/>
              </a:ext>
            </a:extLst>
          </p:cNvPr>
          <p:cNvSpPr/>
          <p:nvPr/>
        </p:nvSpPr>
        <p:spPr>
          <a:xfrm>
            <a:off x="1758464" y="5441361"/>
            <a:ext cx="5437464" cy="989598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85D9FC-70C4-458B-9675-11AAA6EB577F}"/>
              </a:ext>
            </a:extLst>
          </p:cNvPr>
          <p:cNvSpPr txBox="1"/>
          <p:nvPr/>
        </p:nvSpPr>
        <p:spPr>
          <a:xfrm>
            <a:off x="1908312" y="5557735"/>
            <a:ext cx="52876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OPTIMIZE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DESIGN TO REDUCE ENERGY CONSUMPTION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UTILIZE ROOFS FOR SOLAR PV’S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4302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sitting at a table using a computer&#10;&#10;Description generated with very high confidence">
            <a:extLst>
              <a:ext uri="{FF2B5EF4-FFF2-40B4-BE49-F238E27FC236}">
                <a16:creationId xmlns:a16="http://schemas.microsoft.com/office/drawing/2014/main" id="{D68B8118-AFF8-4449-9CE3-9CB777EBF1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48" b="19796"/>
          <a:stretch/>
        </p:blipFill>
        <p:spPr>
          <a:xfrm>
            <a:off x="0" y="1531032"/>
            <a:ext cx="12192000" cy="5326968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0E428ED-66C9-44A2-87D6-05B620F7575D}"/>
              </a:ext>
            </a:extLst>
          </p:cNvPr>
          <p:cNvCxnSpPr/>
          <p:nvPr/>
        </p:nvCxnSpPr>
        <p:spPr>
          <a:xfrm>
            <a:off x="992485" y="779285"/>
            <a:ext cx="0" cy="2160104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F89B697-9572-46A2-9211-4269D76BBF66}"/>
              </a:ext>
            </a:extLst>
          </p:cNvPr>
          <p:cNvCxnSpPr>
            <a:cxnSpLocks/>
          </p:cNvCxnSpPr>
          <p:nvPr/>
        </p:nvCxnSpPr>
        <p:spPr>
          <a:xfrm>
            <a:off x="5593131" y="940129"/>
            <a:ext cx="0" cy="1845274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24B38B9-766F-4759-A867-F211BCE97F1D}"/>
              </a:ext>
            </a:extLst>
          </p:cNvPr>
          <p:cNvCxnSpPr/>
          <p:nvPr/>
        </p:nvCxnSpPr>
        <p:spPr>
          <a:xfrm>
            <a:off x="8965095" y="834887"/>
            <a:ext cx="0" cy="2160104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665EAA-7649-4391-9526-91FC5469D896}"/>
              </a:ext>
            </a:extLst>
          </p:cNvPr>
          <p:cNvCxnSpPr>
            <a:cxnSpLocks/>
          </p:cNvCxnSpPr>
          <p:nvPr/>
        </p:nvCxnSpPr>
        <p:spPr>
          <a:xfrm>
            <a:off x="11615530" y="834887"/>
            <a:ext cx="0" cy="3076745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1D6795C-91AE-4C77-B928-7BEE44412899}"/>
              </a:ext>
            </a:extLst>
          </p:cNvPr>
          <p:cNvSpPr txBox="1"/>
          <p:nvPr/>
        </p:nvSpPr>
        <p:spPr>
          <a:xfrm>
            <a:off x="0" y="355354"/>
            <a:ext cx="2826129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ANURAG BISWAS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white">
                    <a:lumMod val="65000"/>
                  </a:prstClr>
                </a:solidFill>
                <a:latin typeface="Calibri" panose="020F0502020204030204"/>
              </a:rPr>
              <a:t>ARCHITECT/GREEN BUILDING ANALYST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43BCA-91D2-4EB7-800A-167EE6F33267}"/>
              </a:ext>
            </a:extLst>
          </p:cNvPr>
          <p:cNvSpPr txBox="1"/>
          <p:nvPr/>
        </p:nvSpPr>
        <p:spPr>
          <a:xfrm>
            <a:off x="4594884" y="355354"/>
            <a:ext cx="188522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CHANDRIKA NATH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white">
                    <a:lumMod val="65000"/>
                  </a:prstClr>
                </a:solidFill>
                <a:latin typeface="Calibri" panose="020F0502020204030204"/>
              </a:rPr>
              <a:t>ARCHITECT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1AF854-4792-483A-8671-AD19747E5137}"/>
              </a:ext>
            </a:extLst>
          </p:cNvPr>
          <p:cNvSpPr txBox="1"/>
          <p:nvPr/>
        </p:nvSpPr>
        <p:spPr>
          <a:xfrm>
            <a:off x="7754878" y="344894"/>
            <a:ext cx="2438893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SOURAV BANERJEA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white">
                    <a:lumMod val="65000"/>
                  </a:prstClr>
                </a:solidFill>
                <a:latin typeface="Calibri" panose="020F0502020204030204"/>
              </a:rPr>
              <a:t>URBAN DESIGNER/ACADEMICIAN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0E876A-AB72-4175-8BD9-2F9D889488C5}"/>
              </a:ext>
            </a:extLst>
          </p:cNvPr>
          <p:cNvSpPr txBox="1"/>
          <p:nvPr/>
        </p:nvSpPr>
        <p:spPr>
          <a:xfrm>
            <a:off x="10543812" y="360247"/>
            <a:ext cx="164818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AKSHAY DUA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white">
                    <a:lumMod val="65000"/>
                  </a:prstClr>
                </a:solidFill>
                <a:latin typeface="Calibri" panose="020F0502020204030204"/>
              </a:rPr>
              <a:t>ARCHITECT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67DB8F-0453-4119-89BC-B1BF54CB35C3}"/>
              </a:ext>
            </a:extLst>
          </p:cNvPr>
          <p:cNvSpPr txBox="1"/>
          <p:nvPr/>
        </p:nvSpPr>
        <p:spPr>
          <a:xfrm rot="16200000">
            <a:off x="10095675" y="4774927"/>
            <a:ext cx="3519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TEAM 1</a:t>
            </a:r>
          </a:p>
        </p:txBody>
      </p:sp>
    </p:spTree>
    <p:extLst>
      <p:ext uri="{BB962C8B-B14F-4D97-AF65-F5344CB8AC3E}">
        <p14:creationId xmlns:p14="http://schemas.microsoft.com/office/powerpoint/2010/main" val="3025344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sitting at a table using a computer&#10;&#10;Description generated with very high confidence">
            <a:extLst>
              <a:ext uri="{FF2B5EF4-FFF2-40B4-BE49-F238E27FC236}">
                <a16:creationId xmlns:a16="http://schemas.microsoft.com/office/drawing/2014/main" id="{6CC4A9D9-9CBD-4CDC-9A66-AB507D7AD0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3" t="32409" r="5671" b="19616"/>
          <a:stretch/>
        </p:blipFill>
        <p:spPr>
          <a:xfrm>
            <a:off x="0" y="1751528"/>
            <a:ext cx="12192000" cy="510647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FA5FA71-5C3D-48BD-B7F3-C1BE7AF965B1}"/>
              </a:ext>
            </a:extLst>
          </p:cNvPr>
          <p:cNvCxnSpPr/>
          <p:nvPr/>
        </p:nvCxnSpPr>
        <p:spPr>
          <a:xfrm>
            <a:off x="344556" y="671476"/>
            <a:ext cx="0" cy="2160104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4331336-9094-4BCE-B4D2-6A9C4BFDBC96}"/>
              </a:ext>
            </a:extLst>
          </p:cNvPr>
          <p:cNvCxnSpPr>
            <a:cxnSpLocks/>
          </p:cNvCxnSpPr>
          <p:nvPr/>
        </p:nvCxnSpPr>
        <p:spPr>
          <a:xfrm>
            <a:off x="3637721" y="940129"/>
            <a:ext cx="0" cy="3134914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78FB1E-F88B-40CF-8D38-5D6699878765}"/>
              </a:ext>
            </a:extLst>
          </p:cNvPr>
          <p:cNvCxnSpPr/>
          <p:nvPr/>
        </p:nvCxnSpPr>
        <p:spPr>
          <a:xfrm>
            <a:off x="8965095" y="834887"/>
            <a:ext cx="0" cy="2160104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921284-CAAD-4ECB-B7F4-7B7E62E3E13F}"/>
              </a:ext>
            </a:extLst>
          </p:cNvPr>
          <p:cNvCxnSpPr>
            <a:cxnSpLocks/>
          </p:cNvCxnSpPr>
          <p:nvPr/>
        </p:nvCxnSpPr>
        <p:spPr>
          <a:xfrm>
            <a:off x="11615530" y="834887"/>
            <a:ext cx="0" cy="3076745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BEE1A43-B9A5-4115-853C-09F3D4D9AAB6}"/>
              </a:ext>
            </a:extLst>
          </p:cNvPr>
          <p:cNvSpPr txBox="1"/>
          <p:nvPr/>
        </p:nvSpPr>
        <p:spPr>
          <a:xfrm>
            <a:off x="0" y="355354"/>
            <a:ext cx="2826129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ABU TALHA FAROOQI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white">
                    <a:lumMod val="65000"/>
                  </a:prstClr>
                </a:solidFill>
                <a:latin typeface="Calibri" panose="020F0502020204030204"/>
              </a:rPr>
              <a:t>HEALTHCARE ARCHITECT/ ACADEMICIAN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4C893C-D21E-4F89-A342-B60FE97517A2}"/>
              </a:ext>
            </a:extLst>
          </p:cNvPr>
          <p:cNvSpPr txBox="1"/>
          <p:nvPr/>
        </p:nvSpPr>
        <p:spPr>
          <a:xfrm>
            <a:off x="2695109" y="355354"/>
            <a:ext cx="188522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MOHD. MUSTKEEM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white">
                    <a:lumMod val="65000"/>
                  </a:prstClr>
                </a:solidFill>
                <a:latin typeface="Calibri" panose="020F0502020204030204"/>
              </a:rPr>
              <a:t>ARCHITECT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6BE31C-0A63-4777-9FC5-B7FB10331E97}"/>
              </a:ext>
            </a:extLst>
          </p:cNvPr>
          <p:cNvSpPr txBox="1"/>
          <p:nvPr/>
        </p:nvSpPr>
        <p:spPr>
          <a:xfrm>
            <a:off x="7838557" y="355354"/>
            <a:ext cx="225307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SREELAKSHMI HARIDAS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white">
                    <a:lumMod val="65000"/>
                  </a:prstClr>
                </a:solidFill>
                <a:latin typeface="Calibri" panose="020F0502020204030204"/>
              </a:rPr>
              <a:t>GREEN BUILDING ANALYST/ ARCHITECT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74E502-862E-40DA-9B7E-E816D09F6DE3}"/>
              </a:ext>
            </a:extLst>
          </p:cNvPr>
          <p:cNvSpPr txBox="1"/>
          <p:nvPr/>
        </p:nvSpPr>
        <p:spPr>
          <a:xfrm>
            <a:off x="10543812" y="355353"/>
            <a:ext cx="164818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ANKITA RANI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white">
                    <a:lumMod val="65000"/>
                  </a:prstClr>
                </a:solidFill>
                <a:latin typeface="Calibri" panose="020F0502020204030204"/>
              </a:rPr>
              <a:t>ARCHITECT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E0D341-90C5-42C4-8F5D-7685300D86BE}"/>
              </a:ext>
            </a:extLst>
          </p:cNvPr>
          <p:cNvSpPr txBox="1"/>
          <p:nvPr/>
        </p:nvSpPr>
        <p:spPr>
          <a:xfrm rot="16200000">
            <a:off x="10095675" y="4774927"/>
            <a:ext cx="3519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TEAM 2</a:t>
            </a:r>
          </a:p>
        </p:txBody>
      </p:sp>
    </p:spTree>
    <p:extLst>
      <p:ext uri="{BB962C8B-B14F-4D97-AF65-F5344CB8AC3E}">
        <p14:creationId xmlns:p14="http://schemas.microsoft.com/office/powerpoint/2010/main" val="2628471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looking at a computer&#10;&#10;Description generated with very high confidence">
            <a:extLst>
              <a:ext uri="{FF2B5EF4-FFF2-40B4-BE49-F238E27FC236}">
                <a16:creationId xmlns:a16="http://schemas.microsoft.com/office/drawing/2014/main" id="{C242A0E9-AE6C-4D84-B54B-30F673A7F8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3" t="28804" r="5761" b="28385"/>
          <a:stretch/>
        </p:blipFill>
        <p:spPr>
          <a:xfrm>
            <a:off x="0" y="1771126"/>
            <a:ext cx="12192000" cy="5086874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3524B63-9AC5-4D92-BAA1-314E8F69B17C}"/>
              </a:ext>
            </a:extLst>
          </p:cNvPr>
          <p:cNvCxnSpPr>
            <a:cxnSpLocks/>
          </p:cNvCxnSpPr>
          <p:nvPr/>
        </p:nvCxnSpPr>
        <p:spPr>
          <a:xfrm>
            <a:off x="992485" y="779285"/>
            <a:ext cx="0" cy="2030176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4229027-1188-4979-8C60-C50CF94CCF63}"/>
              </a:ext>
            </a:extLst>
          </p:cNvPr>
          <p:cNvCxnSpPr>
            <a:cxnSpLocks/>
          </p:cNvCxnSpPr>
          <p:nvPr/>
        </p:nvCxnSpPr>
        <p:spPr>
          <a:xfrm>
            <a:off x="4209604" y="1186351"/>
            <a:ext cx="0" cy="4421153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1FED5BA-ACEC-4D3D-9112-1CE75D41D9DB}"/>
              </a:ext>
            </a:extLst>
          </p:cNvPr>
          <p:cNvCxnSpPr>
            <a:cxnSpLocks/>
          </p:cNvCxnSpPr>
          <p:nvPr/>
        </p:nvCxnSpPr>
        <p:spPr>
          <a:xfrm>
            <a:off x="8448260" y="1046922"/>
            <a:ext cx="0" cy="4560582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F064762-5DBA-4D58-B7B1-3DA10BEEBE50}"/>
              </a:ext>
            </a:extLst>
          </p:cNvPr>
          <p:cNvCxnSpPr>
            <a:cxnSpLocks/>
          </p:cNvCxnSpPr>
          <p:nvPr/>
        </p:nvCxnSpPr>
        <p:spPr>
          <a:xfrm>
            <a:off x="11221635" y="834887"/>
            <a:ext cx="0" cy="5667759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2318A8B-4CB6-47F1-B237-1E3E2731B12E}"/>
              </a:ext>
            </a:extLst>
          </p:cNvPr>
          <p:cNvSpPr txBox="1"/>
          <p:nvPr/>
        </p:nvSpPr>
        <p:spPr>
          <a:xfrm>
            <a:off x="0" y="355354"/>
            <a:ext cx="2826129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MEGHA MITTAL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white">
                    <a:lumMod val="65000"/>
                  </a:prstClr>
                </a:solidFill>
                <a:latin typeface="Calibri" panose="020F0502020204030204"/>
              </a:rPr>
              <a:t>ARCHITECT/GREEN BUILDING CONSULTANT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9167F1-3C55-4025-9675-910C01C4EFC1}"/>
              </a:ext>
            </a:extLst>
          </p:cNvPr>
          <p:cNvSpPr txBox="1"/>
          <p:nvPr/>
        </p:nvSpPr>
        <p:spPr>
          <a:xfrm>
            <a:off x="3305276" y="355354"/>
            <a:ext cx="1885224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HARI PRASATH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white">
                    <a:lumMod val="65000"/>
                  </a:prstClr>
                </a:solidFill>
                <a:latin typeface="Calibri" panose="020F0502020204030204"/>
              </a:rPr>
              <a:t>ARCHITECT/GREEN BUILDING ANALYST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24F1DB-3AB3-485D-A766-6196F5F426A6}"/>
              </a:ext>
            </a:extLst>
          </p:cNvPr>
          <p:cNvSpPr txBox="1"/>
          <p:nvPr/>
        </p:nvSpPr>
        <p:spPr>
          <a:xfrm>
            <a:off x="7228813" y="344894"/>
            <a:ext cx="2438893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TARUN KUMAR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white">
                    <a:lumMod val="65000"/>
                  </a:prstClr>
                </a:solidFill>
                <a:latin typeface="Calibri" panose="020F0502020204030204"/>
              </a:rPr>
              <a:t>PURSUING B.ARCH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60071D-EAB5-4BC6-91E2-73C0D5376C3A}"/>
              </a:ext>
            </a:extLst>
          </p:cNvPr>
          <p:cNvSpPr txBox="1"/>
          <p:nvPr/>
        </p:nvSpPr>
        <p:spPr>
          <a:xfrm>
            <a:off x="10139140" y="346995"/>
            <a:ext cx="1998229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ANUSHMA MALPANI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white">
                    <a:lumMod val="65000"/>
                  </a:prstClr>
                </a:solidFill>
                <a:latin typeface="Calibri" panose="020F0502020204030204"/>
              </a:rPr>
              <a:t>ARCHITECT/GREEN BUILDING ANALYST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2EC4DC-F3E2-4275-BD1E-690897F6C94B}"/>
              </a:ext>
            </a:extLst>
          </p:cNvPr>
          <p:cNvSpPr txBox="1"/>
          <p:nvPr/>
        </p:nvSpPr>
        <p:spPr>
          <a:xfrm rot="16200000">
            <a:off x="10095675" y="4774927"/>
            <a:ext cx="3519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TEAM 3</a:t>
            </a:r>
          </a:p>
        </p:txBody>
      </p:sp>
    </p:spTree>
    <p:extLst>
      <p:ext uri="{BB962C8B-B14F-4D97-AF65-F5344CB8AC3E}">
        <p14:creationId xmlns:p14="http://schemas.microsoft.com/office/powerpoint/2010/main" val="4141291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effectLst/>
        </p:spPr>
      </p:sp>
      <p:sp>
        <p:nvSpPr>
          <p:cNvPr id="17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6AC047F-4EC2-4AC0-B1C8-CEF69AA0A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91117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5711B0B-3641-4AD0-BBCB-3BD34EA8470D}"/>
              </a:ext>
            </a:extLst>
          </p:cNvPr>
          <p:cNvSpPr/>
          <p:nvPr/>
        </p:nvSpPr>
        <p:spPr>
          <a:xfrm>
            <a:off x="1758464" y="615967"/>
            <a:ext cx="5437465" cy="1544137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507F45-7C0E-43C9-9043-8E8FB1966555}"/>
              </a:ext>
            </a:extLst>
          </p:cNvPr>
          <p:cNvSpPr txBox="1"/>
          <p:nvPr/>
        </p:nvSpPr>
        <p:spPr>
          <a:xfrm rot="16200000">
            <a:off x="530794" y="963527"/>
            <a:ext cx="1958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DIGNITY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A49D12-A6AE-4407-B710-A22F90984971}"/>
              </a:ext>
            </a:extLst>
          </p:cNvPr>
          <p:cNvSpPr txBox="1"/>
          <p:nvPr/>
        </p:nvSpPr>
        <p:spPr>
          <a:xfrm>
            <a:off x="1908314" y="760785"/>
            <a:ext cx="5287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HOLISTIC REHABILITATION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MAINTAIN THE QUALITY OF SPACES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THERMAL &amp; VISUAL COMFORT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010FB1-00EE-41C6-9F05-6EF3B5DE9688}"/>
              </a:ext>
            </a:extLst>
          </p:cNvPr>
          <p:cNvSpPr/>
          <p:nvPr/>
        </p:nvSpPr>
        <p:spPr>
          <a:xfrm>
            <a:off x="1758465" y="2722302"/>
            <a:ext cx="5437464" cy="1544137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F68046-810B-4EF0-9005-1F93EBC47E3B}"/>
              </a:ext>
            </a:extLst>
          </p:cNvPr>
          <p:cNvSpPr txBox="1"/>
          <p:nvPr/>
        </p:nvSpPr>
        <p:spPr>
          <a:xfrm rot="16200000">
            <a:off x="548203" y="5287767"/>
            <a:ext cx="195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COMMUNITY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0AB4B2-686C-429B-96CF-FB9DD52B75E1}"/>
              </a:ext>
            </a:extLst>
          </p:cNvPr>
          <p:cNvSpPr txBox="1"/>
          <p:nvPr/>
        </p:nvSpPr>
        <p:spPr>
          <a:xfrm>
            <a:off x="1908313" y="2906128"/>
            <a:ext cx="52876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DURABILITY OF CONSTRUCTION MATERIALS</a:t>
            </a:r>
          </a:p>
          <a:p>
            <a:pPr marL="285750" indent="-285750">
              <a:buFontTx/>
              <a:buChar char="-"/>
            </a:pPr>
            <a:r>
              <a:rPr lang="en-US" dirty="0"/>
              <a:t>CLIMATE RESPONSIVE </a:t>
            </a:r>
          </a:p>
          <a:p>
            <a:pPr marL="285750" indent="-285750">
              <a:buFontTx/>
              <a:buChar char="-"/>
            </a:pPr>
            <a:r>
              <a:rPr lang="en-US" dirty="0"/>
              <a:t>FLEXIBLE SPACES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2C3CE8D-2112-4E7A-A181-83C18F4EE695}"/>
              </a:ext>
            </a:extLst>
          </p:cNvPr>
          <p:cNvSpPr/>
          <p:nvPr/>
        </p:nvSpPr>
        <p:spPr>
          <a:xfrm>
            <a:off x="1758464" y="4836401"/>
            <a:ext cx="5437464" cy="1544137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649A14-0A56-429E-80FA-DBA6317D9A2A}"/>
              </a:ext>
            </a:extLst>
          </p:cNvPr>
          <p:cNvSpPr txBox="1"/>
          <p:nvPr/>
        </p:nvSpPr>
        <p:spPr>
          <a:xfrm rot="16200000">
            <a:off x="530793" y="3167390"/>
            <a:ext cx="1958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LONGEVITY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928A0C-D663-445A-9AC2-5EB79732BB7D}"/>
              </a:ext>
            </a:extLst>
          </p:cNvPr>
          <p:cNvSpPr txBox="1"/>
          <p:nvPr/>
        </p:nvSpPr>
        <p:spPr>
          <a:xfrm>
            <a:off x="1908312" y="5173885"/>
            <a:ext cx="52876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INTERACTION WITH THE NEIGHBOURS</a:t>
            </a:r>
          </a:p>
          <a:p>
            <a:pPr marL="285750" indent="-285750">
              <a:buFontTx/>
              <a:buChar char="-"/>
            </a:pPr>
            <a:r>
              <a:rPr lang="en-US" dirty="0"/>
              <a:t>COMMON SERVICE CORES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29F776-2ACF-424E-A709-E654A87EFDAC}"/>
              </a:ext>
            </a:extLst>
          </p:cNvPr>
          <p:cNvSpPr txBox="1"/>
          <p:nvPr/>
        </p:nvSpPr>
        <p:spPr>
          <a:xfrm rot="16200000">
            <a:off x="10083581" y="1462091"/>
            <a:ext cx="3570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DWELLING UNIT</a:t>
            </a:r>
          </a:p>
        </p:txBody>
      </p:sp>
    </p:spTree>
    <p:extLst>
      <p:ext uri="{BB962C8B-B14F-4D97-AF65-F5344CB8AC3E}">
        <p14:creationId xmlns:p14="http://schemas.microsoft.com/office/powerpoint/2010/main" val="2991118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25D2D14-A5F7-4959-A3CE-CB45DB42C47A}"/>
              </a:ext>
            </a:extLst>
          </p:cNvPr>
          <p:cNvSpPr/>
          <p:nvPr/>
        </p:nvSpPr>
        <p:spPr>
          <a:xfrm>
            <a:off x="4304717" y="2417793"/>
            <a:ext cx="3263704" cy="1754326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711B0B-3641-4AD0-BBCB-3BD34EA8470D}"/>
              </a:ext>
            </a:extLst>
          </p:cNvPr>
          <p:cNvSpPr/>
          <p:nvPr/>
        </p:nvSpPr>
        <p:spPr>
          <a:xfrm>
            <a:off x="1758465" y="1055077"/>
            <a:ext cx="1955409" cy="1448972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9DCC7A-89B1-4CDC-B137-A61DB8F6F516}"/>
              </a:ext>
            </a:extLst>
          </p:cNvPr>
          <p:cNvSpPr txBox="1"/>
          <p:nvPr/>
        </p:nvSpPr>
        <p:spPr>
          <a:xfrm>
            <a:off x="4304717" y="2756347"/>
            <a:ext cx="3263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150 Dwelling Units (DU)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1 DU /Family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F2516A-377A-40F7-B01C-C507A5196D13}"/>
              </a:ext>
            </a:extLst>
          </p:cNvPr>
          <p:cNvSpPr txBox="1"/>
          <p:nvPr/>
        </p:nvSpPr>
        <p:spPr>
          <a:xfrm>
            <a:off x="1899141" y="1055077"/>
            <a:ext cx="167405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-COURTYARDS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-PLAYGROUND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WELLS, LOTUS PONDS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394A3A-AB44-4B44-814D-91BC482254EC}"/>
              </a:ext>
            </a:extLst>
          </p:cNvPr>
          <p:cNvSpPr/>
          <p:nvPr/>
        </p:nvSpPr>
        <p:spPr>
          <a:xfrm>
            <a:off x="8227258" y="1026721"/>
            <a:ext cx="1955409" cy="1448972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BFB5D1-5AF0-4AD0-808F-3B08D2E900F6}"/>
              </a:ext>
            </a:extLst>
          </p:cNvPr>
          <p:cNvSpPr txBox="1"/>
          <p:nvPr/>
        </p:nvSpPr>
        <p:spPr>
          <a:xfrm>
            <a:off x="8255390" y="1026721"/>
            <a:ext cx="20562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-MULTI-PURPOSE COMMUNITY SPACES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-RELIGIOUS SPACES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-CRECHE/PLAYSCHOOL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4482BB-CF05-4376-AF56-7722A548C81C}"/>
              </a:ext>
            </a:extLst>
          </p:cNvPr>
          <p:cNvSpPr/>
          <p:nvPr/>
        </p:nvSpPr>
        <p:spPr>
          <a:xfrm>
            <a:off x="1758465" y="4499316"/>
            <a:ext cx="1955409" cy="1763761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3211EA-7D1C-45DB-9C15-2707A359F762}"/>
              </a:ext>
            </a:extLst>
          </p:cNvPr>
          <p:cNvSpPr txBox="1"/>
          <p:nvPr/>
        </p:nvSpPr>
        <p:spPr>
          <a:xfrm>
            <a:off x="1828802" y="4623638"/>
            <a:ext cx="188507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-GROCERY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-VEGETABLE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-STATIONARY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-PHARMACY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FF1DEE-4D31-469B-8CDA-E20B28F4F61F}"/>
              </a:ext>
            </a:extLst>
          </p:cNvPr>
          <p:cNvSpPr/>
          <p:nvPr/>
        </p:nvSpPr>
        <p:spPr>
          <a:xfrm>
            <a:off x="8227258" y="3585421"/>
            <a:ext cx="1955409" cy="2677656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91ED14-7890-47A4-AF81-9C5E99E78A58}"/>
              </a:ext>
            </a:extLst>
          </p:cNvPr>
          <p:cNvSpPr txBox="1"/>
          <p:nvPr/>
        </p:nvSpPr>
        <p:spPr>
          <a:xfrm>
            <a:off x="8227257" y="3678600"/>
            <a:ext cx="19202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-WATER SUPPLY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-RAINWATER HARVESTING – COLLECTION &amp; STORAGE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-SEWAGE &amp; WASTE DISPOSAL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-ELECTRICITY &amp; RENEWABLE ENERGY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507F45-7C0E-43C9-9043-8E8FB1966555}"/>
              </a:ext>
            </a:extLst>
          </p:cNvPr>
          <p:cNvSpPr txBox="1"/>
          <p:nvPr/>
        </p:nvSpPr>
        <p:spPr>
          <a:xfrm rot="16200000">
            <a:off x="651044" y="1537308"/>
            <a:ext cx="167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 SPACES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AB9796-8CD5-4192-8879-91796DD3BB1A}"/>
              </a:ext>
            </a:extLst>
          </p:cNvPr>
          <p:cNvSpPr txBox="1"/>
          <p:nvPr/>
        </p:nvSpPr>
        <p:spPr>
          <a:xfrm>
            <a:off x="4523503" y="2112439"/>
            <a:ext cx="282612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DWELLING UNITS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6E4E6F-BDC8-4024-B932-00C3C92067B6}"/>
              </a:ext>
            </a:extLst>
          </p:cNvPr>
          <p:cNvSpPr txBox="1"/>
          <p:nvPr/>
        </p:nvSpPr>
        <p:spPr>
          <a:xfrm rot="16200000">
            <a:off x="9565938" y="1249775"/>
            <a:ext cx="19413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COMMUNITY SPACES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BC3054-33B4-4571-86B4-0293628CBC76}"/>
              </a:ext>
            </a:extLst>
          </p:cNvPr>
          <p:cNvSpPr txBox="1"/>
          <p:nvPr/>
        </p:nvSpPr>
        <p:spPr>
          <a:xfrm rot="16200000">
            <a:off x="9602358" y="4955596"/>
            <a:ext cx="18827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1A3FE8-ABAE-447C-AC9A-B770DB2F5DC5}"/>
              </a:ext>
            </a:extLst>
          </p:cNvPr>
          <p:cNvSpPr txBox="1"/>
          <p:nvPr/>
        </p:nvSpPr>
        <p:spPr>
          <a:xfrm rot="16200000">
            <a:off x="411879" y="5137467"/>
            <a:ext cx="2037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COMMERCIAL</a:t>
            </a:r>
          </a:p>
        </p:txBody>
      </p:sp>
    </p:spTree>
    <p:extLst>
      <p:ext uri="{BB962C8B-B14F-4D97-AF65-F5344CB8AC3E}">
        <p14:creationId xmlns:p14="http://schemas.microsoft.com/office/powerpoint/2010/main" val="3733053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96286E-1832-470E-BEF3-E6E95C0B29C9}"/>
              </a:ext>
            </a:extLst>
          </p:cNvPr>
          <p:cNvSpPr txBox="1"/>
          <p:nvPr/>
        </p:nvSpPr>
        <p:spPr>
          <a:xfrm rot="16200000">
            <a:off x="10154336" y="1391333"/>
            <a:ext cx="3429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CLUSTER LAYOUT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6F4F91-F7CD-40C5-9E9D-BFA41F159AF1}"/>
              </a:ext>
            </a:extLst>
          </p:cNvPr>
          <p:cNvSpPr txBox="1"/>
          <p:nvPr/>
        </p:nvSpPr>
        <p:spPr>
          <a:xfrm>
            <a:off x="7686244" y="0"/>
            <a:ext cx="38462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Cluster Footprint–8900 sqft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No. of Dwelling Units - 8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Service Core – 2 Nos.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Green Space -  1173 </a:t>
            </a:r>
            <a:r>
              <a:rPr lang="en-IN" dirty="0" err="1"/>
              <a:t>sq.ft</a:t>
            </a:r>
            <a:r>
              <a:rPr lang="en-IN" dirty="0"/>
              <a:t> (13%)</a:t>
            </a: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869078-D641-4CC2-9A0A-5D3FCCB6C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212573"/>
            <a:ext cx="9609858" cy="56454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E3E91B-208A-4F15-AE6F-B5801D73D7D6}"/>
              </a:ext>
            </a:extLst>
          </p:cNvPr>
          <p:cNvSpPr txBox="1"/>
          <p:nvPr/>
        </p:nvSpPr>
        <p:spPr>
          <a:xfrm>
            <a:off x="371043" y="135373"/>
            <a:ext cx="457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GROUND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797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65879B-A78B-4F4D-995A-5D278D025AED}"/>
              </a:ext>
            </a:extLst>
          </p:cNvPr>
          <p:cNvSpPr txBox="1"/>
          <p:nvPr/>
        </p:nvSpPr>
        <p:spPr>
          <a:xfrm rot="16200000">
            <a:off x="10352094" y="1193577"/>
            <a:ext cx="3033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MASTERPLAN</a:t>
            </a:r>
          </a:p>
        </p:txBody>
      </p:sp>
      <p:pic>
        <p:nvPicPr>
          <p:cNvPr id="3" name="Picture 2" descr="A picture containing table, indoor, sitting&#10;&#10;Description generated with very high confidence">
            <a:extLst>
              <a:ext uri="{FF2B5EF4-FFF2-40B4-BE49-F238E27FC236}">
                <a16:creationId xmlns:a16="http://schemas.microsoft.com/office/drawing/2014/main" id="{6E26DF2A-FA0B-457E-B9AA-179489588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" y="0"/>
            <a:ext cx="12188389" cy="6858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182C52-6073-4ABC-B652-40A67D91CA10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0515599" y="587992"/>
            <a:ext cx="0" cy="2605782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056DD6A-9143-4ABB-B4C2-C303732F7FFD}"/>
              </a:ext>
            </a:extLst>
          </p:cNvPr>
          <p:cNvSpPr txBox="1"/>
          <p:nvPr/>
        </p:nvSpPr>
        <p:spPr>
          <a:xfrm>
            <a:off x="9342782" y="218660"/>
            <a:ext cx="234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Community Space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AEF344-3DFE-4DCE-AC43-54CE0CD571CC}"/>
              </a:ext>
            </a:extLst>
          </p:cNvPr>
          <p:cNvCxnSpPr>
            <a:cxnSpLocks/>
          </p:cNvCxnSpPr>
          <p:nvPr/>
        </p:nvCxnSpPr>
        <p:spPr>
          <a:xfrm>
            <a:off x="5479773" y="403326"/>
            <a:ext cx="0" cy="3719198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B156A83-E36A-4A58-88A6-5483A7F7AF1E}"/>
              </a:ext>
            </a:extLst>
          </p:cNvPr>
          <p:cNvSpPr txBox="1"/>
          <p:nvPr/>
        </p:nvSpPr>
        <p:spPr>
          <a:xfrm>
            <a:off x="4550609" y="218660"/>
            <a:ext cx="234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Central Open Spaces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D99216-DC2D-43A2-8A29-B6A3118A70D6}"/>
              </a:ext>
            </a:extLst>
          </p:cNvPr>
          <p:cNvCxnSpPr>
            <a:cxnSpLocks/>
          </p:cNvCxnSpPr>
          <p:nvPr/>
        </p:nvCxnSpPr>
        <p:spPr>
          <a:xfrm>
            <a:off x="1802295" y="587992"/>
            <a:ext cx="0" cy="2227463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258377A-5C45-4967-BACE-7B4471543769}"/>
              </a:ext>
            </a:extLst>
          </p:cNvPr>
          <p:cNvSpPr txBox="1"/>
          <p:nvPr/>
        </p:nvSpPr>
        <p:spPr>
          <a:xfrm>
            <a:off x="1295401" y="235944"/>
            <a:ext cx="234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G+2 Units</a:t>
            </a:r>
            <a:endParaRPr lang="en-IN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2EE5E90-CE81-4B8B-A5F4-A0AED6AB6132}"/>
              </a:ext>
            </a:extLst>
          </p:cNvPr>
          <p:cNvCxnSpPr>
            <a:cxnSpLocks/>
          </p:cNvCxnSpPr>
          <p:nvPr/>
        </p:nvCxnSpPr>
        <p:spPr>
          <a:xfrm>
            <a:off x="3067878" y="533802"/>
            <a:ext cx="0" cy="2227463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C6CACE9-5390-4A61-BFDC-9F7D5CF72CFB}"/>
              </a:ext>
            </a:extLst>
          </p:cNvPr>
          <p:cNvSpPr txBox="1"/>
          <p:nvPr/>
        </p:nvSpPr>
        <p:spPr>
          <a:xfrm>
            <a:off x="2640496" y="235944"/>
            <a:ext cx="234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G+1 Units</a:t>
            </a:r>
            <a:endParaRPr lang="en-I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0E547D3-40C6-4006-80E4-A973848762A7}"/>
              </a:ext>
            </a:extLst>
          </p:cNvPr>
          <p:cNvCxnSpPr>
            <a:cxnSpLocks/>
          </p:cNvCxnSpPr>
          <p:nvPr/>
        </p:nvCxnSpPr>
        <p:spPr>
          <a:xfrm>
            <a:off x="6619460" y="806023"/>
            <a:ext cx="0" cy="2227463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F2C3EBE-DBD8-4D11-B7BD-7E8A1D20D486}"/>
              </a:ext>
            </a:extLst>
          </p:cNvPr>
          <p:cNvSpPr txBox="1"/>
          <p:nvPr/>
        </p:nvSpPr>
        <p:spPr>
          <a:xfrm>
            <a:off x="6293269" y="512342"/>
            <a:ext cx="234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Core</a:t>
            </a:r>
            <a:endParaRPr lang="en-I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DD85349-B177-48F3-8A3F-BC38405B0DF5}"/>
              </a:ext>
            </a:extLst>
          </p:cNvPr>
          <p:cNvCxnSpPr>
            <a:cxnSpLocks/>
          </p:cNvCxnSpPr>
          <p:nvPr/>
        </p:nvCxnSpPr>
        <p:spPr>
          <a:xfrm>
            <a:off x="8203095" y="806023"/>
            <a:ext cx="0" cy="324788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22D6F66-7DE9-41DE-AAE0-A5632F882819}"/>
              </a:ext>
            </a:extLst>
          </p:cNvPr>
          <p:cNvSpPr txBox="1"/>
          <p:nvPr/>
        </p:nvSpPr>
        <p:spPr>
          <a:xfrm>
            <a:off x="7642287" y="502726"/>
            <a:ext cx="234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Connecting Pathways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4738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food&#10;&#10;Description generated with high confidence">
            <a:extLst>
              <a:ext uri="{FF2B5EF4-FFF2-40B4-BE49-F238E27FC236}">
                <a16:creationId xmlns:a16="http://schemas.microsoft.com/office/drawing/2014/main" id="{D4CF7D89-A7F2-40BE-A7FE-ADD75636F9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7" t="8118" r="9244" b="8118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49022E-196D-424D-927D-E8D24FB5B355}"/>
              </a:ext>
            </a:extLst>
          </p:cNvPr>
          <p:cNvSpPr txBox="1"/>
          <p:nvPr/>
        </p:nvSpPr>
        <p:spPr>
          <a:xfrm rot="16200000">
            <a:off x="10352094" y="1193577"/>
            <a:ext cx="3033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MASTERPLAN</a:t>
            </a:r>
          </a:p>
        </p:txBody>
      </p:sp>
    </p:spTree>
    <p:extLst>
      <p:ext uri="{BB962C8B-B14F-4D97-AF65-F5344CB8AC3E}">
        <p14:creationId xmlns:p14="http://schemas.microsoft.com/office/powerpoint/2010/main" val="1423117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65879B-A78B-4F4D-995A-5D278D025AED}"/>
              </a:ext>
            </a:extLst>
          </p:cNvPr>
          <p:cNvSpPr txBox="1"/>
          <p:nvPr/>
        </p:nvSpPr>
        <p:spPr>
          <a:xfrm rot="16200000">
            <a:off x="10352094" y="1193577"/>
            <a:ext cx="3033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MASTERPLAN</a:t>
            </a:r>
          </a:p>
        </p:txBody>
      </p:sp>
      <p:pic>
        <p:nvPicPr>
          <p:cNvPr id="4" name="Picture 3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D5B8D105-AF90-4848-8950-DCD9E21335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19" r="3798"/>
          <a:stretch/>
        </p:blipFill>
        <p:spPr>
          <a:xfrm>
            <a:off x="0" y="-2"/>
            <a:ext cx="9383042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62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38A7807-98C4-46AC-8808-72583071D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900205"/>
              </p:ext>
            </p:extLst>
          </p:nvPr>
        </p:nvGraphicFramePr>
        <p:xfrm>
          <a:off x="0" y="284388"/>
          <a:ext cx="12192000" cy="6289223"/>
        </p:xfrm>
        <a:graphic>
          <a:graphicData uri="http://schemas.openxmlformats.org/drawingml/2006/table">
            <a:tbl>
              <a:tblPr/>
              <a:tblGrid>
                <a:gridCol w="2816700">
                  <a:extLst>
                    <a:ext uri="{9D8B030D-6E8A-4147-A177-3AD203B41FA5}">
                      <a16:colId xmlns:a16="http://schemas.microsoft.com/office/drawing/2014/main" val="1726421474"/>
                    </a:ext>
                  </a:extLst>
                </a:gridCol>
                <a:gridCol w="2055987">
                  <a:extLst>
                    <a:ext uri="{9D8B030D-6E8A-4147-A177-3AD203B41FA5}">
                      <a16:colId xmlns:a16="http://schemas.microsoft.com/office/drawing/2014/main" val="3575686142"/>
                    </a:ext>
                  </a:extLst>
                </a:gridCol>
                <a:gridCol w="2055987">
                  <a:extLst>
                    <a:ext uri="{9D8B030D-6E8A-4147-A177-3AD203B41FA5}">
                      <a16:colId xmlns:a16="http://schemas.microsoft.com/office/drawing/2014/main" val="3259848466"/>
                    </a:ext>
                  </a:extLst>
                </a:gridCol>
                <a:gridCol w="2055987">
                  <a:extLst>
                    <a:ext uri="{9D8B030D-6E8A-4147-A177-3AD203B41FA5}">
                      <a16:colId xmlns:a16="http://schemas.microsoft.com/office/drawing/2014/main" val="2268559716"/>
                    </a:ext>
                  </a:extLst>
                </a:gridCol>
                <a:gridCol w="3207339">
                  <a:extLst>
                    <a:ext uri="{9D8B030D-6E8A-4147-A177-3AD203B41FA5}">
                      <a16:colId xmlns:a16="http://schemas.microsoft.com/office/drawing/2014/main" val="2412066545"/>
                    </a:ext>
                  </a:extLst>
                </a:gridCol>
              </a:tblGrid>
              <a:tr h="337513">
                <a:tc>
                  <a:txBody>
                    <a:bodyPr/>
                    <a:lstStyle/>
                    <a:p>
                      <a:pPr rtl="0" fontAlgn="b"/>
                      <a:r>
                        <a:rPr lang="en-IN" sz="1800" b="1">
                          <a:effectLst/>
                        </a:rPr>
                        <a:t>Option 1</a:t>
                      </a:r>
                    </a:p>
                  </a:txBody>
                  <a:tcPr marL="13296" marR="13296" marT="8864" marB="886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800" b="1">
                        <a:effectLst/>
                      </a:endParaRPr>
                    </a:p>
                  </a:txBody>
                  <a:tcPr marL="13296" marR="13296" marT="8864" marB="886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rtl="0" fontAlgn="b"/>
                      <a:r>
                        <a:rPr lang="en-US" sz="1800" b="1" dirty="0" err="1">
                          <a:effectLst/>
                        </a:rPr>
                        <a:t>Rapidwall</a:t>
                      </a:r>
                      <a:r>
                        <a:rPr lang="en-US" sz="1800" b="1" dirty="0">
                          <a:effectLst/>
                        </a:rPr>
                        <a:t> Construction using GFRG units</a:t>
                      </a:r>
                    </a:p>
                  </a:txBody>
                  <a:tcPr marL="13296" marR="13296" marT="8864" marB="886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AC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8884"/>
                  </a:ext>
                </a:extLst>
              </a:tr>
              <a:tr h="562372">
                <a:tc>
                  <a:txBody>
                    <a:bodyPr/>
                    <a:lstStyle/>
                    <a:p>
                      <a:pPr rtl="0" fontAlgn="b"/>
                      <a:r>
                        <a:rPr lang="en-IN" sz="1800" b="1" dirty="0">
                          <a:effectLst/>
                        </a:rPr>
                        <a:t>Option 2</a:t>
                      </a:r>
                    </a:p>
                  </a:txBody>
                  <a:tcPr marL="13296" marR="13296" marT="8864" marB="886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800" b="1">
                        <a:effectLst/>
                      </a:endParaRPr>
                    </a:p>
                  </a:txBody>
                  <a:tcPr marL="13296" marR="13296" marT="8864" marB="886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AC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800" b="1" dirty="0">
                          <a:effectLst/>
                        </a:rPr>
                        <a:t>Conventional Construction using AAC blocks</a:t>
                      </a:r>
                    </a:p>
                  </a:txBody>
                  <a:tcPr marL="13296" marR="13296" marT="8864" marB="8864" anchor="b">
                    <a:lnL w="9525" cap="flat" cmpd="sng" algn="ctr">
                      <a:solidFill>
                        <a:srgbClr val="10AC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AC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IN" sz="1800" dirty="0">
                        <a:effectLst/>
                      </a:endParaRPr>
                    </a:p>
                  </a:txBody>
                  <a:tcPr marL="13296" marR="13296" marT="8864" marB="8864" anchor="b">
                    <a:lnL w="9525" cap="flat" cmpd="sng" algn="ctr">
                      <a:solidFill>
                        <a:srgbClr val="F0AE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AE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800" dirty="0">
                        <a:effectLst/>
                      </a:endParaRPr>
                    </a:p>
                  </a:txBody>
                  <a:tcPr marL="13296" marR="13296" marT="8864" marB="886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3079989"/>
                  </a:ext>
                </a:extLst>
              </a:tr>
              <a:tr h="299668">
                <a:tc>
                  <a:txBody>
                    <a:bodyPr/>
                    <a:lstStyle/>
                    <a:p>
                      <a:pPr rtl="0" fontAlgn="b"/>
                      <a:endParaRPr lang="en-IN" sz="1800">
                        <a:effectLst/>
                      </a:endParaRPr>
                    </a:p>
                  </a:txBody>
                  <a:tcPr marL="13296" marR="13296" marT="8864" marB="886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800">
                        <a:effectLst/>
                      </a:endParaRPr>
                    </a:p>
                  </a:txBody>
                  <a:tcPr marL="13296" marR="13296" marT="8864" marB="886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800">
                        <a:effectLst/>
                      </a:endParaRPr>
                    </a:p>
                  </a:txBody>
                  <a:tcPr marL="13296" marR="13296" marT="8864" marB="886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800">
                        <a:effectLst/>
                      </a:endParaRPr>
                    </a:p>
                  </a:txBody>
                  <a:tcPr marL="13296" marR="13296" marT="8864" marB="886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800" dirty="0">
                        <a:effectLst/>
                      </a:endParaRPr>
                    </a:p>
                  </a:txBody>
                  <a:tcPr marL="13296" marR="13296" marT="8864" marB="886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443098"/>
                  </a:ext>
                </a:extLst>
              </a:tr>
              <a:tr h="337513">
                <a:tc gridSpan="5">
                  <a:txBody>
                    <a:bodyPr/>
                    <a:lstStyle/>
                    <a:p>
                      <a:pPr rtl="0" fontAlgn="b"/>
                      <a:r>
                        <a:rPr lang="en-US" sz="1800" b="1">
                          <a:effectLst/>
                        </a:rPr>
                        <a:t>Materials and Cost comparison for 2 storey 1500 sqft building</a:t>
                      </a:r>
                    </a:p>
                  </a:txBody>
                  <a:tcPr marL="13296" marR="13296" marT="8864" marB="886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145357"/>
                  </a:ext>
                </a:extLst>
              </a:tr>
              <a:tr h="581146">
                <a:tc>
                  <a:txBody>
                    <a:bodyPr/>
                    <a:lstStyle/>
                    <a:p>
                      <a:pPr rtl="0" fontAlgn="b"/>
                      <a:r>
                        <a:rPr lang="en-IN" sz="1800" b="1" dirty="0">
                          <a:effectLst/>
                        </a:rPr>
                        <a:t>Material/Item</a:t>
                      </a:r>
                    </a:p>
                  </a:txBody>
                  <a:tcPr marL="13296" marR="13296" marT="8864" marB="8864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800" b="1">
                          <a:effectLst/>
                        </a:rPr>
                        <a:t>Units</a:t>
                      </a:r>
                    </a:p>
                  </a:txBody>
                  <a:tcPr marL="13296" marR="13296" marT="8864" marB="886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800" b="1">
                          <a:effectLst/>
                        </a:rPr>
                        <a:t>Option 1</a:t>
                      </a:r>
                    </a:p>
                  </a:txBody>
                  <a:tcPr marL="13296" marR="13296" marT="8864" marB="886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800" b="1">
                          <a:effectLst/>
                        </a:rPr>
                        <a:t>Option 2</a:t>
                      </a:r>
                    </a:p>
                  </a:txBody>
                  <a:tcPr marL="13296" marR="13296" marT="8864" marB="886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800" b="1">
                          <a:effectLst/>
                        </a:rPr>
                        <a:t>Saving in % </a:t>
                      </a:r>
                      <a:br>
                        <a:rPr lang="en-IN" sz="1800" b="1">
                          <a:effectLst/>
                        </a:rPr>
                      </a:br>
                      <a:r>
                        <a:rPr lang="en-IN" sz="1800" b="1">
                          <a:effectLst/>
                        </a:rPr>
                        <a:t>(Option 1 over Option 2)</a:t>
                      </a:r>
                    </a:p>
                  </a:txBody>
                  <a:tcPr marL="13296" marR="13296" marT="8864" marB="886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5313970"/>
                  </a:ext>
                </a:extLst>
              </a:tr>
              <a:tr h="299668">
                <a:tc>
                  <a:txBody>
                    <a:bodyPr/>
                    <a:lstStyle/>
                    <a:p>
                      <a:pPr rtl="0" fontAlgn="b"/>
                      <a:r>
                        <a:rPr lang="en-IN" sz="1800" dirty="0">
                          <a:effectLst/>
                        </a:rPr>
                        <a:t>Cement</a:t>
                      </a:r>
                    </a:p>
                  </a:txBody>
                  <a:tcPr marL="13296" marR="13296" marT="8864" marB="8864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800">
                          <a:effectLst/>
                        </a:rPr>
                        <a:t>Tons</a:t>
                      </a:r>
                    </a:p>
                  </a:txBody>
                  <a:tcPr marL="13296" marR="13296" marT="8864" marB="886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800">
                          <a:effectLst/>
                        </a:rPr>
                        <a:t>16</a:t>
                      </a:r>
                    </a:p>
                  </a:txBody>
                  <a:tcPr marL="13296" marR="13296" marT="8864" marB="886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800">
                          <a:effectLst/>
                        </a:rPr>
                        <a:t>32.55</a:t>
                      </a:r>
                    </a:p>
                  </a:txBody>
                  <a:tcPr marL="13296" marR="13296" marT="8864" marB="886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800">
                          <a:effectLst/>
                        </a:rPr>
                        <a:t>51%</a:t>
                      </a:r>
                    </a:p>
                  </a:txBody>
                  <a:tcPr marL="13296" marR="13296" marT="8864" marB="886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705099"/>
                  </a:ext>
                </a:extLst>
              </a:tr>
              <a:tr h="299668">
                <a:tc>
                  <a:txBody>
                    <a:bodyPr/>
                    <a:lstStyle/>
                    <a:p>
                      <a:pPr rtl="0" fontAlgn="b"/>
                      <a:r>
                        <a:rPr lang="en-IN" sz="1800" dirty="0">
                          <a:effectLst/>
                        </a:rPr>
                        <a:t>Steel </a:t>
                      </a:r>
                    </a:p>
                  </a:txBody>
                  <a:tcPr marL="13296" marR="13296" marT="8864" marB="8864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800">
                          <a:effectLst/>
                        </a:rPr>
                        <a:t>kg</a:t>
                      </a:r>
                    </a:p>
                  </a:txBody>
                  <a:tcPr marL="13296" marR="13296" marT="8864" marB="886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800">
                          <a:effectLst/>
                        </a:rPr>
                        <a:t>1800</a:t>
                      </a:r>
                    </a:p>
                  </a:txBody>
                  <a:tcPr marL="13296" marR="13296" marT="8864" marB="886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800">
                          <a:effectLst/>
                        </a:rPr>
                        <a:t>2779</a:t>
                      </a:r>
                    </a:p>
                  </a:txBody>
                  <a:tcPr marL="13296" marR="13296" marT="8864" marB="886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800">
                          <a:effectLst/>
                        </a:rPr>
                        <a:t>35%</a:t>
                      </a:r>
                    </a:p>
                  </a:txBody>
                  <a:tcPr marL="13296" marR="13296" marT="8864" marB="886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5174316"/>
                  </a:ext>
                </a:extLst>
              </a:tr>
              <a:tr h="299668">
                <a:tc>
                  <a:txBody>
                    <a:bodyPr/>
                    <a:lstStyle/>
                    <a:p>
                      <a:pPr rtl="0" fontAlgn="b"/>
                      <a:r>
                        <a:rPr lang="en-IN" sz="1800" dirty="0">
                          <a:effectLst/>
                        </a:rPr>
                        <a:t>Sand </a:t>
                      </a:r>
                    </a:p>
                  </a:txBody>
                  <a:tcPr marL="13296" marR="13296" marT="8864" marB="8864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800">
                          <a:effectLst/>
                        </a:rPr>
                        <a:t>cum</a:t>
                      </a:r>
                    </a:p>
                  </a:txBody>
                  <a:tcPr marL="13296" marR="13296" marT="8864" marB="886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800">
                          <a:effectLst/>
                        </a:rPr>
                        <a:t>20</a:t>
                      </a:r>
                    </a:p>
                  </a:txBody>
                  <a:tcPr marL="13296" marR="13296" marT="8864" marB="886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800">
                          <a:effectLst/>
                        </a:rPr>
                        <a:t>83.37</a:t>
                      </a:r>
                    </a:p>
                  </a:txBody>
                  <a:tcPr marL="13296" marR="13296" marT="8864" marB="886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800">
                          <a:effectLst/>
                        </a:rPr>
                        <a:t>76%</a:t>
                      </a:r>
                    </a:p>
                  </a:txBody>
                  <a:tcPr marL="13296" marR="13296" marT="8864" marB="886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4070139"/>
                  </a:ext>
                </a:extLst>
              </a:tr>
              <a:tr h="299668">
                <a:tc>
                  <a:txBody>
                    <a:bodyPr/>
                    <a:lstStyle/>
                    <a:p>
                      <a:pPr rtl="0" fontAlgn="b"/>
                      <a:r>
                        <a:rPr lang="en-IN" sz="1800">
                          <a:effectLst/>
                        </a:rPr>
                        <a:t>Granite</a:t>
                      </a:r>
                    </a:p>
                  </a:txBody>
                  <a:tcPr marL="13296" marR="13296" marT="8864" marB="8864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800" dirty="0">
                          <a:effectLst/>
                        </a:rPr>
                        <a:t>cum</a:t>
                      </a:r>
                    </a:p>
                  </a:txBody>
                  <a:tcPr marL="13296" marR="13296" marT="8864" marB="886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800" dirty="0">
                          <a:effectLst/>
                        </a:rPr>
                        <a:t>38</a:t>
                      </a:r>
                    </a:p>
                  </a:txBody>
                  <a:tcPr marL="13296" marR="13296" marT="8864" marB="886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800">
                          <a:effectLst/>
                        </a:rPr>
                        <a:t>52.46</a:t>
                      </a:r>
                    </a:p>
                  </a:txBody>
                  <a:tcPr marL="13296" marR="13296" marT="8864" marB="886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800">
                          <a:effectLst/>
                        </a:rPr>
                        <a:t>28%</a:t>
                      </a:r>
                    </a:p>
                  </a:txBody>
                  <a:tcPr marL="13296" marR="13296" marT="8864" marB="886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174595"/>
                  </a:ext>
                </a:extLst>
              </a:tr>
              <a:tr h="299668">
                <a:tc>
                  <a:txBody>
                    <a:bodyPr/>
                    <a:lstStyle/>
                    <a:p>
                      <a:pPr rtl="0" fontAlgn="b"/>
                      <a:r>
                        <a:rPr lang="en-IN" sz="1800">
                          <a:effectLst/>
                        </a:rPr>
                        <a:t>Bricks</a:t>
                      </a:r>
                    </a:p>
                  </a:txBody>
                  <a:tcPr marL="13296" marR="13296" marT="8864" marB="8864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800" dirty="0">
                          <a:effectLst/>
                        </a:rPr>
                        <a:t>units</a:t>
                      </a:r>
                    </a:p>
                  </a:txBody>
                  <a:tcPr marL="13296" marR="13296" marT="8864" marB="886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800">
                          <a:effectLst/>
                        </a:rPr>
                        <a:t>-</a:t>
                      </a:r>
                    </a:p>
                  </a:txBody>
                  <a:tcPr marL="13296" marR="13296" marT="8864" marB="886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800">
                          <a:effectLst/>
                        </a:rPr>
                        <a:t>57200</a:t>
                      </a:r>
                    </a:p>
                  </a:txBody>
                  <a:tcPr marL="13296" marR="13296" marT="8864" marB="886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800">
                          <a:effectLst/>
                        </a:rPr>
                        <a:t>-</a:t>
                      </a:r>
                    </a:p>
                  </a:txBody>
                  <a:tcPr marL="13296" marR="13296" marT="8864" marB="886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6360338"/>
                  </a:ext>
                </a:extLst>
              </a:tr>
              <a:tr h="299668">
                <a:tc>
                  <a:txBody>
                    <a:bodyPr/>
                    <a:lstStyle/>
                    <a:p>
                      <a:pPr rtl="0" fontAlgn="b"/>
                      <a:r>
                        <a:rPr lang="en-IN" sz="1800">
                          <a:effectLst/>
                        </a:rPr>
                        <a:t>GFRG Panel</a:t>
                      </a:r>
                    </a:p>
                  </a:txBody>
                  <a:tcPr marL="13296" marR="13296" marT="8864" marB="8864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800">
                          <a:effectLst/>
                        </a:rPr>
                        <a:t>sqft</a:t>
                      </a:r>
                    </a:p>
                  </a:txBody>
                  <a:tcPr marL="13296" marR="13296" marT="8864" marB="886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800" dirty="0">
                          <a:effectLst/>
                        </a:rPr>
                        <a:t>500</a:t>
                      </a:r>
                    </a:p>
                  </a:txBody>
                  <a:tcPr marL="13296" marR="13296" marT="8864" marB="886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800">
                          <a:effectLst/>
                        </a:rPr>
                        <a:t>-</a:t>
                      </a:r>
                    </a:p>
                  </a:txBody>
                  <a:tcPr marL="13296" marR="13296" marT="8864" marB="886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800">
                          <a:effectLst/>
                        </a:rPr>
                        <a:t>-</a:t>
                      </a:r>
                    </a:p>
                  </a:txBody>
                  <a:tcPr marL="13296" marR="13296" marT="8864" marB="886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2837483"/>
                  </a:ext>
                </a:extLst>
              </a:tr>
              <a:tr h="299668">
                <a:tc>
                  <a:txBody>
                    <a:bodyPr/>
                    <a:lstStyle/>
                    <a:p>
                      <a:pPr rtl="0" fontAlgn="b"/>
                      <a:r>
                        <a:rPr lang="en-IN" sz="1800">
                          <a:effectLst/>
                        </a:rPr>
                        <a:t>Water</a:t>
                      </a:r>
                    </a:p>
                  </a:txBody>
                  <a:tcPr marL="13296" marR="13296" marT="8864" marB="8864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800">
                          <a:effectLst/>
                        </a:rPr>
                        <a:t>Liter</a:t>
                      </a:r>
                    </a:p>
                  </a:txBody>
                  <a:tcPr marL="13296" marR="13296" marT="8864" marB="886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800">
                          <a:effectLst/>
                        </a:rPr>
                        <a:t>50000</a:t>
                      </a:r>
                    </a:p>
                  </a:txBody>
                  <a:tcPr marL="13296" marR="13296" marT="8864" marB="886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800" dirty="0">
                          <a:effectLst/>
                        </a:rPr>
                        <a:t>200000</a:t>
                      </a:r>
                    </a:p>
                  </a:txBody>
                  <a:tcPr marL="13296" marR="13296" marT="8864" marB="886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800">
                          <a:effectLst/>
                        </a:rPr>
                        <a:t>75%</a:t>
                      </a:r>
                    </a:p>
                  </a:txBody>
                  <a:tcPr marL="13296" marR="13296" marT="8864" marB="886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407531"/>
                  </a:ext>
                </a:extLst>
              </a:tr>
              <a:tr h="299668">
                <a:tc>
                  <a:txBody>
                    <a:bodyPr/>
                    <a:lstStyle/>
                    <a:p>
                      <a:pPr rtl="0" fontAlgn="b"/>
                      <a:r>
                        <a:rPr lang="en-IN" sz="1800">
                          <a:effectLst/>
                        </a:rPr>
                        <a:t>Labour</a:t>
                      </a:r>
                    </a:p>
                  </a:txBody>
                  <a:tcPr marL="13296" marR="13296" marT="8864" marB="8864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800">
                          <a:effectLst/>
                        </a:rPr>
                        <a:t>Mandays</a:t>
                      </a:r>
                    </a:p>
                  </a:txBody>
                  <a:tcPr marL="13296" marR="13296" marT="8864" marB="886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800">
                          <a:effectLst/>
                        </a:rPr>
                        <a:t>389</a:t>
                      </a:r>
                    </a:p>
                  </a:txBody>
                  <a:tcPr marL="13296" marR="13296" marT="8864" marB="886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800" dirty="0">
                          <a:effectLst/>
                        </a:rPr>
                        <a:t>1200</a:t>
                      </a:r>
                    </a:p>
                  </a:txBody>
                  <a:tcPr marL="13296" marR="13296" marT="8864" marB="886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800" dirty="0">
                          <a:effectLst/>
                        </a:rPr>
                        <a:t>68%</a:t>
                      </a:r>
                    </a:p>
                  </a:txBody>
                  <a:tcPr marL="13296" marR="13296" marT="8864" marB="886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1954678"/>
                  </a:ext>
                </a:extLst>
              </a:tr>
              <a:tr h="337513">
                <a:tc>
                  <a:txBody>
                    <a:bodyPr/>
                    <a:lstStyle/>
                    <a:p>
                      <a:pPr rtl="0" fontAlgn="b"/>
                      <a:r>
                        <a:rPr lang="en-IN" sz="1800" b="1">
                          <a:effectLst/>
                        </a:rPr>
                        <a:t>Construction Time</a:t>
                      </a:r>
                    </a:p>
                  </a:txBody>
                  <a:tcPr marL="13296" marR="13296" marT="8864" marB="8864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800" b="1">
                          <a:effectLst/>
                        </a:rPr>
                        <a:t>Days</a:t>
                      </a:r>
                    </a:p>
                  </a:txBody>
                  <a:tcPr marL="13296" marR="13296" marT="8864" marB="886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800" b="1" dirty="0"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</a:p>
                  </a:txBody>
                  <a:tcPr marL="13296" marR="13296" marT="8864" marB="886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800" b="1">
                          <a:solidFill>
                            <a:srgbClr val="000000"/>
                          </a:solidFill>
                          <a:effectLst/>
                        </a:rPr>
                        <a:t>120</a:t>
                      </a:r>
                    </a:p>
                  </a:txBody>
                  <a:tcPr marL="13296" marR="13296" marT="8864" marB="886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800" b="1" dirty="0">
                          <a:effectLst/>
                        </a:rPr>
                        <a:t>83%</a:t>
                      </a:r>
                    </a:p>
                  </a:txBody>
                  <a:tcPr marL="13296" marR="13296" marT="8864" marB="886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024620"/>
                  </a:ext>
                </a:extLst>
              </a:tr>
              <a:tr h="495309">
                <a:tc>
                  <a:txBody>
                    <a:bodyPr/>
                    <a:lstStyle/>
                    <a:p>
                      <a:pPr rtl="0" fontAlgn="b"/>
                      <a:r>
                        <a:rPr lang="en-IN" sz="1800">
                          <a:effectLst/>
                        </a:rPr>
                        <a:t>Wt of Superstructure</a:t>
                      </a:r>
                    </a:p>
                  </a:txBody>
                  <a:tcPr marL="13296" marR="13296" marT="8864" marB="8864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800">
                          <a:effectLst/>
                        </a:rPr>
                        <a:t>Tons</a:t>
                      </a:r>
                    </a:p>
                  </a:txBody>
                  <a:tcPr marL="13296" marR="13296" marT="8864" marB="886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800" dirty="0">
                          <a:effectLst/>
                        </a:rPr>
                        <a:t>170</a:t>
                      </a:r>
                    </a:p>
                  </a:txBody>
                  <a:tcPr marL="13296" marR="13296" marT="8864" marB="886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800" dirty="0">
                          <a:effectLst/>
                        </a:rPr>
                        <a:t>490</a:t>
                      </a:r>
                    </a:p>
                  </a:txBody>
                  <a:tcPr marL="13296" marR="13296" marT="8864" marB="886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800" dirty="0">
                          <a:effectLst/>
                        </a:rPr>
                        <a:t>65%</a:t>
                      </a:r>
                    </a:p>
                  </a:txBody>
                  <a:tcPr marL="13296" marR="13296" marT="8864" marB="886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2434995"/>
                  </a:ext>
                </a:extLst>
              </a:tr>
              <a:tr h="337513">
                <a:tc>
                  <a:txBody>
                    <a:bodyPr/>
                    <a:lstStyle/>
                    <a:p>
                      <a:pPr rtl="0" fontAlgn="b"/>
                      <a:r>
                        <a:rPr lang="en-IN" sz="1800" b="1">
                          <a:effectLst/>
                        </a:rPr>
                        <a:t>Construction Cost</a:t>
                      </a:r>
                    </a:p>
                  </a:txBody>
                  <a:tcPr marL="13296" marR="13296" marT="8864" marB="8864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800" b="1">
                          <a:effectLst/>
                        </a:rPr>
                        <a:t>Lakh Rs</a:t>
                      </a:r>
                    </a:p>
                  </a:txBody>
                  <a:tcPr marL="13296" marR="13296" marT="8864" marB="886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800" b="1">
                          <a:effectLst/>
                        </a:rPr>
                        <a:t>13.25</a:t>
                      </a:r>
                    </a:p>
                  </a:txBody>
                  <a:tcPr marL="13296" marR="13296" marT="8864" marB="886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800" b="1" dirty="0">
                          <a:effectLst/>
                        </a:rPr>
                        <a:t>18.27</a:t>
                      </a:r>
                    </a:p>
                  </a:txBody>
                  <a:tcPr marL="13296" marR="13296" marT="8864" marB="886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800" b="1" dirty="0">
                          <a:effectLst/>
                        </a:rPr>
                        <a:t>27%</a:t>
                      </a:r>
                    </a:p>
                  </a:txBody>
                  <a:tcPr marL="13296" marR="13296" marT="8864" marB="886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688924"/>
                  </a:ext>
                </a:extLst>
              </a:tr>
              <a:tr h="299668">
                <a:tc>
                  <a:txBody>
                    <a:bodyPr/>
                    <a:lstStyle/>
                    <a:p>
                      <a:pPr rtl="0" fontAlgn="b"/>
                      <a:endParaRPr lang="en-IN" sz="1800">
                        <a:effectLst/>
                      </a:endParaRPr>
                    </a:p>
                  </a:txBody>
                  <a:tcPr marL="13296" marR="13296" marT="8864" marB="886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800">
                        <a:effectLst/>
                      </a:endParaRPr>
                    </a:p>
                  </a:txBody>
                  <a:tcPr marL="13296" marR="13296" marT="8864" marB="886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800">
                        <a:effectLst/>
                      </a:endParaRPr>
                    </a:p>
                  </a:txBody>
                  <a:tcPr marL="13296" marR="13296" marT="8864" marB="886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800">
                        <a:effectLst/>
                      </a:endParaRPr>
                    </a:p>
                  </a:txBody>
                  <a:tcPr marL="13296" marR="13296" marT="8864" marB="886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800">
                        <a:effectLst/>
                      </a:endParaRPr>
                    </a:p>
                  </a:txBody>
                  <a:tcPr marL="13296" marR="13296" marT="8864" marB="886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349969"/>
                  </a:ext>
                </a:extLst>
              </a:tr>
              <a:tr h="299668">
                <a:tc gridSpan="5">
                  <a:txBody>
                    <a:bodyPr/>
                    <a:lstStyle/>
                    <a:p>
                      <a:pPr rtl="0" fontAlgn="b"/>
                      <a:r>
                        <a:rPr lang="en-US" sz="1800" i="0" dirty="0">
                          <a:effectLst/>
                          <a:latin typeface="Arial" panose="020B0604020202020204" pitchFamily="34" charset="0"/>
                        </a:rPr>
                        <a:t>Source: </a:t>
                      </a:r>
                      <a:r>
                        <a:rPr lang="en-US" sz="1800" i="1" dirty="0">
                          <a:effectLst/>
                          <a:latin typeface="Arial" panose="020B0604020202020204" pitchFamily="34" charset="0"/>
                        </a:rPr>
                        <a:t>A seminar Report on affordable mass housing </a:t>
                      </a:r>
                      <a:r>
                        <a:rPr lang="en-US" sz="1800" i="0" dirty="0">
                          <a:effectLst/>
                          <a:latin typeface="Arial" panose="020B0604020202020204" pitchFamily="34" charset="0"/>
                        </a:rPr>
                        <a:t>by Suman </a:t>
                      </a:r>
                      <a:r>
                        <a:rPr lang="en-US" sz="1800" i="0" dirty="0" err="1">
                          <a:effectLst/>
                          <a:latin typeface="Arial" panose="020B0604020202020204" pitchFamily="34" charset="0"/>
                        </a:rPr>
                        <a:t>Pati</a:t>
                      </a:r>
                      <a:r>
                        <a:rPr lang="en-US" sz="1800" i="0" dirty="0">
                          <a:effectLst/>
                          <a:latin typeface="Arial" panose="020B0604020202020204" pitchFamily="34" charset="0"/>
                        </a:rPr>
                        <a:t>, 2013</a:t>
                      </a:r>
                      <a:endParaRPr lang="en-US" sz="1800" dirty="0">
                        <a:effectLst/>
                      </a:endParaRPr>
                    </a:p>
                  </a:txBody>
                  <a:tcPr marL="13296" marR="13296" marT="8864" marB="886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163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9308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C48C9F-1B22-4CDE-934C-6BDD84646436}"/>
              </a:ext>
            </a:extLst>
          </p:cNvPr>
          <p:cNvSpPr txBox="1"/>
          <p:nvPr/>
        </p:nvSpPr>
        <p:spPr>
          <a:xfrm rot="16200000">
            <a:off x="9626678" y="641735"/>
            <a:ext cx="4484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PASSIVE DESIGN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F7FBE0-73D0-4C60-8028-3B88CD1EE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45671" cy="54422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E06431-8D67-4375-BFEF-811860ECA4D6}"/>
              </a:ext>
            </a:extLst>
          </p:cNvPr>
          <p:cNvSpPr txBox="1"/>
          <p:nvPr/>
        </p:nvSpPr>
        <p:spPr>
          <a:xfrm>
            <a:off x="1" y="5442233"/>
            <a:ext cx="837474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MINIMIZE SOLAR EXPOSURE (LONGER AXIS IN THE NORTH-SOUTH DIRECTION)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SHADING OF WINDOWS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latin typeface="Calibri" panose="020F0502020204030204"/>
              </a:rPr>
              <a:t>NATURAL VENTILATION  (OPERABLE WINDOWS &amp; PROVISION FOR CROSS-VENTILATION)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 OF CAVITY WALLS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3752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479</Words>
  <Application>Microsoft Office PowerPoint</Application>
  <PresentationFormat>Widescreen</PresentationFormat>
  <Paragraphs>188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‘Bacchraon Bagh’ Project</dc:title>
  <dc:creator>Mariyam Zakiah</dc:creator>
  <cp:lastModifiedBy>Anas Aji Muhammed</cp:lastModifiedBy>
  <cp:revision>115</cp:revision>
  <dcterms:created xsi:type="dcterms:W3CDTF">2017-07-05T04:55:34Z</dcterms:created>
  <dcterms:modified xsi:type="dcterms:W3CDTF">2018-09-23T09:42:36Z</dcterms:modified>
</cp:coreProperties>
</file>