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73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EBEBEB"/>
    <a:srgbClr val="AADAFF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5EED-4954-49D5-ABAC-32566461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A3324-22A9-4483-A3C1-A5AA4CA3B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9B03-2BBF-4DC6-B63C-DBB80561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D492-1ACA-4C0D-9B1A-06824746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3B18-8D6F-4348-83DD-45862812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94-BEA2-4E55-ADE0-23EC626D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59CA0-7267-491F-8D01-72248CB0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CE2B-C797-44E0-9EF0-7782C05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CD5F-8A35-4261-8B77-F1A7F6A3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216F-2667-42F0-B4FF-7BA4E99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02B51-14F0-49BE-B2E2-443166AA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742B1-E65E-4084-8616-CABF8B09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553-CE1A-4BC0-87CE-704B71A2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F1A7-240C-4F96-8C1E-6FD84299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7CADC-A5CA-476A-8C40-F2474B7C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979A-8569-4BB2-A157-2C6F486E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C973-DCE2-4F0B-A3F5-4DDD3C07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4C96-1766-4813-A3A1-C4FBEE31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0520-7FB0-41FD-A2FA-F46D66C6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0B9E-66EE-4BE7-949D-FC4E805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431-F605-49C1-A9E8-9FC114C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FDC5-27DE-409F-A75A-961104B1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B7A0-F8E7-4BB9-9EAB-8665AAF1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0644-D30C-4B30-B569-A10F8C2E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591D-0C6C-4609-BD2B-4B5CBBA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5712-A250-46E3-B423-6CCAD3DC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6EEE-8371-4D0C-AB2A-85AFE8A17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31C78-F83F-411F-BDF9-64E8A435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10B4A-CACD-4BF5-83C4-0ADF5D38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F9A8-1E0A-472E-A36A-F20811E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7CB-6C5F-4122-90A8-61945BE3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A775-9712-4413-88B5-4988D97F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96E9-AE41-49D9-AB69-544194A9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59229-39B3-4423-8917-2509E9BD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FDF1-CAA3-41EB-A9EA-57EB18661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5616-ED84-499D-B392-7C557A9E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0D336-8E77-4287-833C-D1604219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585B3-8257-4B6E-BABA-A497C9F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EE6F4-B3B1-4491-8CD0-0E507AD1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4F4D-5B73-4FFB-A650-9AA28793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D68A9-7F78-49D9-AD2F-5AE095E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7303-4B4B-4686-B2AF-B00987C6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555C5-2EF7-40F9-B807-F3859AB9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5ACC-0A9E-4C0E-AF79-57936B74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00B07-AFD9-404F-81A6-CECA25BF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A2A0-B0FA-4567-9C5C-3AFFEA5A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DB5F-FB33-4A07-BBBB-66A6FE43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C845-4281-4667-BF05-347B33DE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4700-1E3F-4ABB-85F3-B087EA7E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32C7-16F5-4DF1-A92A-EB8255B6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1001-A49A-4E0F-9A9F-54587690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DC519-49D2-4D3E-B76A-D1FA8E32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8C43-22AA-454D-92D7-BCFE82D9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CB567-4F79-4417-9DE6-0E3E2040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174B-626B-4A67-A835-B467FC2D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DE47-C383-4546-8377-AEF241F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B06B-BF23-4067-A90E-62F91771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FCDC6-C2E7-4C16-8F34-1954DCE1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6677-7B24-46BE-B732-339A1D18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8837-1508-4379-A8CD-671AD12E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2CC3-39A4-4753-9BA1-88ADB3EDF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7CD5-9499-4AD3-9F83-0BC410A2B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82C4-FD0D-4B4A-AE36-676DF55B9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573B-6A24-49D3-BC10-9867B38D0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Design and Development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chemeClr val="accent2"/>
                </a:solidFill>
                <a:latin typeface="Georgia" panose="02040502050405020303" pitchFamily="18" charset="0"/>
              </a:rPr>
              <a:t>of ‘Prototype’ homes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for Rehabilitating flood-affected families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</a:b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Ponnani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, Kerala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1EB9C-5822-40AF-9CEF-14DCF1F2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4" y="5757617"/>
            <a:ext cx="1987826" cy="10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C62FFF-CA45-43F3-A45C-38CF4F74BC22}"/>
              </a:ext>
            </a:extLst>
          </p:cNvPr>
          <p:cNvSpPr txBox="1"/>
          <p:nvPr/>
        </p:nvSpPr>
        <p:spPr>
          <a:xfrm rot="16200000">
            <a:off x="9227239" y="2318434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DESIGN INTENT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2F0EB-C8EF-4EE8-ABC2-D72DD2D0701A}"/>
              </a:ext>
            </a:extLst>
          </p:cNvPr>
          <p:cNvSpPr txBox="1"/>
          <p:nvPr/>
        </p:nvSpPr>
        <p:spPr>
          <a:xfrm>
            <a:off x="433137" y="320842"/>
            <a:ext cx="106840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</a:rPr>
              <a:t>The intent is to design ‘prototype’ homes that are:</a:t>
            </a:r>
          </a:p>
          <a:p>
            <a:pPr algn="just"/>
            <a:endParaRPr lang="en-IN" sz="2400" b="1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Sustainable</a:t>
            </a:r>
            <a:r>
              <a:rPr lang="en-IN" sz="2400" dirty="0"/>
              <a:t> </a:t>
            </a:r>
            <a:r>
              <a:rPr lang="en-IN" dirty="0"/>
              <a:t>and be </a:t>
            </a:r>
            <a:r>
              <a:rPr lang="en-IN" sz="2400" b="1" dirty="0">
                <a:solidFill>
                  <a:schemeClr val="accent2"/>
                </a:solidFill>
              </a:rPr>
              <a:t>resilient</a:t>
            </a:r>
            <a:r>
              <a:rPr lang="en-IN" sz="2400" dirty="0"/>
              <a:t> </a:t>
            </a:r>
            <a:r>
              <a:rPr lang="en-IN" dirty="0"/>
              <a:t>to future calamities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Occupant-centric design</a:t>
            </a:r>
            <a:r>
              <a:rPr lang="en-IN" sz="2400" dirty="0"/>
              <a:t>, </a:t>
            </a:r>
            <a:r>
              <a:rPr lang="en-IN" dirty="0"/>
              <a:t>taking care of occupant’s lifestyle, thermal and visual comfort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Futuristic design </a:t>
            </a:r>
            <a:r>
              <a:rPr lang="en-IN" dirty="0"/>
              <a:t>that addresses the lifestyle changes in the next 20 years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Durable, eco-friendly materials and Pre-fabricated </a:t>
            </a:r>
            <a:r>
              <a:rPr lang="en-IN" dirty="0"/>
              <a:t>construction, that can be built in the next six months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Cost-optimization</a:t>
            </a:r>
            <a:r>
              <a:rPr lang="en-IN" sz="2400" dirty="0"/>
              <a:t> </a:t>
            </a:r>
            <a:r>
              <a:rPr lang="en-IN" dirty="0"/>
              <a:t>through design, material selection and charting out a project management plan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Integrated design approach </a:t>
            </a:r>
            <a:r>
              <a:rPr lang="en-IN" dirty="0"/>
              <a:t>engaging consultants-architects, urban designers, green building consultants, structural engineers and MEP consultant’s, etc. from the initial </a:t>
            </a:r>
            <a:r>
              <a:rPr lang="en-IN"/>
              <a:t>design stage</a:t>
            </a:r>
          </a:p>
          <a:p>
            <a:pPr algn="just"/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2"/>
                </a:solidFill>
              </a:rPr>
              <a:t>Adaptable</a:t>
            </a:r>
            <a:r>
              <a:rPr lang="en-IN" sz="2400" dirty="0"/>
              <a:t> </a:t>
            </a:r>
            <a:r>
              <a:rPr lang="en-IN" dirty="0"/>
              <a:t>for single homes, multi-unit dwellings or community housing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3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711B0B-3641-4AD0-BBCB-3BD34EA8470D}"/>
              </a:ext>
            </a:extLst>
          </p:cNvPr>
          <p:cNvSpPr/>
          <p:nvPr/>
        </p:nvSpPr>
        <p:spPr>
          <a:xfrm>
            <a:off x="1758464" y="615967"/>
            <a:ext cx="9246478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07F45-7C0E-43C9-9043-8E8FB1966555}"/>
              </a:ext>
            </a:extLst>
          </p:cNvPr>
          <p:cNvSpPr txBox="1"/>
          <p:nvPr/>
        </p:nvSpPr>
        <p:spPr>
          <a:xfrm rot="16200000">
            <a:off x="530794" y="963527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STAGE-1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9D12-A6AE-4407-B710-A22F90984971}"/>
              </a:ext>
            </a:extLst>
          </p:cNvPr>
          <p:cNvSpPr txBox="1"/>
          <p:nvPr/>
        </p:nvSpPr>
        <p:spPr>
          <a:xfrm>
            <a:off x="1908313" y="792209"/>
            <a:ext cx="909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SCHEMATIC DESIGN</a:t>
            </a:r>
          </a:p>
          <a:p>
            <a:r>
              <a:rPr lang="en-US" dirty="0"/>
              <a:t>Site Analysis, Context Analysis</a:t>
            </a:r>
          </a:p>
          <a:p>
            <a:r>
              <a:rPr lang="en-US" dirty="0"/>
              <a:t>Concept Design, Materials &amp; Construction technology, Energy &amp; Daylight studies</a:t>
            </a:r>
          </a:p>
          <a:p>
            <a:r>
              <a:rPr lang="en-US" dirty="0"/>
              <a:t>Draft BOQ &amp; cost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10FB1-00EE-41C6-9F05-6EF3B5DE9688}"/>
              </a:ext>
            </a:extLst>
          </p:cNvPr>
          <p:cNvSpPr/>
          <p:nvPr/>
        </p:nvSpPr>
        <p:spPr>
          <a:xfrm>
            <a:off x="1758465" y="2669294"/>
            <a:ext cx="9246478" cy="195885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8046-810B-4EF0-9005-1F93EBC47E3B}"/>
              </a:ext>
            </a:extLst>
          </p:cNvPr>
          <p:cNvSpPr txBox="1"/>
          <p:nvPr/>
        </p:nvSpPr>
        <p:spPr>
          <a:xfrm rot="16200000">
            <a:off x="501064" y="3234120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STAGE 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AB4B2-686C-429B-96CF-FB9DD52B75E1}"/>
              </a:ext>
            </a:extLst>
          </p:cNvPr>
          <p:cNvSpPr txBox="1"/>
          <p:nvPr/>
        </p:nvSpPr>
        <p:spPr>
          <a:xfrm>
            <a:off x="1908313" y="2652826"/>
            <a:ext cx="9096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DETAILED DESIGN</a:t>
            </a:r>
          </a:p>
          <a:p>
            <a:r>
              <a:rPr lang="en-US" dirty="0"/>
              <a:t>Architectural Drawings – Plans, Section, Elevation, 3D/Model, Site Plan</a:t>
            </a:r>
          </a:p>
          <a:p>
            <a:r>
              <a:rPr lang="en-US" dirty="0"/>
              <a:t>Interior Drawings – Bathroom, Kitchen, Built-in furniture drawings</a:t>
            </a:r>
          </a:p>
          <a:p>
            <a:r>
              <a:rPr lang="en-US" dirty="0"/>
              <a:t>Construction Drawings – Setting out, Foundation, Structural drawings,  Walls, Door-Window Schedule, Roof details, Plumbing &amp; Electrical drawings</a:t>
            </a:r>
          </a:p>
          <a:p>
            <a:r>
              <a:rPr lang="en-US" dirty="0"/>
              <a:t>Additional Details – Landscape Design, Rainwater Harvesting, Water &amp; Waste Management, Renewable Energy generation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C3CE8D-2112-4E7A-A181-83C18F4EE695}"/>
              </a:ext>
            </a:extLst>
          </p:cNvPr>
          <p:cNvSpPr/>
          <p:nvPr/>
        </p:nvSpPr>
        <p:spPr>
          <a:xfrm>
            <a:off x="1758463" y="4995427"/>
            <a:ext cx="9246477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49A14-0A56-429E-80FA-DBA6317D9A2A}"/>
              </a:ext>
            </a:extLst>
          </p:cNvPr>
          <p:cNvSpPr txBox="1"/>
          <p:nvPr/>
        </p:nvSpPr>
        <p:spPr>
          <a:xfrm rot="16200000">
            <a:off x="530794" y="5375854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STAGE 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28A0C-D663-445A-9AC2-5EB79732BB7D}"/>
              </a:ext>
            </a:extLst>
          </p:cNvPr>
          <p:cNvSpPr txBox="1"/>
          <p:nvPr/>
        </p:nvSpPr>
        <p:spPr>
          <a:xfrm>
            <a:off x="1908312" y="5115674"/>
            <a:ext cx="909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MONITORING AND CAPACITY BUILDING</a:t>
            </a:r>
          </a:p>
          <a:p>
            <a:r>
              <a:rPr lang="en-US" dirty="0"/>
              <a:t>Site Visits </a:t>
            </a:r>
          </a:p>
          <a:p>
            <a:r>
              <a:rPr lang="en-US" dirty="0"/>
              <a:t>Capacity building workshops for local people involved in the project</a:t>
            </a:r>
          </a:p>
          <a:p>
            <a:r>
              <a:rPr lang="en-US" dirty="0"/>
              <a:t>Awareness workshops for future occupants of the homes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00FEE-5059-416B-9D92-E648BBF9A117}"/>
              </a:ext>
            </a:extLst>
          </p:cNvPr>
          <p:cNvSpPr txBox="1"/>
          <p:nvPr/>
        </p:nvSpPr>
        <p:spPr>
          <a:xfrm rot="16200000">
            <a:off x="9163067" y="2254690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DESIGN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2FD76-362B-4826-BF39-14E28C37D8F3}"/>
              </a:ext>
            </a:extLst>
          </p:cNvPr>
          <p:cNvSpPr txBox="1"/>
          <p:nvPr/>
        </p:nvSpPr>
        <p:spPr>
          <a:xfrm>
            <a:off x="3335655" y="2266122"/>
            <a:ext cx="814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After Stage 1 is approved by Speaker and vetted by Resilient </a:t>
            </a:r>
            <a:r>
              <a:rPr lang="en-IN" b="1" dirty="0" err="1">
                <a:solidFill>
                  <a:srgbClr val="002060"/>
                </a:solidFill>
              </a:rPr>
              <a:t>Kearala</a:t>
            </a:r>
            <a:r>
              <a:rPr lang="en-IN" b="1" dirty="0">
                <a:solidFill>
                  <a:srgbClr val="002060"/>
                </a:solidFill>
              </a:rPr>
              <a:t> consortium</a:t>
            </a:r>
          </a:p>
        </p:txBody>
      </p:sp>
    </p:spTree>
    <p:extLst>
      <p:ext uri="{BB962C8B-B14F-4D97-AF65-F5344CB8AC3E}">
        <p14:creationId xmlns:p14="http://schemas.microsoft.com/office/powerpoint/2010/main" val="208508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D107C-C44D-40E6-A9F4-42073C36594F}"/>
              </a:ext>
            </a:extLst>
          </p:cNvPr>
          <p:cNvSpPr txBox="1"/>
          <p:nvPr/>
        </p:nvSpPr>
        <p:spPr>
          <a:xfrm rot="16200000">
            <a:off x="9163068" y="2318435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DELIVERABLES &amp; 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192D01-7108-4D68-9F47-E3829AAC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0841"/>
              </p:ext>
            </p:extLst>
          </p:nvPr>
        </p:nvGraphicFramePr>
        <p:xfrm>
          <a:off x="689812" y="228600"/>
          <a:ext cx="10491534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083">
                  <a:extLst>
                    <a:ext uri="{9D8B030D-6E8A-4147-A177-3AD203B41FA5}">
                      <a16:colId xmlns:a16="http://schemas.microsoft.com/office/drawing/2014/main" val="3882157283"/>
                    </a:ext>
                  </a:extLst>
                </a:gridCol>
                <a:gridCol w="5406189">
                  <a:extLst>
                    <a:ext uri="{9D8B030D-6E8A-4147-A177-3AD203B41FA5}">
                      <a16:colId xmlns:a16="http://schemas.microsoft.com/office/drawing/2014/main" val="2331403953"/>
                    </a:ext>
                  </a:extLst>
                </a:gridCol>
                <a:gridCol w="2005262">
                  <a:extLst>
                    <a:ext uri="{9D8B030D-6E8A-4147-A177-3AD203B41FA5}">
                      <a16:colId xmlns:a16="http://schemas.microsoft.com/office/drawing/2014/main" val="2238118125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r>
                        <a:rPr lang="en-IN" sz="2400" dirty="0"/>
                        <a:t>STAGE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LIST OF DELIVERABLES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TIMELINE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27082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002060"/>
                          </a:solidFill>
                        </a:rPr>
                        <a:t>STAGE 1 – SCHEMATIC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600" dirty="0"/>
                        <a:t>Two Iterations of Concept Design – Floor Plans, 3D/Model, Site Plan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/>
                        <a:t>Matrix of Materials, Construction assemblies with technical specification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 Weeks</a:t>
                      </a:r>
                    </a:p>
                    <a:p>
                      <a:r>
                        <a:rPr lang="en-IN" sz="1600" dirty="0"/>
                        <a:t>after signing of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57576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002060"/>
                          </a:solidFill>
                        </a:rPr>
                        <a:t>STAGE 2 – DETAILED DESIGN (SINGLE HOUSE)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dirty="0"/>
                        <a:t>Floor Plans, Sections, Elevation &amp; 3D/Model, Site 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Interior Drawings – Interior Finishes, Bathroom, Kitchen, Built-in furniture drawings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Construction Drawings – Setting out, Foundation, Structural drawings,  Walls, Door-Window Schedule, Roof details, Plumbing &amp; Electrical drawings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Sustainable Design Guidelines - Landscape Design, Rainwater Harvesting, Water &amp; Waste Management, Renewable Energy generation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Project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 Weeks</a:t>
                      </a:r>
                    </a:p>
                    <a:p>
                      <a:r>
                        <a:rPr lang="en-IN" sz="1600" dirty="0"/>
                        <a:t>(after approval and vetting of Schematic Design)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91313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002060"/>
                          </a:solidFill>
                        </a:rPr>
                        <a:t>STAGE 3 – MONITORING &amp; CAPACITY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I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Discuss the schematic design, prior to on-set of detailed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Setting out and laying of foundation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2 Site Visit during laying of wall &amp;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During the construction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9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C62FFF-CA45-43F3-A45C-38CF4F74BC22}"/>
              </a:ext>
            </a:extLst>
          </p:cNvPr>
          <p:cNvSpPr txBox="1"/>
          <p:nvPr/>
        </p:nvSpPr>
        <p:spPr>
          <a:xfrm rot="16200000">
            <a:off x="9227239" y="2318434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ADDITIONAL DELIVERABLE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2F0EB-C8EF-4EE8-ABC2-D72DD2D0701A}"/>
              </a:ext>
            </a:extLst>
          </p:cNvPr>
          <p:cNvSpPr txBox="1"/>
          <p:nvPr/>
        </p:nvSpPr>
        <p:spPr>
          <a:xfrm>
            <a:off x="433137" y="320842"/>
            <a:ext cx="106840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The Single-house typology will be iterated, to adapt to the following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Multi-unit block  			(4-6 Dwelling Units (DU’s))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Row-housing        			(10-15 DU’s)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Community Living 			(30-40 DU’s)</a:t>
            </a:r>
          </a:p>
          <a:p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chemeClr val="accent2"/>
                </a:solidFill>
              </a:rPr>
              <a:t>The schematic design for the above 3 typologies will be shared as an additional deliverable</a:t>
            </a:r>
            <a:endParaRPr lang="en-IN" sz="2400" dirty="0">
              <a:solidFill>
                <a:schemeClr val="accent2"/>
              </a:solidFill>
            </a:endParaRP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44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 Design and Development  of ‘Prototype’ homes for Rehabilitating flood-affected families Ponnani, Kerala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‘Bacchraon Bagh’ Project</dc:title>
  <dc:creator>Mariyam Zakiah</dc:creator>
  <cp:lastModifiedBy>Anas Aji Muhammed</cp:lastModifiedBy>
  <cp:revision>89</cp:revision>
  <dcterms:created xsi:type="dcterms:W3CDTF">2017-07-05T04:55:34Z</dcterms:created>
  <dcterms:modified xsi:type="dcterms:W3CDTF">2018-09-23T09:41:17Z</dcterms:modified>
</cp:coreProperties>
</file>