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60" r:id="rId4"/>
    <p:sldId id="261" r:id="rId5"/>
    <p:sldId id="258" r:id="rId6"/>
    <p:sldId id="259"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139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33199" y="1748671"/>
            <a:ext cx="7477601" cy="3332798"/>
          </a:xfrm>
          <a:prstGeom prst="rect">
            <a:avLst/>
          </a:prstGeom>
          <a:noFill/>
          <a:ln/>
        </p:spPr>
        <p:txBody>
          <a:bodyPr wrap="square" rtlCol="0" anchor="t"/>
          <a:lstStyle/>
          <a:p>
            <a:pPr marL="0" indent="0">
              <a:lnSpc>
                <a:spcPts val="6561"/>
              </a:lnSpc>
              <a:buNone/>
            </a:pPr>
            <a:r>
              <a:rPr lang="en-US" sz="5249" dirty="0">
                <a:solidFill>
                  <a:srgbClr val="5C4E3D"/>
                </a:solidFill>
                <a:latin typeface="Libre Baskerville" pitchFamily="34" charset="0"/>
                <a:ea typeface="Libre Baskerville" pitchFamily="34" charset="-122"/>
                <a:cs typeface="Libre Baskerville" pitchFamily="34" charset="-120"/>
              </a:rPr>
              <a:t>IoT-Enhanced Tomato Plant Cultivation with Machine Learning</a:t>
            </a:r>
            <a:endParaRPr lang="en-US" sz="5249" dirty="0"/>
          </a:p>
        </p:txBody>
      </p:sp>
      <p:sp>
        <p:nvSpPr>
          <p:cNvPr id="5" name="Text 2"/>
          <p:cNvSpPr/>
          <p:nvPr/>
        </p:nvSpPr>
        <p:spPr>
          <a:xfrm>
            <a:off x="833199" y="5414724"/>
            <a:ext cx="7477601" cy="1066205"/>
          </a:xfrm>
          <a:prstGeom prst="rect">
            <a:avLst/>
          </a:prstGeom>
          <a:noFill/>
          <a:ln/>
        </p:spPr>
        <p:txBody>
          <a:bodyPr wrap="square" rtlCol="0" anchor="t"/>
          <a:lstStyle/>
          <a:p>
            <a:pPr marL="0" indent="0">
              <a:lnSpc>
                <a:spcPts val="2799"/>
              </a:lnSpc>
              <a:buNone/>
            </a:pPr>
            <a:endParaRPr lang="en-US" sz="1750" dirty="0"/>
          </a:p>
        </p:txBody>
      </p:sp>
      <p:pic>
        <p:nvPicPr>
          <p:cNvPr id="6"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txBody>
          <a:bodyPr/>
          <a:lstStyle/>
          <a:p>
            <a:endParaRPr lang="en-US"/>
          </a:p>
        </p:txBody>
      </p:sp>
      <p:sp>
        <p:nvSpPr>
          <p:cNvPr id="4" name="Text 1"/>
          <p:cNvSpPr/>
          <p:nvPr/>
        </p:nvSpPr>
        <p:spPr>
          <a:xfrm>
            <a:off x="6319599" y="2373511"/>
            <a:ext cx="7477601" cy="2083118"/>
          </a:xfrm>
          <a:prstGeom prst="rect">
            <a:avLst/>
          </a:prstGeom>
          <a:noFill/>
          <a:ln/>
        </p:spPr>
        <p:txBody>
          <a:bodyPr wrap="squar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Introduction to IoT and Machine Learning in Agriculture</a:t>
            </a:r>
            <a:endParaRPr lang="en-US" sz="4374" dirty="0"/>
          </a:p>
        </p:txBody>
      </p:sp>
      <p:sp>
        <p:nvSpPr>
          <p:cNvPr id="5" name="Text 2"/>
          <p:cNvSpPr/>
          <p:nvPr/>
        </p:nvSpPr>
        <p:spPr>
          <a:xfrm>
            <a:off x="6319599" y="4789884"/>
            <a:ext cx="7477601" cy="1066205"/>
          </a:xfrm>
          <a:prstGeom prst="rect">
            <a:avLst/>
          </a:prstGeom>
          <a:noFill/>
          <a:ln/>
        </p:spPr>
        <p:txBody>
          <a:bodyPr wrap="square" rtlCol="0" anchor="t"/>
          <a:lstStyle/>
          <a:p>
            <a:pPr marL="0" indent="0">
              <a:lnSpc>
                <a:spcPts val="2799"/>
              </a:lnSpc>
              <a:buNone/>
            </a:pPr>
            <a:r>
              <a:rPr lang="en-IN" sz="1600" b="0" i="0" dirty="0">
                <a:effectLst/>
                <a:latin typeface="Söhne"/>
              </a:rPr>
              <a:t>Develop an IoT and Machine Learning-driven solution to optimize tomato cultivation by efficiently managing irrigation, precise nutrient delivery, proactive pest control, and sustainable practices, thereby overcoming inefficient resource usage and environmental degradation while enhancing crop yield and data-driven decision-making.</a:t>
            </a:r>
            <a:endParaRPr lang="en-US" sz="1750" dirty="0"/>
          </a:p>
        </p:txBody>
      </p:sp>
      <p:pic>
        <p:nvPicPr>
          <p:cNvPr id="6"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EB2894-62BA-D340-4041-505615ACC4F6}"/>
              </a:ext>
            </a:extLst>
          </p:cNvPr>
          <p:cNvSpPr txBox="1"/>
          <p:nvPr/>
        </p:nvSpPr>
        <p:spPr>
          <a:xfrm>
            <a:off x="2926080" y="602656"/>
            <a:ext cx="8675370" cy="769441"/>
          </a:xfrm>
          <a:prstGeom prst="rect">
            <a:avLst/>
          </a:prstGeom>
          <a:noFill/>
        </p:spPr>
        <p:txBody>
          <a:bodyPr wrap="square" rtlCol="0">
            <a:spAutoFit/>
          </a:bodyPr>
          <a:lstStyle/>
          <a:p>
            <a:pPr algn="ctr"/>
            <a:r>
              <a:rPr lang="en-IN" sz="4400" dirty="0"/>
              <a:t>PROBLEM STATEMENT</a:t>
            </a:r>
          </a:p>
        </p:txBody>
      </p:sp>
      <p:sp>
        <p:nvSpPr>
          <p:cNvPr id="3" name="TextBox 2">
            <a:extLst>
              <a:ext uri="{FF2B5EF4-FFF2-40B4-BE49-F238E27FC236}">
                <a16:creationId xmlns:a16="http://schemas.microsoft.com/office/drawing/2014/main" id="{011491CB-7CCB-18E2-680A-DDD09004EC03}"/>
              </a:ext>
            </a:extLst>
          </p:cNvPr>
          <p:cNvSpPr txBox="1"/>
          <p:nvPr/>
        </p:nvSpPr>
        <p:spPr>
          <a:xfrm>
            <a:off x="748144" y="2466810"/>
            <a:ext cx="13560138" cy="1815882"/>
          </a:xfrm>
          <a:prstGeom prst="rect">
            <a:avLst/>
          </a:prstGeom>
          <a:noFill/>
        </p:spPr>
        <p:txBody>
          <a:bodyPr wrap="square" rtlCol="0">
            <a:spAutoFit/>
          </a:bodyPr>
          <a:lstStyle/>
          <a:p>
            <a:pPr algn="just"/>
            <a:r>
              <a:rPr lang="en-IN" sz="2800" b="0" i="0" dirty="0">
                <a:effectLst/>
                <a:latin typeface="Söhne"/>
              </a:rPr>
              <a:t>In conventional tomato cultivation, inefficient irrigation, imprecise nutrient management, pest-related crop losses, and resource-intensive practices hinder the pursuit of sustainable agriculture. Additionally, the absence of data-driven insights limits informed decision-making in the context of tomato farming.</a:t>
            </a:r>
            <a:endParaRPr lang="en-IN" sz="2800" dirty="0"/>
          </a:p>
        </p:txBody>
      </p:sp>
    </p:spTree>
    <p:extLst>
      <p:ext uri="{BB962C8B-B14F-4D97-AF65-F5344CB8AC3E}">
        <p14:creationId xmlns:p14="http://schemas.microsoft.com/office/powerpoint/2010/main" val="403499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EB2894-62BA-D340-4041-505615ACC4F6}"/>
              </a:ext>
            </a:extLst>
          </p:cNvPr>
          <p:cNvSpPr txBox="1"/>
          <p:nvPr/>
        </p:nvSpPr>
        <p:spPr>
          <a:xfrm>
            <a:off x="2926080" y="602656"/>
            <a:ext cx="8675370" cy="769441"/>
          </a:xfrm>
          <a:prstGeom prst="rect">
            <a:avLst/>
          </a:prstGeom>
          <a:noFill/>
        </p:spPr>
        <p:txBody>
          <a:bodyPr wrap="square" rtlCol="0">
            <a:spAutoFit/>
          </a:bodyPr>
          <a:lstStyle/>
          <a:p>
            <a:pPr algn="ctr"/>
            <a:r>
              <a:rPr lang="en-IN" sz="4400" dirty="0"/>
              <a:t>SOLUTION</a:t>
            </a:r>
          </a:p>
        </p:txBody>
      </p:sp>
      <p:sp>
        <p:nvSpPr>
          <p:cNvPr id="8" name="Rectangle 4">
            <a:extLst>
              <a:ext uri="{FF2B5EF4-FFF2-40B4-BE49-F238E27FC236}">
                <a16:creationId xmlns:a16="http://schemas.microsoft.com/office/drawing/2014/main" id="{58AC7924-58B3-4647-D9C2-AEE9FF13B04C}"/>
              </a:ext>
            </a:extLst>
          </p:cNvPr>
          <p:cNvSpPr>
            <a:spLocks noChangeArrowheads="1"/>
          </p:cNvSpPr>
          <p:nvPr/>
        </p:nvSpPr>
        <p:spPr bwMode="auto">
          <a:xfrm>
            <a:off x="405245" y="2548262"/>
            <a:ext cx="1381990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Söhne"/>
              </a:rPr>
              <a:t>Our project aims to address these challenges by developing an integrated system that leverages IoT and Machine Learning to optimize irrigation, enhance nutrient management, enable real-time pest detection and control, promote sustainable farming practices, and provide data-driven decision support for tomato cultivation.</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chemeClr val="tx1"/>
                </a:solidFill>
                <a:effectLst/>
                <a:latin typeface="Söhne"/>
              </a:rPr>
            </a:br>
            <a:endParaRPr kumimoji="0" lang="en-US" altLang="en-US" sz="2800" b="0" i="0" u="none" strike="noStrike" cap="none" normalizeH="0" baseline="0" dirty="0">
              <a:ln>
                <a:noFill/>
              </a:ln>
              <a:solidFill>
                <a:schemeClr val="tx1"/>
              </a:solidFill>
              <a:effectLst/>
              <a:latin typeface="Söhne"/>
            </a:endParaRPr>
          </a:p>
        </p:txBody>
      </p:sp>
    </p:spTree>
    <p:extLst>
      <p:ext uri="{BB962C8B-B14F-4D97-AF65-F5344CB8AC3E}">
        <p14:creationId xmlns:p14="http://schemas.microsoft.com/office/powerpoint/2010/main" val="296041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2621">
            <a:solidFill>
              <a:srgbClr val="E5E0DF"/>
            </a:solidFill>
            <a:prstDash val="solid"/>
          </a:ln>
        </p:spPr>
        <p:txBody>
          <a:bodyPr/>
          <a:lstStyle/>
          <a:p>
            <a:endParaRPr lang="en-US"/>
          </a:p>
        </p:txBody>
      </p:sp>
      <p:sp>
        <p:nvSpPr>
          <p:cNvPr id="4" name="Text 1"/>
          <p:cNvSpPr/>
          <p:nvPr/>
        </p:nvSpPr>
        <p:spPr>
          <a:xfrm>
            <a:off x="2497455" y="3094434"/>
            <a:ext cx="9635490" cy="1267539"/>
          </a:xfrm>
          <a:prstGeom prst="rect">
            <a:avLst/>
          </a:prstGeom>
          <a:noFill/>
          <a:ln/>
        </p:spPr>
        <p:txBody>
          <a:bodyPr wrap="square" rtlCol="0" anchor="t"/>
          <a:lstStyle/>
          <a:p>
            <a:pPr marL="0" indent="0">
              <a:lnSpc>
                <a:spcPts val="4991"/>
              </a:lnSpc>
              <a:buNone/>
            </a:pPr>
            <a:r>
              <a:rPr lang="en-US" sz="3993" dirty="0">
                <a:solidFill>
                  <a:srgbClr val="5C4E3D"/>
                </a:solidFill>
                <a:latin typeface="Libre Baskerville" pitchFamily="34" charset="0"/>
                <a:ea typeface="Libre Baskerville" pitchFamily="34" charset="-122"/>
                <a:cs typeface="Libre Baskerville" pitchFamily="34" charset="-120"/>
              </a:rPr>
              <a:t>Benefits of IoT-Enhanced Tomato Plant Cultivation</a:t>
            </a:r>
            <a:endParaRPr lang="en-US" sz="3993" dirty="0"/>
          </a:p>
        </p:txBody>
      </p:sp>
      <p:sp>
        <p:nvSpPr>
          <p:cNvPr id="5" name="Shape 2"/>
          <p:cNvSpPr/>
          <p:nvPr/>
        </p:nvSpPr>
        <p:spPr>
          <a:xfrm>
            <a:off x="1838899" y="4812852"/>
            <a:ext cx="456367" cy="456367"/>
          </a:xfrm>
          <a:prstGeom prst="roundRect">
            <a:avLst>
              <a:gd name="adj" fmla="val 20002"/>
            </a:avLst>
          </a:prstGeom>
          <a:solidFill>
            <a:srgbClr val="F7EDD4"/>
          </a:solidFill>
          <a:ln w="12621">
            <a:solidFill>
              <a:srgbClr val="EFDBA9"/>
            </a:solidFill>
            <a:prstDash val="solid"/>
          </a:ln>
        </p:spPr>
        <p:txBody>
          <a:bodyPr/>
          <a:lstStyle/>
          <a:p>
            <a:endParaRPr lang="en-US"/>
          </a:p>
        </p:txBody>
      </p:sp>
      <p:sp>
        <p:nvSpPr>
          <p:cNvPr id="6" name="Text 3"/>
          <p:cNvSpPr/>
          <p:nvPr/>
        </p:nvSpPr>
        <p:spPr>
          <a:xfrm>
            <a:off x="1998502" y="4865001"/>
            <a:ext cx="137160" cy="380405"/>
          </a:xfrm>
          <a:prstGeom prst="rect">
            <a:avLst/>
          </a:prstGeom>
          <a:noFill/>
          <a:ln/>
        </p:spPr>
        <p:txBody>
          <a:bodyPr wrap="none" rtlCol="0" anchor="t"/>
          <a:lstStyle/>
          <a:p>
            <a:pPr marL="0" indent="0" algn="ctr">
              <a:lnSpc>
                <a:spcPts val="2995"/>
              </a:lnSpc>
              <a:buNone/>
            </a:pPr>
            <a:r>
              <a:rPr lang="en-US" sz="2396" dirty="0">
                <a:solidFill>
                  <a:srgbClr val="454240"/>
                </a:solidFill>
                <a:latin typeface="Libre Baskerville" pitchFamily="34" charset="0"/>
                <a:ea typeface="Libre Baskerville" pitchFamily="34" charset="-122"/>
                <a:cs typeface="Libre Baskerville" pitchFamily="34" charset="-120"/>
              </a:rPr>
              <a:t>1</a:t>
            </a:r>
            <a:endParaRPr lang="en-US" sz="2396" dirty="0"/>
          </a:p>
        </p:txBody>
      </p:sp>
      <p:sp>
        <p:nvSpPr>
          <p:cNvPr id="7" name="Text 4"/>
          <p:cNvSpPr/>
          <p:nvPr/>
        </p:nvSpPr>
        <p:spPr>
          <a:xfrm>
            <a:off x="2462798" y="4865001"/>
            <a:ext cx="2867738" cy="950833"/>
          </a:xfrm>
          <a:prstGeom prst="rect">
            <a:avLst/>
          </a:prstGeom>
          <a:noFill/>
          <a:ln/>
        </p:spPr>
        <p:txBody>
          <a:bodyPr wrap="square" rtlCol="0" anchor="t"/>
          <a:lstStyle/>
          <a:p>
            <a:pPr marL="0" indent="0">
              <a:lnSpc>
                <a:spcPts val="2496"/>
              </a:lnSpc>
              <a:buNone/>
            </a:pPr>
            <a:r>
              <a:rPr lang="en-IN" sz="2400" b="1" i="0" dirty="0">
                <a:effectLst/>
                <a:latin typeface="Söhne"/>
              </a:rPr>
              <a:t>Enhanced Crop Yield</a:t>
            </a:r>
            <a:endParaRPr lang="en-US" sz="2000" dirty="0"/>
          </a:p>
        </p:txBody>
      </p:sp>
      <p:sp>
        <p:nvSpPr>
          <p:cNvPr id="8" name="Text 5"/>
          <p:cNvSpPr/>
          <p:nvPr/>
        </p:nvSpPr>
        <p:spPr>
          <a:xfrm>
            <a:off x="2462797" y="5832348"/>
            <a:ext cx="2753201" cy="1622822"/>
          </a:xfrm>
          <a:prstGeom prst="rect">
            <a:avLst/>
          </a:prstGeom>
          <a:noFill/>
          <a:ln/>
        </p:spPr>
        <p:txBody>
          <a:bodyPr wrap="square" rtlCol="0" anchor="t"/>
          <a:lstStyle/>
          <a:p>
            <a:pPr marL="0" indent="0">
              <a:lnSpc>
                <a:spcPts val="2556"/>
              </a:lnSpc>
              <a:buNone/>
            </a:pPr>
            <a:r>
              <a:rPr lang="en-IN" sz="1600" b="0" i="0" dirty="0">
                <a:effectLst/>
                <a:latin typeface="Söhne"/>
              </a:rPr>
              <a:t>By optimizing irrigation and nutrient delivery while proactively managing pests, this project improves tomato plant health and productivity.</a:t>
            </a:r>
            <a:endParaRPr lang="en-US" sz="1597" dirty="0"/>
          </a:p>
        </p:txBody>
      </p:sp>
      <p:sp>
        <p:nvSpPr>
          <p:cNvPr id="9" name="Shape 6"/>
          <p:cNvSpPr/>
          <p:nvPr/>
        </p:nvSpPr>
        <p:spPr>
          <a:xfrm>
            <a:off x="5776913" y="4757602"/>
            <a:ext cx="456367" cy="456367"/>
          </a:xfrm>
          <a:prstGeom prst="roundRect">
            <a:avLst>
              <a:gd name="adj" fmla="val 20002"/>
            </a:avLst>
          </a:prstGeom>
          <a:solidFill>
            <a:srgbClr val="F7EDD4"/>
          </a:solidFill>
          <a:ln w="12621">
            <a:solidFill>
              <a:srgbClr val="EFDBA9"/>
            </a:solidFill>
            <a:prstDash val="solid"/>
          </a:ln>
        </p:spPr>
        <p:txBody>
          <a:bodyPr/>
          <a:lstStyle/>
          <a:p>
            <a:endParaRPr lang="en-US" dirty="0"/>
          </a:p>
        </p:txBody>
      </p:sp>
      <p:sp>
        <p:nvSpPr>
          <p:cNvPr id="10" name="Text 7"/>
          <p:cNvSpPr/>
          <p:nvPr/>
        </p:nvSpPr>
        <p:spPr>
          <a:xfrm>
            <a:off x="5909786" y="4811970"/>
            <a:ext cx="190500" cy="380405"/>
          </a:xfrm>
          <a:prstGeom prst="rect">
            <a:avLst/>
          </a:prstGeom>
          <a:noFill/>
          <a:ln/>
        </p:spPr>
        <p:txBody>
          <a:bodyPr wrap="none" rtlCol="0" anchor="t"/>
          <a:lstStyle/>
          <a:p>
            <a:pPr marL="0" indent="0" algn="ctr">
              <a:lnSpc>
                <a:spcPts val="2995"/>
              </a:lnSpc>
              <a:buNone/>
            </a:pPr>
            <a:r>
              <a:rPr lang="en-US" sz="2396" dirty="0">
                <a:solidFill>
                  <a:srgbClr val="454240"/>
                </a:solidFill>
                <a:latin typeface="Libre Baskerville" pitchFamily="34" charset="0"/>
                <a:ea typeface="Libre Baskerville" pitchFamily="34" charset="-122"/>
                <a:cs typeface="Libre Baskerville" pitchFamily="34" charset="-120"/>
              </a:rPr>
              <a:t>2</a:t>
            </a:r>
            <a:endParaRPr lang="en-US" sz="2396" dirty="0"/>
          </a:p>
        </p:txBody>
      </p:sp>
      <p:sp>
        <p:nvSpPr>
          <p:cNvPr id="11" name="Text 8"/>
          <p:cNvSpPr/>
          <p:nvPr/>
        </p:nvSpPr>
        <p:spPr>
          <a:xfrm>
            <a:off x="6436042" y="4738404"/>
            <a:ext cx="2417564" cy="633889"/>
          </a:xfrm>
          <a:prstGeom prst="rect">
            <a:avLst/>
          </a:prstGeom>
          <a:noFill/>
          <a:ln/>
        </p:spPr>
        <p:txBody>
          <a:bodyPr wrap="square" rtlCol="0" anchor="t"/>
          <a:lstStyle/>
          <a:p>
            <a:pPr marL="0" indent="0">
              <a:lnSpc>
                <a:spcPts val="2496"/>
              </a:lnSpc>
              <a:buNone/>
            </a:pPr>
            <a:r>
              <a:rPr lang="en-IN" sz="2000" b="1" i="0" dirty="0">
                <a:effectLst/>
                <a:latin typeface="Söhne"/>
              </a:rPr>
              <a:t>Resource Efficiency and Environmental Sustainability</a:t>
            </a:r>
            <a:endParaRPr lang="en-US" sz="1997" dirty="0"/>
          </a:p>
        </p:txBody>
      </p:sp>
      <p:sp>
        <p:nvSpPr>
          <p:cNvPr id="12" name="Text 9"/>
          <p:cNvSpPr/>
          <p:nvPr/>
        </p:nvSpPr>
        <p:spPr>
          <a:xfrm>
            <a:off x="6436042" y="5847686"/>
            <a:ext cx="2753201" cy="1949836"/>
          </a:xfrm>
          <a:prstGeom prst="rect">
            <a:avLst/>
          </a:prstGeom>
          <a:noFill/>
          <a:ln/>
        </p:spPr>
        <p:txBody>
          <a:bodyPr wrap="square" rtlCol="0" anchor="t"/>
          <a:lstStyle/>
          <a:p>
            <a:pPr marL="0" indent="0">
              <a:lnSpc>
                <a:spcPts val="2556"/>
              </a:lnSpc>
              <a:buNone/>
            </a:pPr>
            <a:r>
              <a:rPr lang="en-IN" sz="1600" b="0" i="0" dirty="0">
                <a:effectLst/>
                <a:latin typeface="Söhne"/>
              </a:rPr>
              <a:t>The smart utilization of resources, including water and nutrients, reduces waste and the environmental impact of agriculture. </a:t>
            </a:r>
            <a:endParaRPr lang="en-US" sz="1597" dirty="0"/>
          </a:p>
        </p:txBody>
      </p:sp>
      <p:sp>
        <p:nvSpPr>
          <p:cNvPr id="13" name="Shape 10"/>
          <p:cNvSpPr/>
          <p:nvPr/>
        </p:nvSpPr>
        <p:spPr>
          <a:xfrm>
            <a:off x="9056370" y="4738404"/>
            <a:ext cx="456367" cy="456367"/>
          </a:xfrm>
          <a:prstGeom prst="roundRect">
            <a:avLst>
              <a:gd name="adj" fmla="val 20002"/>
            </a:avLst>
          </a:prstGeom>
          <a:solidFill>
            <a:srgbClr val="F7EDD4"/>
          </a:solidFill>
          <a:ln w="12621">
            <a:solidFill>
              <a:srgbClr val="EFDBA9"/>
            </a:solidFill>
            <a:prstDash val="solid"/>
          </a:ln>
        </p:spPr>
        <p:txBody>
          <a:bodyPr/>
          <a:lstStyle/>
          <a:p>
            <a:endParaRPr lang="en-US"/>
          </a:p>
        </p:txBody>
      </p:sp>
      <p:sp>
        <p:nvSpPr>
          <p:cNvPr id="14" name="Text 11"/>
          <p:cNvSpPr/>
          <p:nvPr/>
        </p:nvSpPr>
        <p:spPr>
          <a:xfrm>
            <a:off x="9189244" y="4776384"/>
            <a:ext cx="190500" cy="380405"/>
          </a:xfrm>
          <a:prstGeom prst="rect">
            <a:avLst/>
          </a:prstGeom>
          <a:noFill/>
          <a:ln/>
        </p:spPr>
        <p:txBody>
          <a:bodyPr wrap="none" rtlCol="0" anchor="t"/>
          <a:lstStyle/>
          <a:p>
            <a:pPr marL="0" indent="0" algn="ctr">
              <a:lnSpc>
                <a:spcPts val="2995"/>
              </a:lnSpc>
              <a:buNone/>
            </a:pPr>
            <a:r>
              <a:rPr lang="en-US" sz="2396" dirty="0">
                <a:solidFill>
                  <a:srgbClr val="454240"/>
                </a:solidFill>
                <a:latin typeface="Libre Baskerville" pitchFamily="34" charset="0"/>
                <a:ea typeface="Libre Baskerville" pitchFamily="34" charset="-122"/>
                <a:cs typeface="Libre Baskerville" pitchFamily="34" charset="-120"/>
              </a:rPr>
              <a:t>3</a:t>
            </a:r>
            <a:endParaRPr lang="en-US" sz="2396" dirty="0"/>
          </a:p>
        </p:txBody>
      </p:sp>
      <p:sp>
        <p:nvSpPr>
          <p:cNvPr id="15" name="Text 12"/>
          <p:cNvSpPr/>
          <p:nvPr/>
        </p:nvSpPr>
        <p:spPr>
          <a:xfrm>
            <a:off x="9715500" y="4812852"/>
            <a:ext cx="2028468" cy="316944"/>
          </a:xfrm>
          <a:prstGeom prst="rect">
            <a:avLst/>
          </a:prstGeom>
          <a:noFill/>
          <a:ln/>
        </p:spPr>
        <p:txBody>
          <a:bodyPr wrap="none" rtlCol="0" anchor="t"/>
          <a:lstStyle/>
          <a:p>
            <a:pPr marL="0" indent="0">
              <a:lnSpc>
                <a:spcPts val="2496"/>
              </a:lnSpc>
              <a:buNone/>
            </a:pPr>
            <a:r>
              <a:rPr lang="en-IN" sz="2000" b="1" i="0" dirty="0">
                <a:effectLst/>
                <a:latin typeface="Söhne"/>
              </a:rPr>
              <a:t>Data-Driven Precision Agriculture</a:t>
            </a:r>
            <a:endParaRPr lang="en-US" sz="1997" dirty="0"/>
          </a:p>
        </p:txBody>
      </p:sp>
      <p:sp>
        <p:nvSpPr>
          <p:cNvPr id="16" name="Text 13"/>
          <p:cNvSpPr/>
          <p:nvPr/>
        </p:nvSpPr>
        <p:spPr>
          <a:xfrm>
            <a:off x="9837247" y="5730586"/>
            <a:ext cx="3273136" cy="2053947"/>
          </a:xfrm>
          <a:prstGeom prst="rect">
            <a:avLst/>
          </a:prstGeom>
          <a:noFill/>
          <a:ln/>
        </p:spPr>
        <p:txBody>
          <a:bodyPr wrap="square" rtlCol="0" anchor="t"/>
          <a:lstStyle/>
          <a:p>
            <a:pPr marL="0" indent="0">
              <a:lnSpc>
                <a:spcPts val="2556"/>
              </a:lnSpc>
              <a:buNone/>
            </a:pPr>
            <a:r>
              <a:rPr lang="en-IN" sz="1600" dirty="0">
                <a:latin typeface="Söhne"/>
              </a:rPr>
              <a:t>T</a:t>
            </a:r>
            <a:r>
              <a:rPr lang="en-IN" sz="1600" b="0" i="0" dirty="0">
                <a:effectLst/>
                <a:latin typeface="Söhne"/>
              </a:rPr>
              <a:t>ransforms traditional farming into a data-driven, precision agriculture approach. Real-time monitoring, decision support, and scalability enable growers to make informed choices</a:t>
            </a:r>
            <a:endParaRPr lang="en-US" sz="1597" dirty="0"/>
          </a:p>
        </p:txBody>
      </p:sp>
      <p:pic>
        <p:nvPicPr>
          <p:cNvPr id="17" name="Image 1" descr="preencoded.png"/>
          <p:cNvPicPr>
            <a:picLocks noChangeAspect="1"/>
          </p:cNvPicPr>
          <p:nvPr/>
        </p:nvPicPr>
        <p:blipFill>
          <a:blip r:embed="rId4"/>
          <a:stretch>
            <a:fillRect/>
          </a:stretch>
        </p:blipFill>
        <p:spPr>
          <a:xfrm>
            <a:off x="0" y="0"/>
            <a:ext cx="14630400" cy="25355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txBody>
          <a:bodyPr/>
          <a:lstStyle/>
          <a:p>
            <a:endParaRPr lang="en-US"/>
          </a:p>
        </p:txBody>
      </p:sp>
      <p:sp>
        <p:nvSpPr>
          <p:cNvPr id="4" name="Text 1"/>
          <p:cNvSpPr/>
          <p:nvPr/>
        </p:nvSpPr>
        <p:spPr>
          <a:xfrm>
            <a:off x="2037993" y="2182058"/>
            <a:ext cx="1047750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Overview of the System</a:t>
            </a:r>
            <a:endParaRPr lang="en-US" sz="4374" dirty="0"/>
          </a:p>
        </p:txBody>
      </p:sp>
      <p:sp>
        <p:nvSpPr>
          <p:cNvPr id="5" name="Text 2"/>
          <p:cNvSpPr/>
          <p:nvPr/>
        </p:nvSpPr>
        <p:spPr>
          <a:xfrm>
            <a:off x="2037993" y="3431857"/>
            <a:ext cx="2666286" cy="416481"/>
          </a:xfrm>
          <a:prstGeom prst="rect">
            <a:avLst/>
          </a:prstGeom>
          <a:noFill/>
          <a:ln/>
        </p:spPr>
        <p:txBody>
          <a:bodyPr wrap="none" rtlCol="0" anchor="t"/>
          <a:lstStyle/>
          <a:p>
            <a:pPr marL="0" indent="0">
              <a:lnSpc>
                <a:spcPts val="3281"/>
              </a:lnSpc>
              <a:buNone/>
            </a:pPr>
            <a:r>
              <a:rPr lang="en-US" sz="2624" dirty="0">
                <a:solidFill>
                  <a:srgbClr val="5C4E3D"/>
                </a:solidFill>
                <a:latin typeface="Libre Baskerville" pitchFamily="34" charset="0"/>
                <a:ea typeface="Libre Baskerville" pitchFamily="34" charset="-122"/>
                <a:cs typeface="Libre Baskerville" pitchFamily="34" charset="-120"/>
              </a:rPr>
              <a:t>Sensors</a:t>
            </a:r>
            <a:endParaRPr lang="en-US" sz="2624" dirty="0"/>
          </a:p>
        </p:txBody>
      </p:sp>
      <p:sp>
        <p:nvSpPr>
          <p:cNvPr id="6" name="Text 3"/>
          <p:cNvSpPr/>
          <p:nvPr/>
        </p:nvSpPr>
        <p:spPr>
          <a:xfrm>
            <a:off x="2037993" y="4070509"/>
            <a:ext cx="3156347" cy="1777008"/>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Deployed in the soil, plants, and surrounding environment to capture critical data on soil moisture, and nutrients.</a:t>
            </a:r>
            <a:endParaRPr lang="en-US" sz="1750" dirty="0"/>
          </a:p>
        </p:txBody>
      </p:sp>
      <p:sp>
        <p:nvSpPr>
          <p:cNvPr id="7" name="Text 4"/>
          <p:cNvSpPr/>
          <p:nvPr/>
        </p:nvSpPr>
        <p:spPr>
          <a:xfrm>
            <a:off x="5743932" y="3431857"/>
            <a:ext cx="2666286" cy="416481"/>
          </a:xfrm>
          <a:prstGeom prst="rect">
            <a:avLst/>
          </a:prstGeom>
          <a:noFill/>
          <a:ln/>
        </p:spPr>
        <p:txBody>
          <a:bodyPr wrap="none" rtlCol="0" anchor="t"/>
          <a:lstStyle/>
          <a:p>
            <a:pPr marL="0" indent="0">
              <a:lnSpc>
                <a:spcPts val="3281"/>
              </a:lnSpc>
              <a:buNone/>
            </a:pPr>
            <a:r>
              <a:rPr lang="en-US" sz="2624" dirty="0">
                <a:solidFill>
                  <a:srgbClr val="5C4E3D"/>
                </a:solidFill>
                <a:latin typeface="Libre Baskerville" pitchFamily="34" charset="0"/>
                <a:ea typeface="Libre Baskerville" pitchFamily="34" charset="-122"/>
                <a:cs typeface="Libre Baskerville" pitchFamily="34" charset="-120"/>
              </a:rPr>
              <a:t>Data Collection</a:t>
            </a:r>
            <a:endParaRPr lang="en-US" sz="2624" dirty="0"/>
          </a:p>
        </p:txBody>
      </p:sp>
      <p:sp>
        <p:nvSpPr>
          <p:cNvPr id="8" name="Text 5"/>
          <p:cNvSpPr/>
          <p:nvPr/>
        </p:nvSpPr>
        <p:spPr>
          <a:xfrm>
            <a:off x="5743932" y="4070509"/>
            <a:ext cx="3156347" cy="1777008"/>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Continuous and automated collection of sensor data, which is transmitted wirelessly to a  app.</a:t>
            </a:r>
            <a:endParaRPr lang="en-US" sz="1750" dirty="0"/>
          </a:p>
        </p:txBody>
      </p:sp>
      <p:sp>
        <p:nvSpPr>
          <p:cNvPr id="9" name="Text 6"/>
          <p:cNvSpPr/>
          <p:nvPr/>
        </p:nvSpPr>
        <p:spPr>
          <a:xfrm>
            <a:off x="9449872" y="3431857"/>
            <a:ext cx="2666286" cy="416481"/>
          </a:xfrm>
          <a:prstGeom prst="rect">
            <a:avLst/>
          </a:prstGeom>
          <a:noFill/>
          <a:ln/>
        </p:spPr>
        <p:txBody>
          <a:bodyPr wrap="none" rtlCol="0" anchor="t"/>
          <a:lstStyle/>
          <a:p>
            <a:pPr marL="0" indent="0">
              <a:lnSpc>
                <a:spcPts val="3281"/>
              </a:lnSpc>
              <a:buNone/>
            </a:pPr>
            <a:r>
              <a:rPr lang="en-US" sz="2624" dirty="0">
                <a:solidFill>
                  <a:srgbClr val="5C4E3D"/>
                </a:solidFill>
                <a:latin typeface="Libre Baskerville" pitchFamily="34" charset="0"/>
                <a:ea typeface="Libre Baskerville" pitchFamily="34" charset="-122"/>
                <a:cs typeface="Libre Baskerville" pitchFamily="34" charset="-120"/>
              </a:rPr>
              <a:t>Data Analysis</a:t>
            </a:r>
            <a:endParaRPr lang="en-US" sz="2624" dirty="0"/>
          </a:p>
        </p:txBody>
      </p:sp>
      <p:sp>
        <p:nvSpPr>
          <p:cNvPr id="10" name="Text 7"/>
          <p:cNvSpPr/>
          <p:nvPr/>
        </p:nvSpPr>
        <p:spPr>
          <a:xfrm>
            <a:off x="9449872" y="4070509"/>
            <a:ext cx="3156347" cy="1777008"/>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Add water and nutrients if sensed low and machine learning algorithm is used to identify pest found in the plant.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5782F0A-D354-79AD-94AA-6690239C6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5047" y="1197050"/>
            <a:ext cx="6202508" cy="7067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9A5B95-C317-AB12-F550-59EDB2598C7D}"/>
              </a:ext>
            </a:extLst>
          </p:cNvPr>
          <p:cNvSpPr txBox="1"/>
          <p:nvPr/>
        </p:nvSpPr>
        <p:spPr>
          <a:xfrm>
            <a:off x="4795837" y="550719"/>
            <a:ext cx="6442364" cy="646331"/>
          </a:xfrm>
          <a:prstGeom prst="rect">
            <a:avLst/>
          </a:prstGeom>
          <a:noFill/>
        </p:spPr>
        <p:txBody>
          <a:bodyPr wrap="square" rtlCol="0">
            <a:spAutoFit/>
          </a:bodyPr>
          <a:lstStyle/>
          <a:p>
            <a:pPr algn="ctr"/>
            <a:r>
              <a:rPr lang="en-IN" sz="3600" dirty="0"/>
              <a:t>FLOWCHART OF SOIL MOSITURE </a:t>
            </a:r>
          </a:p>
        </p:txBody>
      </p:sp>
    </p:spTree>
    <p:extLst>
      <p:ext uri="{BB962C8B-B14F-4D97-AF65-F5344CB8AC3E}">
        <p14:creationId xmlns:p14="http://schemas.microsoft.com/office/powerpoint/2010/main" val="3701520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313</Words>
  <Application>Microsoft Office PowerPoint</Application>
  <PresentationFormat>Custom</PresentationFormat>
  <Paragraphs>30</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DM Sans</vt:lpstr>
      <vt:lpstr>Libre Baskerville</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 Nikhil Guptha</cp:lastModifiedBy>
  <cp:revision>3</cp:revision>
  <dcterms:created xsi:type="dcterms:W3CDTF">2023-10-29T06:38:56Z</dcterms:created>
  <dcterms:modified xsi:type="dcterms:W3CDTF">2023-10-29T14:15:04Z</dcterms:modified>
</cp:coreProperties>
</file>