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6FD-B117-DD08-3976-7B29AA97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792B-68C2-2E17-E78E-EF17AD98C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F595-80CC-E4E1-2E25-87ED95D7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463C-D7E9-0AE1-72F1-13BF398C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E191-9C9C-AF5F-5BD8-D1D95EBB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0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808C-2695-B368-92D4-EB242F7D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46964-F4F3-5935-948C-2BEBCD6C8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0CB89-3FF2-8BA6-0B95-7E990FD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C267-7719-CA51-90D3-F66BA47C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487C-32F6-E31E-6631-502D8CD4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23821-A642-8A45-B734-18E3195EB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C0FF8-9EAA-7364-E087-006DE825B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D1A3-6E80-91B5-1F9D-A54FC619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D104-246E-4DF0-6F4F-D227460D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D5D1-7B62-EFD3-F720-E23DEB6A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028D-36C4-EC56-739E-B4224479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4210-466F-F658-54E3-6A5EFB4D8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70C9-96B5-E292-675F-61B93B84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ACF3-89D1-6C9E-3D90-BC6B7FB7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2AE1-AF05-0FFA-9153-FFB402CC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E05B-3D99-35E6-8725-274C445F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3AF2-0332-9683-38BC-84FB97497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F171-128B-E630-C0C9-2F095920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5C90-0CFD-D2FF-557C-809877D1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75A7-DB49-135E-9593-E665E597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1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762D-443C-22C9-131C-444D808F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26AE-F789-2CCC-B460-21F19EF8A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7742-33AF-C6B0-1B9E-962D82651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5CD79-3733-AE0E-38DA-E365D751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BC79F-BDF9-F37E-5DC4-1E08495B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80B0C-E35F-02CC-BCCC-32BB450C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D75C-4B41-A59D-3266-D36328F3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CA6E-16BE-0603-276E-6153EAA15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BC749-D47B-2D0F-B229-51265DAB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38C19-70B3-6FFC-0CEE-5B5A9CC5C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AE98C-BD9A-FD5E-744D-46014657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94738-9B3A-22D5-8BBC-A5EB5DA2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CE0FE-51CF-70E8-48B2-CF231DB6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7A0F0-5A4D-7B5D-8178-14ED229D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67C4-735B-415E-AFE4-9612029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71FE5-6B4A-787A-FEBA-21618DD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5FB27-2ABC-CCDF-16C8-BD0DE044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CC4B5-AAD5-BAF7-63D0-9934A16F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98B10-BB86-A6E9-3CCB-7FAA4926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FF877-31C0-22B4-4BB8-A68CFBB7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EDC48-27D8-BF8D-0BC7-BCADA545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44EF-DABA-9D3B-ECBF-9F28FA9E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3761-8DAA-279E-A835-ED4E2BAC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06D6C-42F5-725D-D7B2-C983F5AD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94A79-1F47-72BC-3426-8DB3D459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526F4-9A03-C1C1-D7D5-BE885E0E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72D6-9998-D66D-7143-FEBD959D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1EAB-2835-3C90-12DF-5D9365D3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B4E6F-9E95-1BEF-5CA9-208182610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F6639-02F7-48E8-7064-02A1B3DFC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124A6-A1E4-75BD-87CB-20861B1C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FA920-7CD0-B9DF-D862-CDC4E05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FB17-13BF-5F46-EAB3-83EFB4F0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0AFF2-F84E-55B9-4D4B-AC6A1DC6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6A28F-6215-9D0B-7F63-A0508A591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0735-D460-7EB0-3FD3-C8896E2E1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955A2-1C0F-492A-8858-37BC8299E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FCBA-04C4-BE5F-60C4-A1E4F5337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1F7E-9B83-6E79-81F5-C4A07034A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5409C-0D87-4A61-B953-29035CA7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A63E-5D8A-75BB-1CEE-35C9FF115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Excel-Based KPI Analysis of Supermarket Orders </a:t>
            </a:r>
          </a:p>
        </p:txBody>
      </p:sp>
    </p:spTree>
    <p:extLst>
      <p:ext uri="{BB962C8B-B14F-4D97-AF65-F5344CB8AC3E}">
        <p14:creationId xmlns:p14="http://schemas.microsoft.com/office/powerpoint/2010/main" val="12130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0F85-7F34-2888-070D-55D8F52F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1. </a:t>
            </a:r>
            <a:r>
              <a:rPr lang="en-US" sz="2400" b="1" dirty="0"/>
              <a:t>Count City wise Orders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B947-F877-A68D-C511-B0933F25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863364"/>
            <a:ext cx="10515600" cy="15779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KPI:</a:t>
            </a:r>
            <a:r>
              <a:rPr lang="en-US" sz="1900" dirty="0"/>
              <a:t> Total number of orders per city.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Pivot Setup: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Rows →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Values → Count of Order ID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FBE2EC-9ECF-0242-12E6-65503D200562}"/>
              </a:ext>
            </a:extLst>
          </p:cNvPr>
          <p:cNvSpPr txBox="1">
            <a:spLocks/>
          </p:cNvSpPr>
          <p:nvPr/>
        </p:nvSpPr>
        <p:spPr>
          <a:xfrm>
            <a:off x="949960" y="2087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2. </a:t>
            </a:r>
            <a:r>
              <a:rPr lang="en-US" sz="2400" b="1" dirty="0"/>
              <a:t>Customer type wise customer payable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6566B6-AF51-97BF-504F-E5749C04D005}"/>
              </a:ext>
            </a:extLst>
          </p:cNvPr>
          <p:cNvSpPr txBox="1">
            <a:spLocks/>
          </p:cNvSpPr>
          <p:nvPr/>
        </p:nvSpPr>
        <p:spPr>
          <a:xfrm>
            <a:off x="949960" y="3002279"/>
            <a:ext cx="10515600" cy="185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900" b="1" dirty="0"/>
              <a:t>KPI:</a:t>
            </a:r>
            <a:r>
              <a:rPr lang="en-US" sz="1900" dirty="0"/>
              <a:t> Total sales (customer payable) by customer type.</a:t>
            </a:r>
          </a:p>
          <a:p>
            <a:pPr>
              <a:lnSpc>
                <a:spcPct val="110000"/>
              </a:lnSpc>
            </a:pPr>
            <a:r>
              <a:rPr lang="en-US" sz="1900" b="1" dirty="0"/>
              <a:t>Pivot Setup:</a:t>
            </a:r>
            <a:endParaRPr lang="en-US" sz="1900" dirty="0"/>
          </a:p>
          <a:p>
            <a:pPr marL="742950" lvl="1" indent="-285750">
              <a:lnSpc>
                <a:spcPct val="110000"/>
              </a:lnSpc>
            </a:pPr>
            <a:r>
              <a:rPr lang="en-US" sz="1900" dirty="0"/>
              <a:t>Rows → Customer Type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sz="1900" dirty="0"/>
              <a:t>Values →Sum of Sales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E0BD74-AD5B-4804-6F9A-C554B5F1316F}"/>
              </a:ext>
            </a:extLst>
          </p:cNvPr>
          <p:cNvSpPr txBox="1">
            <a:spLocks/>
          </p:cNvSpPr>
          <p:nvPr/>
        </p:nvSpPr>
        <p:spPr>
          <a:xfrm>
            <a:off x="949960" y="440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3.</a:t>
            </a:r>
            <a:r>
              <a:rPr lang="en-US" sz="2400" b="1" dirty="0"/>
              <a:t> Identify product category wise highest price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E3BD9-E841-2744-9467-77B6F673DA6A}"/>
              </a:ext>
            </a:extLst>
          </p:cNvPr>
          <p:cNvSpPr txBox="1"/>
          <p:nvPr/>
        </p:nvSpPr>
        <p:spPr>
          <a:xfrm>
            <a:off x="949960" y="5417538"/>
            <a:ext cx="6096000" cy="136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KPI: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Maximum Product price by Category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Pivot Setup: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Rows → Product Category</a:t>
            </a: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Values →Max of Unit Price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481151-FD1A-5B07-7C04-DBD85C3ED8F1}"/>
              </a:ext>
            </a:extLst>
          </p:cNvPr>
          <p:cNvSpPr txBox="1">
            <a:spLocks/>
          </p:cNvSpPr>
          <p:nvPr/>
        </p:nvSpPr>
        <p:spPr>
          <a:xfrm>
            <a:off x="640348" y="-131309"/>
            <a:ext cx="10515600" cy="70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Order And Sales KPIs</a:t>
            </a:r>
          </a:p>
        </p:txBody>
      </p:sp>
    </p:spTree>
    <p:extLst>
      <p:ext uri="{BB962C8B-B14F-4D97-AF65-F5344CB8AC3E}">
        <p14:creationId xmlns:p14="http://schemas.microsoft.com/office/powerpoint/2010/main" val="200870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8A1E-4A76-F8A5-8E2F-E531AE56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3" y="5009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4. </a:t>
            </a:r>
            <a:r>
              <a:rPr lang="en-US" sz="2400" b="1" dirty="0"/>
              <a:t>Customer type wise average quantity ordered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29364C-D640-656F-5C27-0AD160D9B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4453" y="1688681"/>
            <a:ext cx="5282343" cy="167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KPI:</a:t>
            </a:r>
            <a:r>
              <a:rPr lang="en-US" sz="1900" dirty="0"/>
              <a:t> Average order quantity per customer type.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dirty="0"/>
              <a:t>Pivot Setup: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Rows → Customer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Values → Average of Quantity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E0C561-0612-361F-FA3F-E8B0B3964207}"/>
              </a:ext>
            </a:extLst>
          </p:cNvPr>
          <p:cNvSpPr txBox="1">
            <a:spLocks/>
          </p:cNvSpPr>
          <p:nvPr/>
        </p:nvSpPr>
        <p:spPr>
          <a:xfrm>
            <a:off x="838200" y="3139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5. </a:t>
            </a:r>
            <a:r>
              <a:rPr lang="en-US" sz="2400" b="1" dirty="0"/>
              <a:t>Salesman – City wise total customer payable</a:t>
            </a: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E49F54-1A78-0AA1-A56E-7B9CEDB7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453" y="4236648"/>
            <a:ext cx="4908082" cy="167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KPI:</a:t>
            </a:r>
            <a:r>
              <a:rPr lang="en-US" sz="1900" dirty="0"/>
              <a:t> Total sales by salesman and 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Pivot Setup: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Rows → Salesman ,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Values → Sum of Sales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786051-943D-8D35-4856-9035DDD3F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3225" y="198485"/>
            <a:ext cx="10515600" cy="86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Delivery &amp; Logistics KPIs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9CC5F3-D0FD-1273-48A9-4E2FF9A7D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00921"/>
            <a:ext cx="60919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9B86F86-EC6B-745D-9E7D-AF3D81F00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4344627"/>
            <a:ext cx="5783699" cy="200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KPI:</a:t>
            </a:r>
            <a:r>
              <a:rPr lang="en-US" sz="1900" dirty="0"/>
              <a:t> Average delivery charges per city &amp; ship mode.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Pivot Setup: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Rows →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Column → Ship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Values → Sum of Sales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A2AE5-5600-5EBC-C095-25361D326BCA}"/>
              </a:ext>
            </a:extLst>
          </p:cNvPr>
          <p:cNvSpPr txBox="1"/>
          <p:nvPr/>
        </p:nvSpPr>
        <p:spPr>
          <a:xfrm>
            <a:off x="838197" y="3849084"/>
            <a:ext cx="7324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7. </a:t>
            </a:r>
            <a:r>
              <a:rPr lang="en-US" sz="2400" b="1" dirty="0"/>
              <a:t>Ship mode – city wise average delivery charges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17F4F3-62DA-68F2-0E41-AE08BA3436DE}"/>
              </a:ext>
            </a:extLst>
          </p:cNvPr>
          <p:cNvSpPr txBox="1">
            <a:spLocks/>
          </p:cNvSpPr>
          <p:nvPr/>
        </p:nvSpPr>
        <p:spPr>
          <a:xfrm>
            <a:off x="838199" y="94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6.</a:t>
            </a:r>
            <a:r>
              <a:rPr lang="en-US" sz="2400" b="1" dirty="0"/>
              <a:t>Product Container – Delivery speed wise total orders</a:t>
            </a:r>
            <a:endParaRPr lang="en-US" sz="2400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3B89A59-0119-CEA9-5BAF-46AFE0D21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1776281"/>
            <a:ext cx="4326377" cy="172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KPI:</a:t>
            </a:r>
            <a:r>
              <a:rPr lang="en-US" sz="1900" dirty="0"/>
              <a:t> Total sales by salesman and 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Pivot Setup: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Rows → Product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Column → Delivery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Values →Count of Order ID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1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2E670A-4293-8A4D-6C71-803DFDC809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4564" y="32859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9. Total saving in different product category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EE1770A-8F8E-7BC1-97ED-E4A717374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2250" y="2201346"/>
            <a:ext cx="5457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38801-8581-D725-8F5E-3DB7CC8C8290}"/>
              </a:ext>
            </a:extLst>
          </p:cNvPr>
          <p:cNvSpPr txBox="1"/>
          <p:nvPr/>
        </p:nvSpPr>
        <p:spPr>
          <a:xfrm>
            <a:off x="851836" y="4287323"/>
            <a:ext cx="609760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  KPI: </a:t>
            </a:r>
            <a:r>
              <a:rPr lang="en-US" sz="2000" dirty="0"/>
              <a:t>Total discount amount by product category.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  Pivot Setup: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Rows → Product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Values → Sum of Discount Amount</a:t>
            </a:r>
          </a:p>
          <a:p>
            <a:pPr lvl="1"/>
            <a:endParaRPr lang="en-US" sz="19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576F26B-328A-D994-8767-88F51B74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586" y="4611522"/>
            <a:ext cx="567810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 for Discount Amount: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=Sales * Discount%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ADB85A5F-BC50-8B29-51F0-B5458A11B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46" y="691787"/>
            <a:ext cx="5918543" cy="200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KPI: </a:t>
            </a:r>
            <a:r>
              <a:rPr lang="en-US" sz="1900" dirty="0"/>
              <a:t>Total sales by customer type and delivery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Pivot Setup: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Rows → Customer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Column → Delivery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Values → Sum of Sales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399D83D-D82F-3927-C4B3-83CA0A1225C0}"/>
              </a:ext>
            </a:extLst>
          </p:cNvPr>
          <p:cNvSpPr txBox="1">
            <a:spLocks/>
          </p:cNvSpPr>
          <p:nvPr/>
        </p:nvSpPr>
        <p:spPr>
          <a:xfrm>
            <a:off x="703445" y="14679"/>
            <a:ext cx="10515600" cy="86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8. </a:t>
            </a:r>
            <a:r>
              <a:rPr lang="en-US" sz="2400" b="1" dirty="0"/>
              <a:t>Customer Type – Delivery speed wise total customer payable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CC305E-15CD-427F-7996-379A18701B6F}"/>
              </a:ext>
            </a:extLst>
          </p:cNvPr>
          <p:cNvSpPr txBox="1"/>
          <p:nvPr/>
        </p:nvSpPr>
        <p:spPr>
          <a:xfrm>
            <a:off x="1682015" y="2894877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Saving KPIs</a:t>
            </a:r>
          </a:p>
        </p:txBody>
      </p:sp>
    </p:spTree>
    <p:extLst>
      <p:ext uri="{BB962C8B-B14F-4D97-AF65-F5344CB8AC3E}">
        <p14:creationId xmlns:p14="http://schemas.microsoft.com/office/powerpoint/2010/main" val="193494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315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Office Theme</vt:lpstr>
      <vt:lpstr>Excel-Based KPI Analysis of Supermarket Orders </vt:lpstr>
      <vt:lpstr>1. Count City wise Orders</vt:lpstr>
      <vt:lpstr>4. Customer type wise average quantity ordered</vt:lpstr>
      <vt:lpstr>Delivery &amp; Logistics KPIs</vt:lpstr>
      <vt:lpstr>9. Total saving in different product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B</dc:creator>
  <cp:lastModifiedBy>Deepak B</cp:lastModifiedBy>
  <cp:revision>2</cp:revision>
  <dcterms:created xsi:type="dcterms:W3CDTF">2025-09-01T09:04:04Z</dcterms:created>
  <dcterms:modified xsi:type="dcterms:W3CDTF">2025-09-01T09:32:35Z</dcterms:modified>
</cp:coreProperties>
</file>