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4"/>
  </p:notesMasterIdLst>
  <p:sldIdLst>
    <p:sldId id="263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63A57-496B-4AA4-9D6C-B8363A6FF9EE}" v="27" dt="2022-11-01T16:34:3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E3A82-5DC9-409A-922B-1DF7D7A2E33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6BAD-6C64-41EE-848A-B4EDA64CC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6BAD-6C64-41EE-848A-B4EDA64CC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linux-operating-syste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s://www.geeksforgeeks.org/difference-between-microkernel-and-monolithic-kerne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00B5AD55-EAA0-87A3-5E52-3E0FA39ED37B}"/>
              </a:ext>
            </a:extLst>
          </p:cNvPr>
          <p:cNvSpPr/>
          <p:nvPr/>
        </p:nvSpPr>
        <p:spPr>
          <a:xfrm>
            <a:off x="3493578" y="2673832"/>
            <a:ext cx="5057638" cy="9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Exploring  Basics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76479-3026-E32F-BA59-8E8EB1AD0177}"/>
              </a:ext>
            </a:extLst>
          </p:cNvPr>
          <p:cNvSpPr txBox="1"/>
          <p:nvPr/>
        </p:nvSpPr>
        <p:spPr>
          <a:xfrm>
            <a:off x="5934141" y="5894522"/>
            <a:ext cx="7075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Presented By :- Deepak Kumar Beniya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70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C566B1-2F90-E453-2F2B-78653A2F813F}"/>
              </a:ext>
            </a:extLst>
          </p:cNvPr>
          <p:cNvSpPr txBox="1"/>
          <p:nvPr/>
        </p:nvSpPr>
        <p:spPr>
          <a:xfrm>
            <a:off x="272743" y="89160"/>
            <a:ext cx="6107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B5069-5E3D-3EFE-FA6D-D9B0B42897DC}"/>
              </a:ext>
            </a:extLst>
          </p:cNvPr>
          <p:cNvSpPr txBox="1"/>
          <p:nvPr/>
        </p:nvSpPr>
        <p:spPr>
          <a:xfrm>
            <a:off x="323192" y="1000900"/>
            <a:ext cx="98613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Introduction to Computer Software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Generation of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Introduction to C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Introduction to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 panose="020F0502020204030204" pitchFamily="34" charset="0"/>
                <a:cs typeface="Calibri" panose="020F0502020204030204" pitchFamily="34" charset="0"/>
              </a:rPr>
              <a:t>Practical</a:t>
            </a:r>
          </a:p>
          <a:p>
            <a:endParaRPr lang="en-IN" b="1" spc="-1" dirty="0">
              <a:solidFill>
                <a:srgbClr val="BF9000"/>
              </a:solidFill>
              <a:uFill>
                <a:solidFill>
                  <a:srgbClr val="FFFFFF"/>
                </a:solidFill>
              </a:u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C1EF0E15-3756-1C11-F970-B5A80E1B7743}"/>
              </a:ext>
            </a:extLst>
          </p:cNvPr>
          <p:cNvSpPr txBox="1"/>
          <p:nvPr/>
        </p:nvSpPr>
        <p:spPr>
          <a:xfrm>
            <a:off x="574977" y="1195648"/>
            <a:ext cx="11526634" cy="4693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50000"/>
              </a:lnSpc>
              <a:spcBef>
                <a:spcPts val="1215"/>
              </a:spcBef>
              <a:buClr>
                <a:srgbClr val="21366B"/>
              </a:buClr>
              <a:buChar char="•"/>
              <a:tabLst>
                <a:tab pos="242570" algn="l"/>
                <a:tab pos="243204" algn="l"/>
              </a:tabLst>
            </a:pPr>
            <a:r>
              <a:rPr lang="en-US" sz="2000" dirty="0">
                <a:solidFill>
                  <a:srgbClr val="131313"/>
                </a:solidFill>
                <a:latin typeface="Calibri"/>
                <a:cs typeface="Calibri"/>
              </a:rPr>
              <a:t>Computer</a:t>
            </a:r>
            <a:r>
              <a:rPr lang="en-US" sz="2000" spc="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151515"/>
                </a:solidFill>
                <a:latin typeface="Calibri"/>
                <a:cs typeface="Calibri"/>
              </a:rPr>
              <a:t>hardware</a:t>
            </a:r>
            <a:r>
              <a:rPr lang="en-US" sz="2000" spc="14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526282"/>
                </a:solidFill>
                <a:latin typeface="Calibri"/>
                <a:cs typeface="Calibri"/>
              </a:rPr>
              <a:t>alone</a:t>
            </a:r>
            <a:r>
              <a:rPr lang="en-US" sz="2000" spc="10" dirty="0">
                <a:solidFill>
                  <a:srgbClr val="526282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181818"/>
                </a:solidFill>
                <a:latin typeface="Calibri"/>
                <a:cs typeface="Calibri"/>
              </a:rPr>
              <a:t>cannot</a:t>
            </a:r>
            <a:r>
              <a:rPr lang="en-US" sz="2000" spc="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E0E0E"/>
                </a:solidFill>
                <a:latin typeface="Calibri"/>
                <a:cs typeface="Calibri"/>
              </a:rPr>
              <a:t>perform</a:t>
            </a:r>
            <a:r>
              <a:rPr lang="en-US" sz="2000" spc="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232F56"/>
                </a:solidFill>
                <a:latin typeface="Calibri"/>
                <a:cs typeface="Calibri"/>
              </a:rPr>
              <a:t>any </a:t>
            </a:r>
            <a:r>
              <a:rPr lang="en-US" sz="2000" spc="-10" dirty="0">
                <a:solidFill>
                  <a:srgbClr val="1C1C1C"/>
                </a:solidFill>
                <a:latin typeface="Calibri"/>
                <a:cs typeface="Calibri"/>
              </a:rPr>
              <a:t>particular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Calibri"/>
                <a:cs typeface="Calibri"/>
              </a:rPr>
              <a:t>function</a:t>
            </a:r>
            <a:r>
              <a:rPr lang="en-US" sz="2000" spc="114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282828"/>
                </a:solidFill>
                <a:latin typeface="Calibri"/>
                <a:cs typeface="Calibri"/>
              </a:rPr>
              <a:t>without</a:t>
            </a:r>
            <a:r>
              <a:rPr lang="en-US" sz="2000" spc="18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030A26"/>
                </a:solidFill>
                <a:latin typeface="Calibri"/>
                <a:cs typeface="Calibri"/>
              </a:rPr>
              <a:t>software</a:t>
            </a:r>
            <a:endParaRPr lang="en-US" sz="2000" dirty="0">
              <a:latin typeface="Calibri"/>
              <a:cs typeface="Calibri"/>
            </a:endParaRPr>
          </a:p>
          <a:p>
            <a:pPr marL="245110" indent="-233045">
              <a:lnSpc>
                <a:spcPct val="150000"/>
              </a:lnSpc>
              <a:spcBef>
                <a:spcPts val="5"/>
              </a:spcBef>
              <a:buClr>
                <a:srgbClr val="152A64"/>
              </a:buClr>
              <a:buChar char="•"/>
              <a:tabLst>
                <a:tab pos="245110" algn="l"/>
                <a:tab pos="245745" algn="l"/>
              </a:tabLst>
            </a:pPr>
            <a:r>
              <a:rPr lang="en-US" sz="2000" spc="-20" dirty="0">
                <a:solidFill>
                  <a:srgbClr val="070F3B"/>
                </a:solidFill>
                <a:latin typeface="Calibri"/>
                <a:cs typeface="Calibri"/>
              </a:rPr>
              <a:t>Software</a:t>
            </a:r>
            <a:r>
              <a:rPr lang="en-US" sz="2000" spc="10" dirty="0">
                <a:solidFill>
                  <a:srgbClr val="070F3B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181818"/>
                </a:solidFill>
                <a:latin typeface="Calibri"/>
                <a:cs typeface="Calibri"/>
              </a:rPr>
              <a:t>makes</a:t>
            </a:r>
            <a:r>
              <a:rPr lang="en-US" sz="200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2F2F2F"/>
                </a:solidFill>
                <a:latin typeface="Calibri"/>
                <a:cs typeface="Calibri"/>
              </a:rPr>
              <a:t>the</a:t>
            </a:r>
            <a:r>
              <a:rPr lang="en-US" sz="20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131313"/>
                </a:solidFill>
                <a:latin typeface="Calibri"/>
                <a:cs typeface="Calibri"/>
              </a:rPr>
              <a:t>hardware to</a:t>
            </a:r>
            <a:r>
              <a:rPr lang="en-US" sz="2000" spc="-100" dirty="0">
                <a:solidFill>
                  <a:srgbClr val="7479A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111111"/>
                </a:solidFill>
                <a:latin typeface="Calibri"/>
                <a:cs typeface="Calibri"/>
              </a:rPr>
              <a:t>function</a:t>
            </a:r>
            <a:endParaRPr lang="en-US" sz="2000" spc="-10" dirty="0">
              <a:latin typeface="Calibri"/>
              <a:cs typeface="Calibri"/>
            </a:endParaRPr>
          </a:p>
          <a:p>
            <a:pPr marL="245110" indent="-233045">
              <a:lnSpc>
                <a:spcPct val="150000"/>
              </a:lnSpc>
              <a:spcBef>
                <a:spcPts val="5"/>
              </a:spcBef>
              <a:buClr>
                <a:srgbClr val="152A64"/>
              </a:buClr>
              <a:buChar char="•"/>
              <a:tabLst>
                <a:tab pos="245110" algn="l"/>
                <a:tab pos="245745" algn="l"/>
              </a:tabLst>
            </a:pPr>
            <a:r>
              <a:rPr lang="en-US" sz="2000" dirty="0">
                <a:latin typeface="Calibri"/>
                <a:cs typeface="Calibri"/>
              </a:rPr>
              <a:t>It</a:t>
            </a:r>
            <a:r>
              <a:rPr lang="en-US" sz="2000" spc="-9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acts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as</a:t>
            </a:r>
            <a:r>
              <a:rPr lang="en-US" sz="2000" spc="-9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</a:t>
            </a:r>
            <a:r>
              <a:rPr lang="en-US" sz="2000" spc="-100" dirty="0">
                <a:latin typeface="Calibri"/>
                <a:cs typeface="Calibri"/>
              </a:rPr>
              <a:t> </a:t>
            </a:r>
            <a:r>
              <a:rPr lang="en-US" sz="2000" spc="-40" dirty="0">
                <a:latin typeface="Calibri"/>
                <a:cs typeface="Calibri"/>
              </a:rPr>
              <a:t>interface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spc="-35" dirty="0">
                <a:latin typeface="Calibri"/>
                <a:cs typeface="Calibri"/>
              </a:rPr>
              <a:t>between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the</a:t>
            </a:r>
            <a:r>
              <a:rPr lang="en-US" sz="2000" spc="-70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user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and</a:t>
            </a:r>
            <a:r>
              <a:rPr lang="en-US" sz="2000" spc="-85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the </a:t>
            </a:r>
            <a:r>
              <a:rPr lang="en-US" sz="2000" spc="-10" dirty="0">
                <a:latin typeface="Calibri"/>
                <a:cs typeface="Calibri"/>
              </a:rPr>
              <a:t>computer</a:t>
            </a:r>
            <a:endParaRPr lang="en-US" sz="2000" spc="-25" dirty="0">
              <a:latin typeface="Calibri"/>
              <a:cs typeface="Calibri"/>
            </a:endParaRPr>
          </a:p>
          <a:p>
            <a:pPr marL="243840" marR="5080" indent="-229870">
              <a:lnSpc>
                <a:spcPct val="150000"/>
              </a:lnSpc>
              <a:spcBef>
                <a:spcPts val="100"/>
              </a:spcBef>
              <a:buClr>
                <a:srgbClr val="2A3A70"/>
              </a:buClr>
              <a:buChar char="•"/>
              <a:tabLst>
                <a:tab pos="240665" algn="l"/>
                <a:tab pos="241300" algn="l"/>
                <a:tab pos="629285" algn="l"/>
              </a:tabLst>
            </a:pP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50" dirty="0">
                <a:latin typeface="Calibri"/>
                <a:cs typeface="Calibri"/>
              </a:rPr>
              <a:t>two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primary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software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categories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are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system </a:t>
            </a:r>
            <a:r>
              <a:rPr sz="2000" spc="75" dirty="0">
                <a:latin typeface="Calibri"/>
                <a:cs typeface="Calibri"/>
              </a:rPr>
              <a:t>software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application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software: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44475" indent="-232410">
              <a:lnSpc>
                <a:spcPct val="100000"/>
              </a:lnSpc>
              <a:spcBef>
                <a:spcPts val="1160"/>
              </a:spcBef>
              <a:buClr>
                <a:srgbClr val="E80C15"/>
              </a:buClr>
              <a:buChar char="•"/>
              <a:tabLst>
                <a:tab pos="244475" algn="l"/>
                <a:tab pos="245110" algn="l"/>
              </a:tabLst>
            </a:pPr>
            <a:r>
              <a:rPr sz="2000" dirty="0">
                <a:solidFill>
                  <a:srgbClr val="C40C11"/>
                </a:solidFill>
                <a:latin typeface="Calibri"/>
                <a:cs typeface="Calibri"/>
              </a:rPr>
              <a:t>System</a:t>
            </a:r>
            <a:r>
              <a:rPr sz="2000" spc="310" dirty="0">
                <a:solidFill>
                  <a:srgbClr val="C40C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8131C"/>
                </a:solidFill>
                <a:latin typeface="Calibri"/>
                <a:cs typeface="Calibri"/>
              </a:rPr>
              <a:t>Software</a:t>
            </a:r>
            <a:endParaRPr sz="2000" dirty="0">
              <a:latin typeface="Calibri"/>
              <a:cs typeface="Calibri"/>
            </a:endParaRPr>
          </a:p>
          <a:p>
            <a:pPr marL="507365" lvl="1" indent="-206375">
              <a:lnSpc>
                <a:spcPct val="100000"/>
              </a:lnSpc>
              <a:spcBef>
                <a:spcPts val="420"/>
              </a:spcBef>
              <a:buClr>
                <a:srgbClr val="85899C"/>
              </a:buClr>
              <a:buChar char="—"/>
              <a:tabLst>
                <a:tab pos="508000" algn="l"/>
              </a:tabLst>
            </a:pPr>
            <a:r>
              <a:rPr sz="2000" spc="-40" dirty="0">
                <a:solidFill>
                  <a:srgbClr val="262626"/>
                </a:solidFill>
                <a:latin typeface="Calibri"/>
                <a:cs typeface="Calibri"/>
              </a:rPr>
              <a:t>Operating </a:t>
            </a:r>
            <a:r>
              <a:rPr sz="2000" spc="-10" dirty="0">
                <a:solidFill>
                  <a:srgbClr val="181C42"/>
                </a:solidFill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509270" lvl="1" indent="-207645">
              <a:lnSpc>
                <a:spcPct val="100000"/>
              </a:lnSpc>
              <a:spcBef>
                <a:spcPts val="365"/>
              </a:spcBef>
              <a:buClr>
                <a:srgbClr val="0A0F2B"/>
              </a:buClr>
              <a:buChar char="—"/>
              <a:tabLst>
                <a:tab pos="509905" algn="l"/>
              </a:tabLst>
            </a:pPr>
            <a:r>
              <a:rPr sz="2000" dirty="0">
                <a:solidFill>
                  <a:srgbClr val="2B2B2B"/>
                </a:solidFill>
                <a:latin typeface="Calibri"/>
                <a:cs typeface="Calibri"/>
              </a:rPr>
              <a:t>Utility</a:t>
            </a:r>
            <a:r>
              <a:rPr sz="2000" spc="-5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Software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Char char="—"/>
            </a:pPr>
            <a:endParaRPr sz="2000" dirty="0">
              <a:latin typeface="Calibri"/>
              <a:cs typeface="Calibri"/>
            </a:endParaRPr>
          </a:p>
          <a:p>
            <a:pPr marL="248285" indent="-236220">
              <a:lnSpc>
                <a:spcPct val="100000"/>
              </a:lnSpc>
              <a:buClr>
                <a:srgbClr val="F71115"/>
              </a:buClr>
              <a:buChar char="•"/>
              <a:tabLst>
                <a:tab pos="248285" algn="l"/>
                <a:tab pos="248920" algn="l"/>
              </a:tabLst>
            </a:pPr>
            <a:r>
              <a:rPr sz="2000" dirty="0">
                <a:solidFill>
                  <a:srgbClr val="E9130F"/>
                </a:solidFill>
                <a:latin typeface="Calibri"/>
                <a:cs typeface="Calibri"/>
              </a:rPr>
              <a:t>Application</a:t>
            </a:r>
            <a:r>
              <a:rPr sz="2000" spc="330" dirty="0">
                <a:solidFill>
                  <a:srgbClr val="E9130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C1518"/>
                </a:solidFill>
                <a:latin typeface="Calibri"/>
                <a:cs typeface="Calibri"/>
              </a:rPr>
              <a:t>Software</a:t>
            </a:r>
            <a:endParaRPr sz="2000" dirty="0">
              <a:latin typeface="Calibri"/>
              <a:cs typeface="Calibri"/>
            </a:endParaRPr>
          </a:p>
          <a:p>
            <a:pPr marL="508634" lvl="1" indent="-207010">
              <a:lnSpc>
                <a:spcPct val="100000"/>
              </a:lnSpc>
              <a:spcBef>
                <a:spcPts val="385"/>
              </a:spcBef>
              <a:buClr>
                <a:srgbClr val="1A1A1A"/>
              </a:buClr>
              <a:buChar char="—"/>
              <a:tabLst>
                <a:tab pos="509270" algn="l"/>
              </a:tabLst>
            </a:pPr>
            <a:r>
              <a:rPr lang="en-US" sz="2000" spc="-10" dirty="0">
                <a:solidFill>
                  <a:srgbClr val="1F1F1F"/>
                </a:solidFill>
                <a:latin typeface="Calibri"/>
                <a:cs typeface="Calibri"/>
              </a:rPr>
              <a:t>MS-office</a:t>
            </a:r>
            <a:endParaRPr sz="2000" dirty="0">
              <a:latin typeface="Calibri"/>
              <a:cs typeface="Calibri"/>
            </a:endParaRPr>
          </a:p>
          <a:p>
            <a:pPr marL="510540" lvl="1" indent="-209550">
              <a:lnSpc>
                <a:spcPct val="100000"/>
              </a:lnSpc>
              <a:spcBef>
                <a:spcPts val="400"/>
              </a:spcBef>
              <a:buClr>
                <a:srgbClr val="54566B"/>
              </a:buClr>
              <a:buChar char="—"/>
              <a:tabLst>
                <a:tab pos="511175" algn="l"/>
              </a:tabLst>
            </a:pPr>
            <a:r>
              <a:rPr lang="en-US" sz="2000" spc="-35" dirty="0">
                <a:solidFill>
                  <a:srgbClr val="111844"/>
                </a:solidFill>
                <a:latin typeface="Calibri"/>
                <a:cs typeface="Calibri"/>
              </a:rPr>
              <a:t>AutoCAD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90BCE73-7990-C18D-8E9C-03463674C965}"/>
              </a:ext>
            </a:extLst>
          </p:cNvPr>
          <p:cNvSpPr txBox="1">
            <a:spLocks/>
          </p:cNvSpPr>
          <p:nvPr/>
        </p:nvSpPr>
        <p:spPr>
          <a:xfrm>
            <a:off x="-826111" y="53639"/>
            <a:ext cx="6993582" cy="5328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900" dirty="0">
                <a:solidFill>
                  <a:srgbClr val="F40A05"/>
                </a:solidFill>
              </a:rPr>
              <a:t>Introduction to Computer</a:t>
            </a:r>
            <a:r>
              <a:rPr lang="en-US" sz="2900" spc="310" dirty="0">
                <a:solidFill>
                  <a:srgbClr val="F40A05"/>
                </a:solidFill>
              </a:rPr>
              <a:t> </a:t>
            </a:r>
            <a:r>
              <a:rPr lang="en-US" sz="2900" spc="85" dirty="0">
                <a:solidFill>
                  <a:srgbClr val="F60E11"/>
                </a:solidFill>
              </a:rPr>
              <a:t>Software</a:t>
            </a:r>
            <a:endParaRPr lang="en-US" sz="2900" dirty="0"/>
          </a:p>
        </p:txBody>
      </p:sp>
      <p:pic>
        <p:nvPicPr>
          <p:cNvPr id="1026" name="Picture 2" descr="10 Difference Between Application Software &amp; System Software">
            <a:extLst>
              <a:ext uri="{FF2B5EF4-FFF2-40B4-BE49-F238E27FC236}">
                <a16:creationId xmlns:a16="http://schemas.microsoft.com/office/drawing/2014/main" id="{CA87F290-DD37-98F5-ADE8-83F52AB97B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 t="2772" r="1010" b="13112"/>
          <a:stretch/>
        </p:blipFill>
        <p:spPr bwMode="auto">
          <a:xfrm>
            <a:off x="4500419" y="3429000"/>
            <a:ext cx="6636344" cy="28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4F74F916-DFFC-C11C-60DA-EA7E81D9E4CE}"/>
              </a:ext>
            </a:extLst>
          </p:cNvPr>
          <p:cNvSpPr txBox="1">
            <a:spLocks/>
          </p:cNvSpPr>
          <p:nvPr/>
        </p:nvSpPr>
        <p:spPr>
          <a:xfrm>
            <a:off x="-889173" y="28415"/>
            <a:ext cx="8671032" cy="5328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900" dirty="0">
                <a:solidFill>
                  <a:srgbClr val="F40A05"/>
                </a:solidFill>
              </a:rPr>
              <a:t>Generation of Programming Language</a:t>
            </a:r>
            <a:endParaRPr lang="en-US" sz="2900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79480305-85F0-884E-7B8F-16B94C578A35}"/>
              </a:ext>
            </a:extLst>
          </p:cNvPr>
          <p:cNvPicPr/>
          <p:nvPr/>
        </p:nvPicPr>
        <p:blipFill rotWithShape="1">
          <a:blip r:embed="rId3" cstate="print"/>
          <a:srcRect l="15275" t="21977" r="15715" b="17634"/>
          <a:stretch/>
        </p:blipFill>
        <p:spPr>
          <a:xfrm>
            <a:off x="7050339" y="818229"/>
            <a:ext cx="4868393" cy="3615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7EA87-5184-E15B-DD0F-4411870C610A}"/>
              </a:ext>
            </a:extLst>
          </p:cNvPr>
          <p:cNvSpPr txBox="1"/>
          <p:nvPr/>
        </p:nvSpPr>
        <p:spPr>
          <a:xfrm>
            <a:off x="375220" y="1020028"/>
            <a:ext cx="65742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Language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It consists of instructions that are in the          binary 0 and 1. A000,0010.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Assembly Language(2GL)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:-In this language instructions are given in English like word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MOV,ADD,SUB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 Ex:-COBAL,BASIC,ALGOL.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Language(3GL)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:-It provides statements that are closer to the way humans solve problems than assembly language.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Ex:- COBAL,PASCAL,FORTRAN,C,C++.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High-level Language(4GL):-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fourth-generation language is also called a non – procedural language/ 4GL. It enables users to access the database. Examples: SQL,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Foxpro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Focus,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 Generation Language:-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based on the concept of artificial intelligence. It uses the concept that rather than solving a  problem algorithmically, an application can be built to solve it based on some constraints. Examples: PROLOG, LISP, etc.</a:t>
            </a:r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5678FCD7-F678-0236-876B-3A75CD061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214" y="4665015"/>
            <a:ext cx="4877518" cy="17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3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432B5C20-C9AA-0840-32B7-EB838B7DE347}"/>
              </a:ext>
            </a:extLst>
          </p:cNvPr>
          <p:cNvSpPr txBox="1">
            <a:spLocks/>
          </p:cNvSpPr>
          <p:nvPr/>
        </p:nvSpPr>
        <p:spPr>
          <a:xfrm>
            <a:off x="-736773" y="1041894"/>
            <a:ext cx="13033420" cy="519052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ALGOL in 1960s for the development of structured programming concepts.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BCPL in 1967 by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Martin Richards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basically a type-less language which facilitated direct access of memory.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in 1970 by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 Thompson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used to develop the first version of UNIX.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was Developed by Dennis Ritchie in 1972 that took concepts from ALGOL,BCPL and B language.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 is a procedural programming language initially developed by Dennis Ritchie in the year 1972 at Bell Laboratories of AT&amp;T Labs.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was mainly developed as a system programming language to write the UNIX operating system.</a:t>
            </a:r>
          </a:p>
          <a:p>
            <a:pPr marL="1179195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features of the C language include:</a:t>
            </a:r>
          </a:p>
          <a:p>
            <a:pPr marL="1179195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Purpose and Portable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Low-level Memory Access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Speed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Syntax</a:t>
            </a: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20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807A501-5621-CF1C-B52E-D0771D8A7C51}"/>
              </a:ext>
            </a:extLst>
          </p:cNvPr>
          <p:cNvSpPr txBox="1">
            <a:spLocks/>
          </p:cNvSpPr>
          <p:nvPr/>
        </p:nvSpPr>
        <p:spPr>
          <a:xfrm>
            <a:off x="-736773" y="92745"/>
            <a:ext cx="8671032" cy="5328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900" dirty="0">
                <a:solidFill>
                  <a:srgbClr val="F40A05"/>
                </a:solidFill>
              </a:rPr>
              <a:t>Introduction to C Programming Language</a:t>
            </a:r>
            <a:endParaRPr lang="en-US" sz="2900" dirty="0"/>
          </a:p>
        </p:txBody>
      </p:sp>
      <p:pic>
        <p:nvPicPr>
          <p:cNvPr id="4098" name="Picture 2" descr="Introduction of C - C Tutorial | Intellipaat.com">
            <a:extLst>
              <a:ext uri="{FF2B5EF4-FFF2-40B4-BE49-F238E27FC236}">
                <a16:creationId xmlns:a16="http://schemas.microsoft.com/office/drawing/2014/main" id="{0CB26CE9-4A2F-24E3-2F13-127A3403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81" y="3347359"/>
            <a:ext cx="5137062" cy="31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5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72387-E1F4-E078-B2F5-3CED983054D0}"/>
              </a:ext>
            </a:extLst>
          </p:cNvPr>
          <p:cNvSpPr txBox="1"/>
          <p:nvPr/>
        </p:nvSpPr>
        <p:spPr>
          <a:xfrm>
            <a:off x="505547" y="897440"/>
            <a:ext cx="111809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Should We Learn 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later languages have borrowed syntax/features directly or indirectly from the C language. Like syntax of Java, PHP, JavaScript, and many other languages are mainly based on the C language. C++ is nearly a superset of C language (Only a few programs may compile in C, but not in C++).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 if a person learns C programming first, it will help him to learn any modern programming language as well. As learning C help to understand a lot of the underlying architecture of the operating system. Like pointers, working with memory locations, etc.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E673411-0C83-DD1D-CB31-B2E34105A21D}"/>
              </a:ext>
            </a:extLst>
          </p:cNvPr>
          <p:cNvSpPr txBox="1">
            <a:spLocks/>
          </p:cNvSpPr>
          <p:nvPr/>
        </p:nvSpPr>
        <p:spPr>
          <a:xfrm>
            <a:off x="-736773" y="92745"/>
            <a:ext cx="8671032" cy="5328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900" dirty="0">
                <a:solidFill>
                  <a:srgbClr val="F40A05"/>
                </a:solidFill>
              </a:rPr>
              <a:t>Introduction to C Programming Language</a:t>
            </a:r>
            <a:endParaRPr lang="en-US" sz="29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71F763-970D-C8FC-0EDE-9492E1708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31851"/>
              </p:ext>
            </p:extLst>
          </p:nvPr>
        </p:nvGraphicFramePr>
        <p:xfrm>
          <a:off x="1797268" y="3408600"/>
          <a:ext cx="8235905" cy="3299460"/>
        </p:xfrm>
        <a:graphic>
          <a:graphicData uri="http://schemas.openxmlformats.org/drawingml/2006/table">
            <a:tbl>
              <a:tblPr/>
              <a:tblGrid>
                <a:gridCol w="920705">
                  <a:extLst>
                    <a:ext uri="{9D8B030D-6E8A-4147-A177-3AD203B41FA5}">
                      <a16:colId xmlns:a16="http://schemas.microsoft.com/office/drawing/2014/main" val="246849993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83700707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0399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S.NO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Linux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Windows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1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1.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u="non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Linux</a:t>
                      </a:r>
                      <a:r>
                        <a:rPr lang="en-US" sz="1250" b="0" dirty="0">
                          <a:effectLst/>
                        </a:rPr>
                        <a:t> is a open source operating system.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While </a:t>
                      </a:r>
                      <a:r>
                        <a:rPr lang="en-US" sz="1250" b="0" u="none" dirty="0">
                          <a:solidFill>
                            <a:schemeClr val="tx1"/>
                          </a:solidFill>
                          <a:effectLst/>
                        </a:rPr>
                        <a:t>windows</a:t>
                      </a:r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 are the not the open source operating system.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5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2.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Linux is free of cost.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While it is costly.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25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3.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It’s file name case-sensitive.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While it’s file name is case-insensitive.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3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4.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In L</a:t>
                      </a:r>
                      <a:r>
                        <a:rPr lang="en-US" sz="1250" b="0" u="none" dirty="0">
                          <a:solidFill>
                            <a:schemeClr val="tx1"/>
                          </a:solidFill>
                          <a:effectLst/>
                        </a:rPr>
                        <a:t>inux</a:t>
                      </a:r>
                      <a:r>
                        <a:rPr lang="en-US" sz="1250" b="0" dirty="0">
                          <a:effectLst/>
                        </a:rPr>
                        <a:t>, </a:t>
                      </a:r>
                      <a:r>
                        <a:rPr lang="en-US" sz="1250" b="0" u="none" dirty="0">
                          <a:effectLst/>
                        </a:rPr>
                        <a:t>monolithic kernel </a:t>
                      </a:r>
                      <a:r>
                        <a:rPr lang="en-US" sz="1250" b="0" dirty="0">
                          <a:effectLst/>
                        </a:rPr>
                        <a:t>is used.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While in this, </a:t>
                      </a:r>
                      <a:r>
                        <a:rPr lang="en-US" sz="1250" b="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micro kernel</a:t>
                      </a:r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 is used.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7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5.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Linux is more efficient in comparison of windows.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While windows are less efficient.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9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6.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dirty="0">
                          <a:effectLst/>
                        </a:rPr>
                        <a:t>Linux provides more security than windows.</a:t>
                      </a:r>
                    </a:p>
                    <a:p>
                      <a:pPr algn="l" fontAlgn="ctr"/>
                      <a:endParaRPr lang="en-US" sz="125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While it provides less security than </a:t>
                      </a:r>
                      <a:r>
                        <a:rPr lang="en-US" sz="1250" b="0" dirty="0" err="1">
                          <a:solidFill>
                            <a:schemeClr val="tx1"/>
                          </a:solidFill>
                          <a:effectLst/>
                        </a:rPr>
                        <a:t>linux</a:t>
                      </a:r>
                      <a:r>
                        <a:rPr lang="en-US" sz="125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l" fontAlgn="ctr"/>
                      <a:endParaRPr lang="en-US" sz="12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3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25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5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5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967404"/>
                  </a:ext>
                </a:extLst>
              </a:tr>
            </a:tbl>
          </a:graphicData>
        </a:graphic>
      </p:graphicFrame>
      <p:pic>
        <p:nvPicPr>
          <p:cNvPr id="2050" name="Picture 2" descr="Interesting Facts about Linux - GeeksforGeeks">
            <a:extLst>
              <a:ext uri="{FF2B5EF4-FFF2-40B4-BE49-F238E27FC236}">
                <a16:creationId xmlns:a16="http://schemas.microsoft.com/office/drawing/2014/main" id="{1A435C0C-46E1-EF66-195C-096E17B5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2" y="3429000"/>
            <a:ext cx="1549007" cy="85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dows — Story">
            <a:extLst>
              <a:ext uri="{FF2B5EF4-FFF2-40B4-BE49-F238E27FC236}">
                <a16:creationId xmlns:a16="http://schemas.microsoft.com/office/drawing/2014/main" id="{B0927E2F-FCD2-ED97-32D4-FD91B1AC8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12" y="3205764"/>
            <a:ext cx="1940113" cy="12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F531D391-42C5-4976-A6CE-619870038119}"/>
              </a:ext>
            </a:extLst>
          </p:cNvPr>
          <p:cNvSpPr txBox="1">
            <a:spLocks/>
          </p:cNvSpPr>
          <p:nvPr/>
        </p:nvSpPr>
        <p:spPr>
          <a:xfrm>
            <a:off x="-736773" y="92745"/>
            <a:ext cx="8671032" cy="5328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900" dirty="0">
                <a:solidFill>
                  <a:srgbClr val="F40A05"/>
                </a:solidFill>
              </a:rPr>
              <a:t>Introduction to Linux </a:t>
            </a:r>
            <a:endParaRPr lang="en-US" sz="2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6018E-B976-8787-1AB4-B547FAAB704A}"/>
              </a:ext>
            </a:extLst>
          </p:cNvPr>
          <p:cNvSpPr txBox="1"/>
          <p:nvPr/>
        </p:nvSpPr>
        <p:spPr>
          <a:xfrm>
            <a:off x="239636" y="964249"/>
            <a:ext cx="9314268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is a community of open-source Unix like operating systems that are based on the Linux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was initially released by Linus Torvalds on September 17, 1991.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a free and open-source operating system and the source code can be modified and distributed to anyone commercially or noncommercially under the GNU General Public License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Basic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502E4-4E64-FA2E-8112-FE3B9CD8C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369" r="24063" b="1350"/>
          <a:stretch/>
        </p:blipFill>
        <p:spPr>
          <a:xfrm>
            <a:off x="9824528" y="994960"/>
            <a:ext cx="2233106" cy="243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CBF12D-3BDC-4DA5-87D7-01C4F9B95099}"/>
              </a:ext>
            </a:extLst>
          </p:cNvPr>
          <p:cNvSpPr txBox="1"/>
          <p:nvPr/>
        </p:nvSpPr>
        <p:spPr>
          <a:xfrm>
            <a:off x="493460" y="1880783"/>
            <a:ext cx="53250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// Simple C program to display "Hello World"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// Header file for input output functions</a:t>
            </a:r>
          </a:p>
          <a:p>
            <a:r>
              <a:rPr lang="en-US" dirty="0">
                <a:solidFill>
                  <a:schemeClr val="accent1"/>
                </a:solidFill>
              </a:rPr>
              <a:t>#include &lt;</a:t>
            </a:r>
            <a:r>
              <a:rPr lang="en-US" dirty="0" err="1">
                <a:solidFill>
                  <a:schemeClr val="accent1"/>
                </a:solidFill>
              </a:rPr>
              <a:t>stdio.h</a:t>
            </a:r>
            <a:r>
              <a:rPr lang="en-US" dirty="0">
                <a:solidFill>
                  <a:schemeClr val="accent1"/>
                </a:solidFill>
              </a:rPr>
              <a:t>&gt;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// main function -</a:t>
            </a:r>
          </a:p>
          <a:p>
            <a:r>
              <a:rPr lang="en-US" dirty="0">
                <a:solidFill>
                  <a:schemeClr val="accent1"/>
                </a:solidFill>
              </a:rPr>
              <a:t>// where the execution of program begins</a:t>
            </a:r>
          </a:p>
          <a:p>
            <a:r>
              <a:rPr lang="en-US" dirty="0">
                <a:solidFill>
                  <a:schemeClr val="accent1"/>
                </a:solidFill>
              </a:rPr>
              <a:t>int main()</a:t>
            </a:r>
          </a:p>
          <a:p>
            <a:r>
              <a:rPr lang="en-US" dirty="0">
                <a:solidFill>
                  <a:schemeClr val="accent1"/>
                </a:solidFill>
              </a:rPr>
              <a:t>{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// prints hello world</a:t>
            </a:r>
          </a:p>
          <a:p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err="1">
                <a:solidFill>
                  <a:schemeClr val="accent1"/>
                </a:solidFill>
              </a:rPr>
              <a:t>printf</a:t>
            </a:r>
            <a:r>
              <a:rPr lang="en-US" dirty="0">
                <a:solidFill>
                  <a:schemeClr val="accent1"/>
                </a:solidFill>
              </a:rPr>
              <a:t>("Hello World");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	return 0;</a:t>
            </a:r>
          </a:p>
          <a:p>
            <a:r>
              <a:rPr lang="en-US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5FBAED1-A21C-D4FB-EAC8-ED01E1A63724}"/>
              </a:ext>
            </a:extLst>
          </p:cNvPr>
          <p:cNvSpPr txBox="1">
            <a:spLocks/>
          </p:cNvSpPr>
          <p:nvPr/>
        </p:nvSpPr>
        <p:spPr>
          <a:xfrm>
            <a:off x="-736773" y="92745"/>
            <a:ext cx="8671032" cy="53283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lang="en-US" sz="2900" dirty="0">
                <a:solidFill>
                  <a:srgbClr val="F40A05"/>
                </a:solidFill>
              </a:rPr>
              <a:t>Practical </a:t>
            </a:r>
            <a:endParaRPr lang="en-US" sz="2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EC1C6-1EF4-E000-CE38-2247C137E656}"/>
              </a:ext>
            </a:extLst>
          </p:cNvPr>
          <p:cNvSpPr txBox="1"/>
          <p:nvPr/>
        </p:nvSpPr>
        <p:spPr>
          <a:xfrm>
            <a:off x="427246" y="827046"/>
            <a:ext cx="64670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Step 1:- vi </a:t>
            </a:r>
            <a:r>
              <a:rPr lang="en-US" sz="2800" dirty="0" err="1"/>
              <a:t>helloworld.c</a:t>
            </a:r>
            <a:endParaRPr lang="en-US" sz="2800" dirty="0"/>
          </a:p>
          <a:p>
            <a:r>
              <a:rPr lang="en-US" sz="2800" dirty="0"/>
              <a:t>Step 2:- press “</a:t>
            </a:r>
            <a:r>
              <a:rPr lang="en-US" sz="2800" dirty="0" err="1"/>
              <a:t>i</a:t>
            </a:r>
            <a:r>
              <a:rPr lang="en-US" sz="2800" dirty="0"/>
              <a:t>” to insert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82D4A-CA9C-554A-7A35-5BF603ADDFAE}"/>
              </a:ext>
            </a:extLst>
          </p:cNvPr>
          <p:cNvSpPr txBox="1"/>
          <p:nvPr/>
        </p:nvSpPr>
        <p:spPr>
          <a:xfrm>
            <a:off x="200222" y="6030954"/>
            <a:ext cx="7360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3:-  esc(key)  ,   :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wq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!(save and exit update)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B6D36-8141-F9DB-A90D-072F84EC4026}"/>
              </a:ext>
            </a:extLst>
          </p:cNvPr>
          <p:cNvSpPr txBox="1"/>
          <p:nvPr/>
        </p:nvSpPr>
        <p:spPr>
          <a:xfrm>
            <a:off x="5981269" y="787940"/>
            <a:ext cx="60068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4:-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helloworld.c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– o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helloworld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5:-   ./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387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pic>
        <p:nvPicPr>
          <p:cNvPr id="1026" name="Picture 2" descr="Thank You Ppt PowerPoint Presentation Model Elements ...">
            <a:extLst>
              <a:ext uri="{FF2B5EF4-FFF2-40B4-BE49-F238E27FC236}">
                <a16:creationId xmlns:a16="http://schemas.microsoft.com/office/drawing/2014/main" id="{A7603786-B8FA-7154-DDFD-AF04F87C0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391" y="777239"/>
            <a:ext cx="8048822" cy="603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3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5433df-cb09-43ae-b4e4-05fcd67c4243" xsi:nil="true"/>
    <lcf76f155ced4ddcb4097134ff3c332f xmlns="a9cb0940-a98a-4049-8fbc-77fa4bc64f7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A3D685-EEDF-4BB8-B139-7B5DE9494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  <ds:schemaRef ds:uri="e25433df-cb09-43ae-b4e4-05fcd67c4243"/>
    <ds:schemaRef ds:uri="a9cb0940-a98a-4049-8fbc-77fa4bc64f72"/>
  </ds:schemaRefs>
</ds:datastoreItem>
</file>

<file path=customXml/itemProps3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20808</TotalTime>
  <Words>790</Words>
  <Application>Microsoft Office PowerPoint</Application>
  <PresentationFormat>Widescreen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>Deepak Kumar Beniya</cp:lastModifiedBy>
  <cp:revision>96</cp:revision>
  <dcterms:created xsi:type="dcterms:W3CDTF">2020-07-17T21:01:28Z</dcterms:created>
  <dcterms:modified xsi:type="dcterms:W3CDTF">2023-07-05T04:35:16Z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  <property fmtid="{D5CDD505-2E9C-101B-9397-08002B2CF9AE}" pid="13" name="MediaServiceImageTags">
    <vt:lpwstr/>
  </property>
</Properties>
</file>