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71" r:id="rId2"/>
    <p:sldId id="323" r:id="rId3"/>
    <p:sldId id="324" r:id="rId4"/>
    <p:sldId id="311" r:id="rId5"/>
    <p:sldId id="341" r:id="rId6"/>
    <p:sldId id="342" r:id="rId7"/>
    <p:sldId id="325" r:id="rId8"/>
    <p:sldId id="326" r:id="rId9"/>
    <p:sldId id="331" r:id="rId10"/>
    <p:sldId id="330" r:id="rId11"/>
    <p:sldId id="327" r:id="rId12"/>
    <p:sldId id="329" r:id="rId13"/>
    <p:sldId id="332" r:id="rId14"/>
    <p:sldId id="333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13A6"/>
    <a:srgbClr val="FFCE33"/>
    <a:srgbClr val="DA0000"/>
    <a:srgbClr val="B07BD7"/>
    <a:srgbClr val="8313A5"/>
    <a:srgbClr val="5E49A9"/>
    <a:srgbClr val="513F93"/>
    <a:srgbClr val="0AB3C3"/>
    <a:srgbClr val="450090"/>
    <a:srgbClr val="E30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0" y="128"/>
      </p:cViewPr>
      <p:guideLst>
        <p:guide orient="horz" pos="2176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7550C-148C-4067-833B-8A808B0182BA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IN"/>
        </a:p>
      </dgm:t>
    </dgm:pt>
    <dgm:pt modelId="{972ED775-3472-4D7A-94B4-739A50146D0A}">
      <dgm:prSet/>
      <dgm:spPr/>
      <dgm:t>
        <a:bodyPr/>
        <a:lstStyle/>
        <a:p>
          <a:r>
            <a:rPr lang="en-IN" dirty="0"/>
            <a:t>Deepak Kumar Beniya        </a:t>
          </a:r>
          <a:r>
            <a:rPr lang="en-US" dirty="0"/>
            <a:t>PHY202302EF25</a:t>
          </a:r>
          <a:endParaRPr lang="en-IN" dirty="0"/>
        </a:p>
      </dgm:t>
    </dgm:pt>
    <dgm:pt modelId="{60C457C9-3C5E-4EAF-B0B0-C98DB5EFE96B}" type="parTrans" cxnId="{66CD42D7-004B-4472-BE26-530A8FC7D30D}">
      <dgm:prSet/>
      <dgm:spPr/>
      <dgm:t>
        <a:bodyPr/>
        <a:lstStyle/>
        <a:p>
          <a:endParaRPr lang="en-IN"/>
        </a:p>
      </dgm:t>
    </dgm:pt>
    <dgm:pt modelId="{8FF20054-65B2-43E1-A4DB-CCEC91AF4584}" type="sibTrans" cxnId="{66CD42D7-004B-4472-BE26-530A8FC7D30D}">
      <dgm:prSet/>
      <dgm:spPr/>
      <dgm:t>
        <a:bodyPr/>
        <a:lstStyle/>
        <a:p>
          <a:endParaRPr lang="en-IN"/>
        </a:p>
      </dgm:t>
    </dgm:pt>
    <dgm:pt modelId="{C842D4A4-4910-4DD5-A885-A12D695FA9D0}" type="pres">
      <dgm:prSet presAssocID="{FEC7550C-148C-4067-833B-8A808B0182BA}" presName="linearFlow" presStyleCnt="0">
        <dgm:presLayoutVars>
          <dgm:dir/>
          <dgm:resizeHandles val="exact"/>
        </dgm:presLayoutVars>
      </dgm:prSet>
      <dgm:spPr/>
    </dgm:pt>
    <dgm:pt modelId="{EA872995-E2BB-4A59-8E18-8C9BA9106ED5}" type="pres">
      <dgm:prSet presAssocID="{972ED775-3472-4D7A-94B4-739A50146D0A}" presName="composite" presStyleCnt="0"/>
      <dgm:spPr/>
    </dgm:pt>
    <dgm:pt modelId="{899D6D27-C7ED-4361-8A71-FBDDA8378D37}" type="pres">
      <dgm:prSet presAssocID="{972ED775-3472-4D7A-94B4-739A50146D0A}" presName="imgShp" presStyleLbl="fgImgPlace1" presStyleIdx="0" presStyleCnt="1" custLinFactNeighborX="-1427" custLinFactNeighborY="12842"/>
      <dgm:spPr/>
    </dgm:pt>
    <dgm:pt modelId="{CC732F9A-2457-4FA7-BA56-AE85CFBEF814}" type="pres">
      <dgm:prSet presAssocID="{972ED775-3472-4D7A-94B4-739A50146D0A}" presName="txShp" presStyleLbl="node1" presStyleIdx="0" presStyleCnt="1">
        <dgm:presLayoutVars>
          <dgm:bulletEnabled val="1"/>
        </dgm:presLayoutVars>
      </dgm:prSet>
      <dgm:spPr/>
    </dgm:pt>
  </dgm:ptLst>
  <dgm:cxnLst>
    <dgm:cxn modelId="{FE1CD808-6A35-4886-AAD6-2AD2DCD283AE}" type="presOf" srcId="{972ED775-3472-4D7A-94B4-739A50146D0A}" destId="{CC732F9A-2457-4FA7-BA56-AE85CFBEF814}" srcOrd="0" destOrd="0" presId="urn:microsoft.com/office/officeart/2005/8/layout/vList3"/>
    <dgm:cxn modelId="{9504A128-5390-4075-A58F-F464AED72B33}" type="presOf" srcId="{FEC7550C-148C-4067-833B-8A808B0182BA}" destId="{C842D4A4-4910-4DD5-A885-A12D695FA9D0}" srcOrd="0" destOrd="0" presId="urn:microsoft.com/office/officeart/2005/8/layout/vList3"/>
    <dgm:cxn modelId="{66CD42D7-004B-4472-BE26-530A8FC7D30D}" srcId="{FEC7550C-148C-4067-833B-8A808B0182BA}" destId="{972ED775-3472-4D7A-94B4-739A50146D0A}" srcOrd="0" destOrd="0" parTransId="{60C457C9-3C5E-4EAF-B0B0-C98DB5EFE96B}" sibTransId="{8FF20054-65B2-43E1-A4DB-CCEC91AF4584}"/>
    <dgm:cxn modelId="{FAF481A5-0F08-49AE-94AA-E0EF3AC86095}" type="presParOf" srcId="{C842D4A4-4910-4DD5-A885-A12D695FA9D0}" destId="{EA872995-E2BB-4A59-8E18-8C9BA9106ED5}" srcOrd="0" destOrd="0" presId="urn:microsoft.com/office/officeart/2005/8/layout/vList3"/>
    <dgm:cxn modelId="{5126D389-FDFC-440B-9547-AEE901AF156C}" type="presParOf" srcId="{EA872995-E2BB-4A59-8E18-8C9BA9106ED5}" destId="{899D6D27-C7ED-4361-8A71-FBDDA8378D37}" srcOrd="0" destOrd="0" presId="urn:microsoft.com/office/officeart/2005/8/layout/vList3"/>
    <dgm:cxn modelId="{702EF64E-C60F-476E-A9C3-56A2531F6D73}" type="presParOf" srcId="{EA872995-E2BB-4A59-8E18-8C9BA9106ED5}" destId="{CC732F9A-2457-4FA7-BA56-AE85CFBEF81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32F9A-2457-4FA7-BA56-AE85CFBEF814}">
      <dsp:nvSpPr>
        <dsp:cNvPr id="0" name=""/>
        <dsp:cNvSpPr/>
      </dsp:nvSpPr>
      <dsp:spPr>
        <a:xfrm rot="10800000">
          <a:off x="1580556" y="0"/>
          <a:ext cx="5142464" cy="11410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19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Deepak Kumar Beniya        </a:t>
          </a:r>
          <a:r>
            <a:rPr lang="en-US" sz="3200" kern="1200" dirty="0"/>
            <a:t>PHY202302EF25</a:t>
          </a:r>
          <a:endParaRPr lang="en-IN" sz="3200" kern="1200" dirty="0"/>
        </a:p>
      </dsp:txBody>
      <dsp:txXfrm rot="10800000">
        <a:off x="1865830" y="0"/>
        <a:ext cx="4857190" cy="1141095"/>
      </dsp:txXfrm>
    </dsp:sp>
    <dsp:sp modelId="{899D6D27-C7ED-4361-8A71-FBDDA8378D37}">
      <dsp:nvSpPr>
        <dsp:cNvPr id="0" name=""/>
        <dsp:cNvSpPr/>
      </dsp:nvSpPr>
      <dsp:spPr>
        <a:xfrm>
          <a:off x="993725" y="0"/>
          <a:ext cx="1141095" cy="114109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DFC2-41A0-4B64-A87B-00C5AB2157F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6C2FD-73B8-4863-B2E2-16113EE29E0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6B65-1DFD-4B81-87E3-91CA8051E028}" type="datetime1">
              <a:rPr lang="en-IN" smtClean="0"/>
              <a:t>08-04-2023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72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C. V. Raman Global University, Odisha</a:t>
            </a:r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C917-67E8-4E47-AEAB-25E4E1C59249}" type="datetime1">
              <a:rPr lang="en-IN" smtClean="0"/>
              <a:t>08-04-2023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/>
          <p:cNvSpPr txBox="1"/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027-42EC-4C36-9F45-5E5D9E1B7851}" type="datetime1">
              <a:rPr lang="en-IN" smtClean="0"/>
              <a:t>08-04-2023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/>
          <p:cNvSpPr txBox="1"/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www.youtube.com/c/powerupwithpowerpoint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3B89-809D-4899-9BDA-1C7A3862B20D}" type="datetime1">
              <a:rPr lang="en-IN" smtClean="0"/>
              <a:t>08-04-2023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1"/>
          <p:cNvSpPr txBox="1"/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7C1-32FF-465F-BBD3-C0373E32E794}" type="datetime1">
              <a:rPr lang="en-IN" smtClean="0"/>
              <a:t>08-04-2023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/>
          <p:cNvSpPr txBox="1"/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A36F-6B4D-44ED-8259-97BB1ED5C7DA}" type="datetime1">
              <a:rPr lang="en-IN" smtClean="0"/>
              <a:t>08-04-2023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C. V. Raman Global University, Odisha</a:t>
            </a:r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16A2-FE8E-4EEC-8BA7-FA4AB840E56E}" type="datetime1">
              <a:rPr lang="en-IN" smtClean="0"/>
              <a:t>08-04-2023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C. V. Raman Global University, Odisha</a:t>
            </a:r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988D-9D69-41BC-B3F7-EC6B2B01013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C. V. Raman Global University, Odisha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956C-B13F-4781-AB58-87FB2C5EB83F}" type="datetime1">
              <a:rPr lang="en-IN" smtClean="0"/>
              <a:t>08-04-2023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C. V. Raman Global University, Odisha</a:t>
            </a:r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DE89-2EF3-4A55-B44B-50BB1684FF52}" type="datetime1">
              <a:rPr lang="en-IN" smtClean="0"/>
              <a:t>08-04-2023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C. V. Raman Global University, Odisha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588-AE0A-4F30-841E-A7DA320C84F9}" type="datetime1">
              <a:rPr lang="en-IN" smtClean="0"/>
              <a:t>08-04-2023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85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C. V. Raman Global University, Odisha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7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C847-962F-4362-A5B7-5AF908B9CC59}" type="datetime1">
              <a:rPr lang="en-IN" smtClean="0"/>
              <a:t>08-04-2023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C. V. Raman Global University, Odisha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C0066">
                  <a:alpha val="65000"/>
                </a:srgbClr>
              </a:gs>
              <a:gs pos="100000">
                <a:srgbClr val="0000FF">
                  <a:alpha val="5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Parallelogram 144"/>
          <p:cNvSpPr/>
          <p:nvPr/>
        </p:nvSpPr>
        <p:spPr>
          <a:xfrm>
            <a:off x="0" y="0"/>
            <a:ext cx="8630653" cy="6858000"/>
          </a:xfrm>
          <a:prstGeom prst="parallelogram">
            <a:avLst>
              <a:gd name="adj" fmla="val 66637"/>
            </a:avLst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Parallelogram 145"/>
          <p:cNvSpPr/>
          <p:nvPr/>
        </p:nvSpPr>
        <p:spPr>
          <a:xfrm>
            <a:off x="1925054" y="0"/>
            <a:ext cx="10740188" cy="6858000"/>
          </a:xfrm>
          <a:prstGeom prst="parallelogram">
            <a:avLst>
              <a:gd name="adj" fmla="val 66637"/>
            </a:avLst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Isosceles Triangle 148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79342"/>
            </a:avLst>
          </a:pr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Isosceles Triangle 149"/>
          <p:cNvSpPr/>
          <p:nvPr/>
        </p:nvSpPr>
        <p:spPr>
          <a:xfrm flipV="1">
            <a:off x="0" y="0"/>
            <a:ext cx="12192000" cy="6858000"/>
          </a:xfrm>
          <a:prstGeom prst="triangle">
            <a:avLst>
              <a:gd name="adj" fmla="val 23026"/>
            </a:avLst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0" y="-396"/>
            <a:ext cx="12192000" cy="6858000"/>
          </a:xfrm>
          <a:prstGeom prst="rect">
            <a:avLst/>
          </a:prstGeom>
          <a:gradFill>
            <a:gsLst>
              <a:gs pos="50000">
                <a:srgbClr val="00FFFF">
                  <a:alpha val="57000"/>
                </a:srgbClr>
              </a:gs>
              <a:gs pos="17000">
                <a:srgbClr val="CC0066">
                  <a:alpha val="45000"/>
                </a:srgbClr>
              </a:gs>
              <a:gs pos="100000">
                <a:srgbClr val="0000FF">
                  <a:alpha val="33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58" name="Freeform: Shape 157"/>
          <p:cNvSpPr/>
          <p:nvPr/>
        </p:nvSpPr>
        <p:spPr>
          <a:xfrm>
            <a:off x="2727355" y="1182360"/>
            <a:ext cx="7355305" cy="2322354"/>
          </a:xfrm>
          <a:custGeom>
            <a:avLst/>
            <a:gdLst>
              <a:gd name="connsiteX0" fmla="*/ 518773 w 6994356"/>
              <a:gd name="connsiteY0" fmla="*/ 1848328 h 1933074"/>
              <a:gd name="connsiteX1" fmla="*/ 5206431 w 6994356"/>
              <a:gd name="connsiteY1" fmla="*/ 1848328 h 1933074"/>
              <a:gd name="connsiteX2" fmla="*/ 5141664 w 6994356"/>
              <a:gd name="connsiteY2" fmla="*/ 1933074 h 1933074"/>
              <a:gd name="connsiteX3" fmla="*/ 454006 w 6994356"/>
              <a:gd name="connsiteY3" fmla="*/ 1933074 h 1933074"/>
              <a:gd name="connsiteX4" fmla="*/ 6676557 w 6994356"/>
              <a:gd name="connsiteY4" fmla="*/ 0 h 1933074"/>
              <a:gd name="connsiteX5" fmla="*/ 6994356 w 6994356"/>
              <a:gd name="connsiteY5" fmla="*/ 0 h 1933074"/>
              <a:gd name="connsiteX6" fmla="*/ 6994356 w 6994356"/>
              <a:gd name="connsiteY6" fmla="*/ 1933074 h 1933074"/>
              <a:gd name="connsiteX7" fmla="*/ 5199206 w 6994356"/>
              <a:gd name="connsiteY7" fmla="*/ 1933074 h 1933074"/>
              <a:gd name="connsiteX8" fmla="*/ 5263973 w 6994356"/>
              <a:gd name="connsiteY8" fmla="*/ 1848328 h 1933074"/>
              <a:gd name="connsiteX9" fmla="*/ 6909610 w 6994356"/>
              <a:gd name="connsiteY9" fmla="*/ 1848328 h 1933074"/>
              <a:gd name="connsiteX10" fmla="*/ 6909610 w 6994356"/>
              <a:gd name="connsiteY10" fmla="*/ 84746 h 1933074"/>
              <a:gd name="connsiteX11" fmla="*/ 6611790 w 6994356"/>
              <a:gd name="connsiteY11" fmla="*/ 84746 h 1933074"/>
              <a:gd name="connsiteX12" fmla="*/ 1931357 w 6994356"/>
              <a:gd name="connsiteY12" fmla="*/ 0 h 1933074"/>
              <a:gd name="connsiteX13" fmla="*/ 6619015 w 6994356"/>
              <a:gd name="connsiteY13" fmla="*/ 0 h 1933074"/>
              <a:gd name="connsiteX14" fmla="*/ 6554248 w 6994356"/>
              <a:gd name="connsiteY14" fmla="*/ 84746 h 1933074"/>
              <a:gd name="connsiteX15" fmla="*/ 1866590 w 6994356"/>
              <a:gd name="connsiteY15" fmla="*/ 84746 h 1933074"/>
              <a:gd name="connsiteX16" fmla="*/ 0 w 6994356"/>
              <a:gd name="connsiteY16" fmla="*/ 0 h 1933074"/>
              <a:gd name="connsiteX17" fmla="*/ 1873815 w 6994356"/>
              <a:gd name="connsiteY17" fmla="*/ 0 h 1933074"/>
              <a:gd name="connsiteX18" fmla="*/ 1809048 w 6994356"/>
              <a:gd name="connsiteY18" fmla="*/ 84746 h 1933074"/>
              <a:gd name="connsiteX19" fmla="*/ 84746 w 6994356"/>
              <a:gd name="connsiteY19" fmla="*/ 84746 h 1933074"/>
              <a:gd name="connsiteX20" fmla="*/ 84746 w 6994356"/>
              <a:gd name="connsiteY20" fmla="*/ 1848328 h 1933074"/>
              <a:gd name="connsiteX21" fmla="*/ 461231 w 6994356"/>
              <a:gd name="connsiteY21" fmla="*/ 1848328 h 1933074"/>
              <a:gd name="connsiteX22" fmla="*/ 396464 w 6994356"/>
              <a:gd name="connsiteY22" fmla="*/ 1933074 h 1933074"/>
              <a:gd name="connsiteX23" fmla="*/ 0 w 6994356"/>
              <a:gd name="connsiteY23" fmla="*/ 1933074 h 193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94356" h="1933074">
                <a:moveTo>
                  <a:pt x="518773" y="1848328"/>
                </a:moveTo>
                <a:lnTo>
                  <a:pt x="5206431" y="1848328"/>
                </a:lnTo>
                <a:lnTo>
                  <a:pt x="5141664" y="1933074"/>
                </a:lnTo>
                <a:lnTo>
                  <a:pt x="454006" y="1933074"/>
                </a:lnTo>
                <a:close/>
                <a:moveTo>
                  <a:pt x="6676557" y="0"/>
                </a:moveTo>
                <a:lnTo>
                  <a:pt x="6994356" y="0"/>
                </a:lnTo>
                <a:lnTo>
                  <a:pt x="6994356" y="1933074"/>
                </a:lnTo>
                <a:lnTo>
                  <a:pt x="5199206" y="1933074"/>
                </a:lnTo>
                <a:lnTo>
                  <a:pt x="5263973" y="1848328"/>
                </a:lnTo>
                <a:lnTo>
                  <a:pt x="6909610" y="1848328"/>
                </a:lnTo>
                <a:lnTo>
                  <a:pt x="6909610" y="84746"/>
                </a:lnTo>
                <a:lnTo>
                  <a:pt x="6611790" y="84746"/>
                </a:lnTo>
                <a:close/>
                <a:moveTo>
                  <a:pt x="1931357" y="0"/>
                </a:moveTo>
                <a:lnTo>
                  <a:pt x="6619015" y="0"/>
                </a:lnTo>
                <a:lnTo>
                  <a:pt x="6554248" y="84746"/>
                </a:lnTo>
                <a:lnTo>
                  <a:pt x="1866590" y="84746"/>
                </a:lnTo>
                <a:close/>
                <a:moveTo>
                  <a:pt x="0" y="0"/>
                </a:moveTo>
                <a:lnTo>
                  <a:pt x="1873815" y="0"/>
                </a:lnTo>
                <a:lnTo>
                  <a:pt x="1809048" y="84746"/>
                </a:lnTo>
                <a:lnTo>
                  <a:pt x="84746" y="84746"/>
                </a:lnTo>
                <a:lnTo>
                  <a:pt x="84746" y="1848328"/>
                </a:lnTo>
                <a:lnTo>
                  <a:pt x="461231" y="1848328"/>
                </a:lnTo>
                <a:lnTo>
                  <a:pt x="396464" y="1933074"/>
                </a:lnTo>
                <a:lnTo>
                  <a:pt x="0" y="1933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30809367"/>
              </p:ext>
            </p:extLst>
          </p:nvPr>
        </p:nvGraphicFramePr>
        <p:xfrm>
          <a:off x="2349500" y="4413250"/>
          <a:ext cx="7733030" cy="1141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49737" y="3705157"/>
            <a:ext cx="529426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+mn-ea"/>
              </a:rPr>
              <a:t>Presented by : 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58"/>
            <a:ext cx="3860317" cy="1130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9387" y="1490947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3600" dirty="0">
                <a:latin typeface="Arial Black" panose="020B0A04020102020204" pitchFamily="34" charset="0"/>
              </a:rPr>
              <a:t>CORTEX-M4 INTERNAL</a:t>
            </a:r>
          </a:p>
        </p:txBody>
      </p:sp>
      <p:pic>
        <p:nvPicPr>
          <p:cNvPr id="7" name="Picture 6" descr="Shape&#10;&#10;Description automatically generate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24" y="183338"/>
            <a:ext cx="4507074" cy="707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9090" y="5785943"/>
            <a:ext cx="4282910" cy="1071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PIPELINE ARCITECTURE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THE PIPELINE IS OF 3-STAGE</a:t>
            </a:r>
          </a:p>
          <a:p>
            <a:r>
              <a:rPr lang="en-US" dirty="0"/>
              <a:t>1.FETCH</a:t>
            </a:r>
          </a:p>
          <a:p>
            <a:r>
              <a:rPr lang="en-US" dirty="0"/>
              <a:t>2.DECODE</a:t>
            </a:r>
          </a:p>
          <a:p>
            <a:r>
              <a:rPr lang="en-US" dirty="0"/>
              <a:t>3.EXECUTE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pic>
        <p:nvPicPr>
          <p:cNvPr id="6" name="Google Shape;107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38691" y="3526447"/>
            <a:ext cx="9902414" cy="2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BUS Matrix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Generally, the bus matrix used for communication between and the peripherals(slaves) and CPU and DMA(masters).It of 3 types.</a:t>
            </a:r>
          </a:p>
          <a:p>
            <a:pPr marL="1143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I - Bus(Instruction bus)</a:t>
            </a:r>
          </a:p>
          <a:p>
            <a:pPr marL="571500" indent="-457200">
              <a:lnSpc>
                <a:spcPct val="110000"/>
              </a:lnSpc>
              <a:spcBef>
                <a:spcPts val="1200"/>
              </a:spcBef>
              <a:buSzPts val="1800"/>
            </a:pPr>
            <a:r>
              <a:rPr lang="en-US" dirty="0"/>
              <a:t>It carries instructions among the main memory system, processor, and I/O devices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D - Bus(Data bus)</a:t>
            </a:r>
          </a:p>
          <a:p>
            <a:pPr marL="571500" indent="-457200">
              <a:lnSpc>
                <a:spcPct val="170000"/>
              </a:lnSpc>
              <a:spcBef>
                <a:spcPts val="0"/>
              </a:spcBef>
              <a:buSzPts val="1800"/>
            </a:pPr>
            <a:r>
              <a:rPr lang="en-US" dirty="0"/>
              <a:t>It carries data among the main memory system, processor, and I/O devices.</a:t>
            </a:r>
          </a:p>
          <a:p>
            <a:pPr marL="11430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S - Bus(System bus)</a:t>
            </a:r>
          </a:p>
          <a:p>
            <a:pPr marL="571500" indent="-457200">
              <a:lnSpc>
                <a:spcPct val="170000"/>
              </a:lnSpc>
              <a:spcBef>
                <a:spcPts val="0"/>
              </a:spcBef>
              <a:buSzPts val="18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AHB ,APB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800" dirty="0"/>
              <a:t>AHB(180MHz) mainly used for the high-speed communication and it is the main bus interface.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800" dirty="0"/>
              <a:t>AHB is further divided into APB1(45MHz) and APB2(90MHz)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800" dirty="0"/>
              <a:t>APB are specific to the PPB (MPU/FPU ,NVIC,ETM,SW) access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800" dirty="0"/>
              <a:t>Peripherals that do not require high speed connected to APB.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T-BIT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REFFERS TO THUMB STATE.</a:t>
            </a:r>
          </a:p>
          <a:p>
            <a:r>
              <a:rPr lang="en-US" dirty="0"/>
              <a:t>CORTEX M4 ONLY SUPPORTS THUMB STATE.</a:t>
            </a:r>
          </a:p>
          <a:p>
            <a:r>
              <a:rPr lang="en-US" dirty="0"/>
              <a:t>IF T-BIT=1(THUMB STATE)</a:t>
            </a:r>
          </a:p>
          <a:p>
            <a:r>
              <a:rPr lang="en-US" dirty="0"/>
              <a:t>IF T-BIT=0(ARM STATE)</a:t>
            </a:r>
          </a:p>
          <a:p>
            <a:r>
              <a:rPr lang="en-US" dirty="0"/>
              <a:t>IN THUMB STATELSB OF PC=1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RESET SEQUENCE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5895" dirty="0"/>
              <a:t>After reset, PC is loaded with the address 0x00000000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5895" dirty="0"/>
              <a:t>Processor reads the value from the address location 0x00000000(MSP=PC)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5895" dirty="0"/>
              <a:t>Then it reads the reset handler address which is 0x00000004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5895" dirty="0"/>
              <a:t>Set the vector table entries with the exceptions ISR address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5895" dirty="0"/>
              <a:t>Branches to the main in the C  library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5895" dirty="0">
                <a:solidFill>
                  <a:schemeClr val="tx1"/>
                </a:solidFill>
                <a:ea typeface="+mn-ea"/>
                <a:cs typeface="+mn-lt"/>
                <a:sym typeface="+mn-ea"/>
              </a:rPr>
              <a:t>Then from RESET handler you can call your main function of the application.</a:t>
            </a:r>
            <a:endParaRPr lang="en-IN" sz="5895" b="1" i="1" u="sng" dirty="0">
              <a:solidFill>
                <a:schemeClr val="tx1"/>
              </a:solidFill>
              <a:cs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C0066">
                  <a:alpha val="65000"/>
                </a:srgbClr>
              </a:gs>
              <a:gs pos="100000">
                <a:srgbClr val="0000FF">
                  <a:alpha val="5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Parallelogram 144"/>
          <p:cNvSpPr/>
          <p:nvPr/>
        </p:nvSpPr>
        <p:spPr>
          <a:xfrm>
            <a:off x="0" y="0"/>
            <a:ext cx="8630653" cy="6858000"/>
          </a:xfrm>
          <a:prstGeom prst="parallelogram">
            <a:avLst>
              <a:gd name="adj" fmla="val 66637"/>
            </a:avLst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Parallelogram 145"/>
          <p:cNvSpPr/>
          <p:nvPr/>
        </p:nvSpPr>
        <p:spPr>
          <a:xfrm>
            <a:off x="1925054" y="0"/>
            <a:ext cx="10740188" cy="6858000"/>
          </a:xfrm>
          <a:prstGeom prst="parallelogram">
            <a:avLst>
              <a:gd name="adj" fmla="val 66637"/>
            </a:avLst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Isosceles Triangle 148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79342"/>
            </a:avLst>
          </a:pr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Isosceles Triangle 149"/>
          <p:cNvSpPr/>
          <p:nvPr/>
        </p:nvSpPr>
        <p:spPr>
          <a:xfrm flipV="1">
            <a:off x="0" y="0"/>
            <a:ext cx="12192000" cy="6858000"/>
          </a:xfrm>
          <a:prstGeom prst="triangle">
            <a:avLst>
              <a:gd name="adj" fmla="val 23026"/>
            </a:avLst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0000">
                <a:srgbClr val="00FFFF">
                  <a:alpha val="57000"/>
                </a:srgbClr>
              </a:gs>
              <a:gs pos="17000">
                <a:srgbClr val="CC0066">
                  <a:alpha val="45000"/>
                </a:srgbClr>
              </a:gs>
              <a:gs pos="100000">
                <a:srgbClr val="0000FF">
                  <a:alpha val="33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TextBox 152"/>
          <p:cNvSpPr txBox="1"/>
          <p:nvPr/>
        </p:nvSpPr>
        <p:spPr>
          <a:xfrm>
            <a:off x="3539349" y="2561279"/>
            <a:ext cx="52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</a:rPr>
              <a:t>Thank You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  <a:ea typeface="Verdana" panose="020B0604030504040204" pitchFamily="34" charset="0"/>
            </a:endParaRPr>
          </a:p>
        </p:txBody>
      </p:sp>
      <p:sp>
        <p:nvSpPr>
          <p:cNvPr id="158" name="Freeform: Shape 157"/>
          <p:cNvSpPr/>
          <p:nvPr/>
        </p:nvSpPr>
        <p:spPr>
          <a:xfrm>
            <a:off x="2626957" y="1871620"/>
            <a:ext cx="6994356" cy="1933074"/>
          </a:xfrm>
          <a:custGeom>
            <a:avLst/>
            <a:gdLst>
              <a:gd name="connsiteX0" fmla="*/ 518773 w 6994356"/>
              <a:gd name="connsiteY0" fmla="*/ 1848328 h 1933074"/>
              <a:gd name="connsiteX1" fmla="*/ 5206431 w 6994356"/>
              <a:gd name="connsiteY1" fmla="*/ 1848328 h 1933074"/>
              <a:gd name="connsiteX2" fmla="*/ 5141664 w 6994356"/>
              <a:gd name="connsiteY2" fmla="*/ 1933074 h 1933074"/>
              <a:gd name="connsiteX3" fmla="*/ 454006 w 6994356"/>
              <a:gd name="connsiteY3" fmla="*/ 1933074 h 1933074"/>
              <a:gd name="connsiteX4" fmla="*/ 6676557 w 6994356"/>
              <a:gd name="connsiteY4" fmla="*/ 0 h 1933074"/>
              <a:gd name="connsiteX5" fmla="*/ 6994356 w 6994356"/>
              <a:gd name="connsiteY5" fmla="*/ 0 h 1933074"/>
              <a:gd name="connsiteX6" fmla="*/ 6994356 w 6994356"/>
              <a:gd name="connsiteY6" fmla="*/ 1933074 h 1933074"/>
              <a:gd name="connsiteX7" fmla="*/ 5199206 w 6994356"/>
              <a:gd name="connsiteY7" fmla="*/ 1933074 h 1933074"/>
              <a:gd name="connsiteX8" fmla="*/ 5263973 w 6994356"/>
              <a:gd name="connsiteY8" fmla="*/ 1848328 h 1933074"/>
              <a:gd name="connsiteX9" fmla="*/ 6909610 w 6994356"/>
              <a:gd name="connsiteY9" fmla="*/ 1848328 h 1933074"/>
              <a:gd name="connsiteX10" fmla="*/ 6909610 w 6994356"/>
              <a:gd name="connsiteY10" fmla="*/ 84746 h 1933074"/>
              <a:gd name="connsiteX11" fmla="*/ 6611790 w 6994356"/>
              <a:gd name="connsiteY11" fmla="*/ 84746 h 1933074"/>
              <a:gd name="connsiteX12" fmla="*/ 1931357 w 6994356"/>
              <a:gd name="connsiteY12" fmla="*/ 0 h 1933074"/>
              <a:gd name="connsiteX13" fmla="*/ 6619015 w 6994356"/>
              <a:gd name="connsiteY13" fmla="*/ 0 h 1933074"/>
              <a:gd name="connsiteX14" fmla="*/ 6554248 w 6994356"/>
              <a:gd name="connsiteY14" fmla="*/ 84746 h 1933074"/>
              <a:gd name="connsiteX15" fmla="*/ 1866590 w 6994356"/>
              <a:gd name="connsiteY15" fmla="*/ 84746 h 1933074"/>
              <a:gd name="connsiteX16" fmla="*/ 0 w 6994356"/>
              <a:gd name="connsiteY16" fmla="*/ 0 h 1933074"/>
              <a:gd name="connsiteX17" fmla="*/ 1873815 w 6994356"/>
              <a:gd name="connsiteY17" fmla="*/ 0 h 1933074"/>
              <a:gd name="connsiteX18" fmla="*/ 1809048 w 6994356"/>
              <a:gd name="connsiteY18" fmla="*/ 84746 h 1933074"/>
              <a:gd name="connsiteX19" fmla="*/ 84746 w 6994356"/>
              <a:gd name="connsiteY19" fmla="*/ 84746 h 1933074"/>
              <a:gd name="connsiteX20" fmla="*/ 84746 w 6994356"/>
              <a:gd name="connsiteY20" fmla="*/ 1848328 h 1933074"/>
              <a:gd name="connsiteX21" fmla="*/ 461231 w 6994356"/>
              <a:gd name="connsiteY21" fmla="*/ 1848328 h 1933074"/>
              <a:gd name="connsiteX22" fmla="*/ 396464 w 6994356"/>
              <a:gd name="connsiteY22" fmla="*/ 1933074 h 1933074"/>
              <a:gd name="connsiteX23" fmla="*/ 0 w 6994356"/>
              <a:gd name="connsiteY23" fmla="*/ 1933074 h 193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94356" h="1933074">
                <a:moveTo>
                  <a:pt x="518773" y="1848328"/>
                </a:moveTo>
                <a:lnTo>
                  <a:pt x="5206431" y="1848328"/>
                </a:lnTo>
                <a:lnTo>
                  <a:pt x="5141664" y="1933074"/>
                </a:lnTo>
                <a:lnTo>
                  <a:pt x="454006" y="1933074"/>
                </a:lnTo>
                <a:close/>
                <a:moveTo>
                  <a:pt x="6676557" y="0"/>
                </a:moveTo>
                <a:lnTo>
                  <a:pt x="6994356" y="0"/>
                </a:lnTo>
                <a:lnTo>
                  <a:pt x="6994356" y="1933074"/>
                </a:lnTo>
                <a:lnTo>
                  <a:pt x="5199206" y="1933074"/>
                </a:lnTo>
                <a:lnTo>
                  <a:pt x="5263973" y="1848328"/>
                </a:lnTo>
                <a:lnTo>
                  <a:pt x="6909610" y="1848328"/>
                </a:lnTo>
                <a:lnTo>
                  <a:pt x="6909610" y="84746"/>
                </a:lnTo>
                <a:lnTo>
                  <a:pt x="6611790" y="84746"/>
                </a:lnTo>
                <a:close/>
                <a:moveTo>
                  <a:pt x="1931357" y="0"/>
                </a:moveTo>
                <a:lnTo>
                  <a:pt x="6619015" y="0"/>
                </a:lnTo>
                <a:lnTo>
                  <a:pt x="6554248" y="84746"/>
                </a:lnTo>
                <a:lnTo>
                  <a:pt x="1866590" y="84746"/>
                </a:lnTo>
                <a:close/>
                <a:moveTo>
                  <a:pt x="0" y="0"/>
                </a:moveTo>
                <a:lnTo>
                  <a:pt x="1873815" y="0"/>
                </a:lnTo>
                <a:lnTo>
                  <a:pt x="1809048" y="84746"/>
                </a:lnTo>
                <a:lnTo>
                  <a:pt x="84746" y="84746"/>
                </a:lnTo>
                <a:lnTo>
                  <a:pt x="84746" y="1848328"/>
                </a:lnTo>
                <a:lnTo>
                  <a:pt x="461231" y="1848328"/>
                </a:lnTo>
                <a:lnTo>
                  <a:pt x="396464" y="1933074"/>
                </a:lnTo>
                <a:lnTo>
                  <a:pt x="0" y="1933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53" y="243372"/>
            <a:ext cx="4299840" cy="7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" y="65850"/>
            <a:ext cx="3860317" cy="11301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760" y="5791835"/>
            <a:ext cx="4333240" cy="106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45" grpId="0" animBg="1"/>
      <p:bldP spid="146" grpId="0" animBg="1"/>
      <p:bldP spid="149" grpId="0" animBg="1"/>
      <p:bldP spid="150" grpId="0" animBg="1"/>
      <p:bldP spid="151" grpId="0" animBg="1"/>
      <p:bldP spid="153" grpId="0"/>
      <p:bldP spid="158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6042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CONTENTS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842" y="136525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21" name="Content Placeholder 2"/>
          <p:cNvSpPr txBox="1"/>
          <p:nvPr/>
        </p:nvSpPr>
        <p:spPr>
          <a:xfrm>
            <a:off x="461010" y="1176550"/>
            <a:ext cx="11270202" cy="51797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1.FEATURES OF STM32</a:t>
            </a:r>
          </a:p>
          <a:p>
            <a:r>
              <a:rPr lang="en-US" dirty="0"/>
              <a:t>2.DEBUGING</a:t>
            </a:r>
          </a:p>
          <a:p>
            <a:r>
              <a:rPr lang="en-US" dirty="0"/>
              <a:t>3.</a:t>
            </a:r>
            <a:r>
              <a:rPr lang="en-US" altLang="en-IN" sz="2800" dirty="0"/>
              <a:t>OPERATIONAL MODE</a:t>
            </a:r>
            <a:endParaRPr lang="en-US" dirty="0"/>
          </a:p>
          <a:p>
            <a:r>
              <a:rPr lang="en-US" dirty="0"/>
              <a:t>4. MEMORY MAPPED</a:t>
            </a:r>
          </a:p>
          <a:p>
            <a:r>
              <a:rPr lang="en-US" dirty="0"/>
              <a:t>5.PIPELINE ARCHITECTURE</a:t>
            </a:r>
          </a:p>
          <a:p>
            <a:r>
              <a:rPr lang="en-US" dirty="0"/>
              <a:t>7. BUS MATRIX</a:t>
            </a:r>
          </a:p>
          <a:p>
            <a:r>
              <a:rPr lang="en-US" dirty="0"/>
              <a:t>8.T-BIT</a:t>
            </a:r>
          </a:p>
          <a:p>
            <a:r>
              <a:rPr lang="en-US" dirty="0"/>
              <a:t>9. RESET SEQUENCE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6042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FEATURES OF STM32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842" y="136525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21" name="Content Placeholder 2"/>
          <p:cNvSpPr txBox="1"/>
          <p:nvPr/>
        </p:nvSpPr>
        <p:spPr>
          <a:xfrm>
            <a:off x="461010" y="1176550"/>
            <a:ext cx="5410872" cy="51797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FEATURES</a:t>
            </a:r>
            <a:r>
              <a:rPr lang="en-US" dirty="0"/>
              <a:t>:-</a:t>
            </a:r>
          </a:p>
          <a:p>
            <a:r>
              <a:rPr lang="en-US" dirty="0"/>
              <a:t>512 KB OF FLASH MEMORY.</a:t>
            </a:r>
          </a:p>
          <a:p>
            <a:r>
              <a:rPr lang="en-US" dirty="0"/>
              <a:t>128 KB OF SRAM.</a:t>
            </a:r>
          </a:p>
          <a:p>
            <a:r>
              <a:rPr lang="en-US" dirty="0"/>
              <a:t>MAXIMUM CPU FREQUENCY 180 MHZ</a:t>
            </a:r>
          </a:p>
          <a:p>
            <a:pPr algn="just"/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5920399" y="1198979"/>
            <a:ext cx="5581319" cy="51797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b="1" dirty="0"/>
              <a:t>APPLICATION</a:t>
            </a:r>
            <a:r>
              <a:rPr lang="en-US" dirty="0"/>
              <a:t>:-</a:t>
            </a:r>
          </a:p>
          <a:p>
            <a:r>
              <a:rPr lang="en-US" dirty="0"/>
              <a:t>MEDICAL EQUIPMENT.</a:t>
            </a:r>
          </a:p>
          <a:p>
            <a:r>
              <a:rPr lang="en-US" dirty="0"/>
              <a:t>ALARM SYSTEM</a:t>
            </a:r>
          </a:p>
          <a:p>
            <a:r>
              <a:rPr lang="en-US" dirty="0"/>
              <a:t>PRINTERS AND SCANNER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DEBUGGING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1.File -&gt; New -&gt;Stm32 project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2.Go to board selector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3.Select Nucleo-F446RE -&gt; Finish -&gt; Next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4.Give the project name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5.Select the target project type            :  STM32Cube or Empty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6.Finish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DEBUGGING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" y="901700"/>
            <a:ext cx="5349875" cy="5372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45" y="897255"/>
            <a:ext cx="5427980" cy="5315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DEBUGGING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" y="1142365"/>
            <a:ext cx="3850005" cy="3924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485" y="1142365"/>
            <a:ext cx="3830955" cy="3924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975" y="1203325"/>
            <a:ext cx="3740785" cy="3863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80C12-8911-E943-52F9-91098EE5A1CF}"/>
              </a:ext>
            </a:extLst>
          </p:cNvPr>
          <p:cNvSpPr txBox="1"/>
          <p:nvPr/>
        </p:nvSpPr>
        <p:spPr>
          <a:xfrm>
            <a:off x="276837" y="5494789"/>
            <a:ext cx="11576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we have SWD (serial wire debugging) and SWV (serial wire viewer) in STM32CUBE IDE and to display the “</a:t>
            </a:r>
            <a:r>
              <a:rPr lang="en-US" sz="2400" dirty="0" err="1"/>
              <a:t>printf</a:t>
            </a:r>
            <a:r>
              <a:rPr lang="en-US" sz="2400" dirty="0"/>
              <a:t>” statements we can use the following steps below.</a:t>
            </a:r>
          </a:p>
          <a:p>
            <a:endParaRPr lang="en-IN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OPERATIONAL MODE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6400800" y="616548"/>
            <a:ext cx="5631180" cy="45740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609600" y="1123990"/>
            <a:ext cx="3729318" cy="51531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</a:t>
            </a:r>
            <a:r>
              <a:rPr lang="en-US" b="1" dirty="0"/>
              <a:t>THREAD MODE</a:t>
            </a:r>
            <a:r>
              <a:rPr lang="en-US" dirty="0"/>
              <a:t>:-ALL YOUR APPLICATION CODE WILL EXACUTE UNDER THREAD MODE OF THE PROCESSOR.</a:t>
            </a:r>
          </a:p>
          <a:p>
            <a:r>
              <a:rPr lang="en-US" dirty="0"/>
              <a:t>THIS IS ALSO CALLED USER MODE.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1066800" y="1812758"/>
            <a:ext cx="11269980" cy="51531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11" name="Content Placeholder 2"/>
          <p:cNvSpPr txBox="1"/>
          <p:nvPr/>
        </p:nvSpPr>
        <p:spPr>
          <a:xfrm>
            <a:off x="5916930" y="1123950"/>
            <a:ext cx="4822825" cy="31108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</a:t>
            </a:r>
            <a:r>
              <a:rPr lang="en-US" b="1" dirty="0"/>
              <a:t>HANDLER MODE</a:t>
            </a:r>
            <a:r>
              <a:rPr lang="en-US" dirty="0"/>
              <a:t>:-ALL EXCEPITION HANDLER OR INTERUPT WILL RUN UNDER HANDLER MODE </a:t>
            </a:r>
          </a:p>
          <a:p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457835" y="4584065"/>
            <a:ext cx="1039749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PROCESSOR ALWAYS RUN IN THREAD MODE.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PRIVILAGE LEVELS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75" y="1013460"/>
            <a:ext cx="117170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Unprivileged Mode: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If coded is running with non privileged mode, then the code doesn't have access to some of resistor of the processor.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Privilege Mode: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which is does not have any restriction to access registers.</a:t>
            </a:r>
          </a:p>
          <a:p>
            <a:pPr lvl="1" indent="0" algn="just">
              <a:buFont typeface="Arial" panose="020B0604020202020204" pitchFamily="34" charset="0"/>
              <a:buNone/>
            </a:pP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By default, it will run in privileged mode.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When the processor is in thread mode it is possible to move the processor into non-privileged access mode.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Once you move out of the privileged to non privileged mode being in thread mode then it is not possible to privilege mode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409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000" b="1" dirty="0">
                <a:solidFill>
                  <a:srgbClr val="218380"/>
                </a:solidFill>
                <a:latin typeface="Agency FB" panose="020B0503020202020204" pitchFamily="34" charset="0"/>
              </a:rPr>
              <a:t>MEMORY MAP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IN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Embedded Full Stack IOT Analyst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52" y="68746"/>
            <a:ext cx="3038860" cy="5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4F92-3930-4544-BEC9-A8E5B6678A82}" type="datetime1">
              <a:rPr lang="en-IN" smtClean="0"/>
              <a:t>08-04-2023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1" name="Content Placeholder 2"/>
          <p:cNvSpPr txBox="1"/>
          <p:nvPr/>
        </p:nvSpPr>
        <p:spPr>
          <a:xfrm>
            <a:off x="457200" y="1203158"/>
            <a:ext cx="11269980" cy="51531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DIVIDED  INTO TWO TYPES:-</a:t>
            </a:r>
          </a:p>
          <a:p>
            <a:r>
              <a:rPr lang="en-US" dirty="0"/>
              <a:t>1.</a:t>
            </a:r>
            <a:r>
              <a:rPr lang="en-US" b="1" dirty="0"/>
              <a:t>NON MEMORY MAPED </a:t>
            </a:r>
            <a:r>
              <a:rPr lang="en-US" dirty="0"/>
              <a:t>:-</a:t>
            </a:r>
          </a:p>
          <a:p>
            <a:pPr lvl="1"/>
            <a:r>
              <a:rPr lang="en-US" dirty="0"/>
              <a:t>THIS CAN BE ACCESSED WITH ASEMBLY CODE .</a:t>
            </a:r>
          </a:p>
          <a:p>
            <a:pPr lvl="1"/>
            <a:r>
              <a:rPr lang="en-US" dirty="0"/>
              <a:t>THIS REGISTOR DONOT HAVE ANY ADDRESSES ASSOCIATED WITH THEM. </a:t>
            </a:r>
          </a:p>
          <a:p>
            <a:r>
              <a:rPr lang="en-US" dirty="0"/>
              <a:t>2.</a:t>
            </a:r>
            <a:r>
              <a:rPr lang="en-US" b="1" dirty="0"/>
              <a:t>MEMORY MAPED </a:t>
            </a:r>
            <a:r>
              <a:rPr lang="en-US" dirty="0"/>
              <a:t>:-</a:t>
            </a:r>
          </a:p>
          <a:p>
            <a:pPr lvl="1"/>
            <a:r>
              <a:rPr lang="en-US" dirty="0"/>
              <a:t>IT CAN BE ACCESSEDE USING C LANGUAGE.</a:t>
            </a:r>
          </a:p>
          <a:p>
            <a:pPr lvl="1"/>
            <a:r>
              <a:rPr lang="en-US" dirty="0"/>
              <a:t>THIS REGISTOR HAVE SOME SPECIFIC ADDRESSES ASSOCIATED WITH THEM.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730</Words>
  <Application>Microsoft Office PowerPoint</Application>
  <PresentationFormat>Widescreen</PresentationFormat>
  <Paragraphs>187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Agency FB</vt:lpstr>
      <vt:lpstr>Arial</vt:lpstr>
      <vt:lpstr>Arial Black</vt:lpstr>
      <vt:lpstr>Calibri</vt:lpstr>
      <vt:lpstr>Calibri Light</vt:lpstr>
      <vt:lpstr>Economica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UserName</dc:creator>
  <cp:lastModifiedBy>Deepak Kumar Beniya</cp:lastModifiedBy>
  <cp:revision>191</cp:revision>
  <dcterms:created xsi:type="dcterms:W3CDTF">2018-01-31T07:11:00Z</dcterms:created>
  <dcterms:modified xsi:type="dcterms:W3CDTF">2023-04-08T04:00:03Z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3EA524589091464C86B29B8E186853A9</vt:lpwstr>
  </property>
  <property fmtid="{D5CDD505-2E9C-101B-9397-08002B2CF9AE}" pid="3" name="KSOProductBuildVer">
    <vt:lpwstr>1033-11.2.0.11219</vt:lpwstr>
  </property>
</Properties>
</file>