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9.jpg" ContentType="image/pn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4"/>
  </p:sldMasterIdLst>
  <p:sldIdLst>
    <p:sldId id="263" r:id="rId5"/>
    <p:sldId id="264" r:id="rId6"/>
    <p:sldId id="266" r:id="rId7"/>
    <p:sldId id="267" r:id="rId8"/>
    <p:sldId id="265" r:id="rId9"/>
    <p:sldId id="270" r:id="rId10"/>
    <p:sldId id="268" r:id="rId11"/>
    <p:sldId id="269" r:id="rId12"/>
    <p:sldId id="271" r:id="rId13"/>
    <p:sldId id="277" r:id="rId14"/>
    <p:sldId id="278" r:id="rId15"/>
    <p:sldId id="274" r:id="rId16"/>
    <p:sldId id="272" r:id="rId17"/>
    <p:sldId id="275" r:id="rId18"/>
    <p:sldId id="276" r:id="rId19"/>
    <p:sldId id="279" r:id="rId20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163A57-496B-4AA4-9D6C-B8363A6FF9EE}" v="27" dt="2022-11-01T16:34:30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Picture 79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81" name="Picture 80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IN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IN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6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3" name="Line 1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4" name="Picture 3"/>
          <p:cNvPicPr/>
          <p:nvPr/>
        </p:nvPicPr>
        <p:blipFill>
          <a:blip r:embed="rId14"/>
          <a:stretch/>
        </p:blipFill>
        <p:spPr>
          <a:xfrm>
            <a:off x="10424160" y="52920"/>
            <a:ext cx="1647720" cy="589680"/>
          </a:xfrm>
          <a:prstGeom prst="rect">
            <a:avLst/>
          </a:prstGeom>
          <a:ln>
            <a:noFill/>
          </a:ln>
        </p:spPr>
      </p:pic>
      <p:sp>
        <p:nvSpPr>
          <p:cNvPr id="45" name="Line 2"/>
          <p:cNvSpPr/>
          <p:nvPr/>
        </p:nvSpPr>
        <p:spPr>
          <a:xfrm>
            <a:off x="-12960" y="689040"/>
            <a:ext cx="12191400" cy="360"/>
          </a:xfrm>
          <a:prstGeom prst="line">
            <a:avLst/>
          </a:prstGeom>
          <a:ln w="38160">
            <a:solidFill>
              <a:srgbClr val="ED7D3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eb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6" name="CustomShape 1">
            <a:extLst>
              <a:ext uri="{FF2B5EF4-FFF2-40B4-BE49-F238E27FC236}">
                <a16:creationId xmlns:a16="http://schemas.microsoft.com/office/drawing/2014/main" id="{00B5AD55-EAA0-87A3-5E52-3E0FA39ED37B}"/>
              </a:ext>
            </a:extLst>
          </p:cNvPr>
          <p:cNvSpPr/>
          <p:nvPr/>
        </p:nvSpPr>
        <p:spPr>
          <a:xfrm>
            <a:off x="1254875" y="1639614"/>
            <a:ext cx="9682250" cy="2386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Linux </a:t>
            </a:r>
            <a:r>
              <a:rPr lang="en-IN" sz="5400" b="1" spc="-1" dirty="0">
                <a:solidFill>
                  <a:srgbClr val="BF9000"/>
                </a:solidFill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Internals: Exploring the Core Components</a:t>
            </a:r>
            <a:endParaRPr lang="en-IN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096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2098B3-9E11-4584-525E-5D60CD66A422}"/>
              </a:ext>
            </a:extLst>
          </p:cNvPr>
          <p:cNvSpPr txBox="1"/>
          <p:nvPr/>
        </p:nvSpPr>
        <p:spPr>
          <a:xfrm>
            <a:off x="275288" y="945931"/>
            <a:ext cx="663000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9085" marR="11048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  <a:tab pos="3944620" algn="l"/>
              </a:tabLst>
            </a:pPr>
            <a:r>
              <a:rPr lang="en-US" sz="2400" b="1" spc="-5" dirty="0">
                <a:solidFill>
                  <a:schemeClr val="accent5"/>
                </a:solidFill>
                <a:latin typeface="Times New Roman"/>
                <a:cs typeface="Times New Roman"/>
              </a:rPr>
              <a:t>Message Queue</a:t>
            </a:r>
            <a:r>
              <a:rPr lang="en-US" sz="2400" b="1" spc="30" dirty="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lang="en-US" sz="2400" b="1" spc="-5" dirty="0">
                <a:solidFill>
                  <a:schemeClr val="accent5"/>
                </a:solidFill>
                <a:latin typeface="Times New Roman"/>
                <a:cs typeface="Times New Roman"/>
              </a:rPr>
              <a:t>:</a:t>
            </a:r>
            <a:r>
              <a:rPr lang="en-US" sz="2400" b="1" spc="5" dirty="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</a:p>
          <a:p>
            <a:pPr marL="756285" marR="110489" lvl="1" indent="-287020">
              <a:buFont typeface="Arial MT"/>
              <a:buChar char="•"/>
              <a:tabLst>
                <a:tab pos="299085" algn="l"/>
                <a:tab pos="299720" algn="l"/>
                <a:tab pos="3944620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Message queue is a mechanism for </a:t>
            </a:r>
            <a:r>
              <a:rPr lang="en-US" sz="2400" spc="5" dirty="0" err="1">
                <a:latin typeface="Times New Roman"/>
                <a:cs typeface="Times New Roman"/>
              </a:rPr>
              <a:t>interprocess</a:t>
            </a:r>
            <a:r>
              <a:rPr lang="en-US" sz="2400" spc="5" dirty="0">
                <a:latin typeface="Times New Roman"/>
                <a:cs typeface="Times New Roman"/>
              </a:rPr>
              <a:t> communication (IPC) that allows processes to exchange messages in a predefined format. </a:t>
            </a:r>
          </a:p>
          <a:p>
            <a:pPr marL="756285" marR="110489" lvl="1" indent="-287020">
              <a:buFont typeface="Arial MT"/>
              <a:buChar char="•"/>
              <a:tabLst>
                <a:tab pos="299085" algn="l"/>
                <a:tab pos="299720" algn="l"/>
                <a:tab pos="3944620" algn="l"/>
              </a:tabLst>
            </a:pPr>
            <a:r>
              <a:rPr lang="en-US" sz="2400" spc="5" dirty="0">
                <a:latin typeface="Times New Roman"/>
                <a:cs typeface="Times New Roman"/>
              </a:rPr>
              <a:t>It provides a way for processes to communicate and synchronize by sending and receiving messages through a message queue.</a:t>
            </a:r>
          </a:p>
          <a:p>
            <a:pPr marL="756285" marR="110489" lvl="1" indent="-287020">
              <a:buFont typeface="Arial MT"/>
              <a:buChar char="•"/>
              <a:tabLst>
                <a:tab pos="299085" algn="l"/>
                <a:tab pos="299720" algn="l"/>
                <a:tab pos="394462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Message queues provide synchronization capabilities by allowing processes to block until a message becomes available in the queue.</a:t>
            </a:r>
          </a:p>
          <a:p>
            <a:pPr marL="756285" marR="110489" lvl="1" indent="-287020">
              <a:buFont typeface="Arial MT"/>
              <a:buChar char="•"/>
              <a:tabLst>
                <a:tab pos="299085" algn="l"/>
                <a:tab pos="299720" algn="l"/>
                <a:tab pos="3944620" algn="l"/>
              </a:tabLst>
            </a:pPr>
            <a:endParaRPr lang="en-US" sz="2400" spc="5" dirty="0">
              <a:latin typeface="Times New Roman"/>
              <a:cs typeface="Times New Roman"/>
            </a:endParaRPr>
          </a:p>
          <a:p>
            <a:pPr marL="756285" marR="110489" lvl="1" indent="-287020">
              <a:buFont typeface="Arial MT"/>
              <a:buChar char="•"/>
              <a:tabLst>
                <a:tab pos="299085" algn="l"/>
                <a:tab pos="299720" algn="l"/>
                <a:tab pos="3944620" algn="l"/>
              </a:tabLst>
            </a:pPr>
            <a:endParaRPr lang="en-US" sz="240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A0D562-D31E-7BDA-31E6-D82DF4579F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628" y="1444121"/>
            <a:ext cx="5160283" cy="396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679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0A812B-9B5A-849F-F35D-2E2C80C20BE4}"/>
              </a:ext>
            </a:extLst>
          </p:cNvPr>
          <p:cNvSpPr txBox="1"/>
          <p:nvPr/>
        </p:nvSpPr>
        <p:spPr>
          <a:xfrm>
            <a:off x="559938" y="1152960"/>
            <a:ext cx="642103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Shared Memory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Shared memory is a mechanism for </a:t>
            </a:r>
            <a:r>
              <a:rPr lang="en-US" sz="2400" dirty="0" err="1"/>
              <a:t>interprocess</a:t>
            </a:r>
            <a:r>
              <a:rPr lang="en-US" sz="2400" dirty="0"/>
              <a:t> communication (IPC) that allows multiple processes to share a common area of memory.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enables efficient data exchange between processes by providing a shared region where data can be read from and written to by different processes.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When one processes changes the memory, all the other processes see the modification.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A22CD79-D23E-263A-3E8F-0DB737589BE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" b="3011"/>
          <a:stretch/>
        </p:blipFill>
        <p:spPr>
          <a:xfrm>
            <a:off x="6835928" y="1589164"/>
            <a:ext cx="5356072" cy="3802643"/>
          </a:xfrm>
          <a:prstGeom prst="rect">
            <a:avLst/>
          </a:prstGeom>
        </p:spPr>
      </p:pic>
      <p:sp>
        <p:nvSpPr>
          <p:cNvPr id="12" name="object 2">
            <a:extLst>
              <a:ext uri="{FF2B5EF4-FFF2-40B4-BE49-F238E27FC236}">
                <a16:creationId xmlns:a16="http://schemas.microsoft.com/office/drawing/2014/main" id="{92BA7AF8-3AEF-B3F1-FE9B-3AA1DCE19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715" y="-27021"/>
            <a:ext cx="86934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IPC(Inter</a:t>
            </a:r>
            <a:r>
              <a:rPr spc="-3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bg2">
                    <a:lumMod val="75000"/>
                  </a:schemeClr>
                </a:solidFill>
              </a:rPr>
              <a:t>Process</a:t>
            </a:r>
            <a:r>
              <a:rPr spc="-4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Communication)</a:t>
            </a:r>
          </a:p>
        </p:txBody>
      </p:sp>
    </p:spTree>
    <p:extLst>
      <p:ext uri="{BB962C8B-B14F-4D97-AF65-F5344CB8AC3E}">
        <p14:creationId xmlns:p14="http://schemas.microsoft.com/office/powerpoint/2010/main" val="235196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083DB4-EF8F-8418-635A-0F7B0C00BD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8670" y="2087355"/>
            <a:ext cx="5176574" cy="29118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DEE2077-BBC8-0221-EB5A-BA40FB6013F4}"/>
              </a:ext>
            </a:extLst>
          </p:cNvPr>
          <p:cNvSpPr txBox="1"/>
          <p:nvPr/>
        </p:nvSpPr>
        <p:spPr>
          <a:xfrm>
            <a:off x="403598" y="1027912"/>
            <a:ext cx="673502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32131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b="1" spc="-10" dirty="0">
                <a:solidFill>
                  <a:schemeClr val="accent5"/>
                </a:solidFill>
                <a:latin typeface="Times New Roman"/>
                <a:cs typeface="Times New Roman"/>
              </a:rPr>
              <a:t>Semaphores </a:t>
            </a:r>
            <a:r>
              <a:rPr lang="en-US" sz="2400" b="1" dirty="0">
                <a:solidFill>
                  <a:schemeClr val="accent5"/>
                </a:solidFill>
                <a:latin typeface="Times New Roman"/>
                <a:cs typeface="Times New Roman"/>
              </a:rPr>
              <a:t>:</a:t>
            </a:r>
          </a:p>
          <a:p>
            <a:pPr marL="812800" marR="321310" lvl="1" indent="-342900"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 semaphores are synchronization mechanisms used for </a:t>
            </a:r>
            <a:r>
              <a:rPr lang="en-US" sz="2400" dirty="0" err="1">
                <a:latin typeface="Times New Roman"/>
                <a:cs typeface="Times New Roman"/>
              </a:rPr>
              <a:t>interprocess</a:t>
            </a:r>
            <a:r>
              <a:rPr lang="en-US" sz="2400" dirty="0">
                <a:latin typeface="Times New Roman"/>
                <a:cs typeface="Times New Roman"/>
              </a:rPr>
              <a:t> communication (IPC) and process synchronization. </a:t>
            </a:r>
          </a:p>
          <a:p>
            <a:pPr marL="812800" marR="321310" lvl="1" indent="-342900"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Semaphores provide a way for processes to coordinate their activities and protect shared resources by controlling access to critical sections.</a:t>
            </a:r>
          </a:p>
          <a:p>
            <a:pPr marL="812800" marR="321310" lvl="1" indent="-342900">
              <a:buFont typeface="Arial" panose="020B0604020202020204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By using semaphores, processes can coordinate their activities and avoid race conditions where multiple processes try to access the same resource simultaneously.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AEDA4B27-B1AD-DC5A-9868-C87B77A766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715" y="-27021"/>
            <a:ext cx="86934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IPC(Inter</a:t>
            </a:r>
            <a:r>
              <a:rPr spc="-3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bg2">
                    <a:lumMod val="75000"/>
                  </a:schemeClr>
                </a:solidFill>
              </a:rPr>
              <a:t>Process</a:t>
            </a:r>
            <a:r>
              <a:rPr spc="-4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Communication)</a:t>
            </a:r>
          </a:p>
        </p:txBody>
      </p:sp>
    </p:spTree>
    <p:extLst>
      <p:ext uri="{BB962C8B-B14F-4D97-AF65-F5344CB8AC3E}">
        <p14:creationId xmlns:p14="http://schemas.microsoft.com/office/powerpoint/2010/main" val="173248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BB93D70F-9C82-364C-55D2-43076BAA6D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715" y="-27021"/>
            <a:ext cx="86934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err="1">
                <a:solidFill>
                  <a:schemeClr val="bg2">
                    <a:lumMod val="75000"/>
                  </a:schemeClr>
                </a:solidFill>
              </a:rPr>
              <a:t>Makefile</a:t>
            </a:r>
            <a:endParaRPr spc="-1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68D517-747B-EDCA-0117-7BEBB3380559}"/>
              </a:ext>
            </a:extLst>
          </p:cNvPr>
          <p:cNvSpPr txBox="1"/>
          <p:nvPr/>
        </p:nvSpPr>
        <p:spPr>
          <a:xfrm>
            <a:off x="117943" y="912540"/>
            <a:ext cx="1122692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A </a:t>
            </a:r>
            <a:r>
              <a:rPr lang="en-US" sz="2400" spc="-10" dirty="0" err="1">
                <a:latin typeface="Times New Roman"/>
                <a:cs typeface="Times New Roman"/>
              </a:rPr>
              <a:t>Makefile</a:t>
            </a:r>
            <a:r>
              <a:rPr lang="en-US" sz="2400" spc="-10" dirty="0">
                <a:latin typeface="Times New Roman"/>
                <a:cs typeface="Times New Roman"/>
              </a:rPr>
              <a:t> is a special file used by the make utility in Linux to automate the building, compiling, and linking of software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Times New Roman"/>
                <a:cs typeface="Times New Roman"/>
              </a:rPr>
              <a:t> It contains a set of rules that define the dependencies between source code files and the commands needed to generate the desired output, such as an executable file or a library.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FB6132-BD59-0900-D31E-DB983E81B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357" y="3046169"/>
            <a:ext cx="4973540" cy="32528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0B3E856-06A1-BA41-0BBB-A8923E7B0577}"/>
              </a:ext>
            </a:extLst>
          </p:cNvPr>
          <p:cNvSpPr txBox="1"/>
          <p:nvPr/>
        </p:nvSpPr>
        <p:spPr>
          <a:xfrm>
            <a:off x="267715" y="2548915"/>
            <a:ext cx="664831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target represents a file or a logical goal that needs to      be built. It can be an executable, an object file, or any   other desired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Dependencies are files that a target depends on. If a dependency changes, it indicates that the target needs to be rebuilt.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are used to store values that can be reused throughout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Ex:- $@, $*, $&lt; ,$&gt;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Phony Targets: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Phony targets are targets that do not represent actual files but serve as a convenient way to execute specific actions. Ex :-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clean,install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162800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33224-5B94-516D-9ED7-533A5E7DC3F0}"/>
              </a:ext>
            </a:extLst>
          </p:cNvPr>
          <p:cNvSpPr txBox="1"/>
          <p:nvPr/>
        </p:nvSpPr>
        <p:spPr>
          <a:xfrm>
            <a:off x="0" y="-56799"/>
            <a:ext cx="61075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2">
                    <a:lumMod val="75000"/>
                  </a:schemeClr>
                </a:solidFill>
                <a:latin typeface="Söhne"/>
              </a:rPr>
              <a:t>N</a:t>
            </a:r>
            <a:r>
              <a:rPr lang="en-US" sz="4400" b="1" i="0" dirty="0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ested </a:t>
            </a:r>
            <a:r>
              <a:rPr lang="en-US" sz="4400" b="1" i="0" dirty="0" err="1">
                <a:solidFill>
                  <a:schemeClr val="bg2">
                    <a:lumMod val="75000"/>
                  </a:schemeClr>
                </a:solidFill>
                <a:effectLst/>
                <a:latin typeface="Söhne"/>
              </a:rPr>
              <a:t>Makefile</a:t>
            </a:r>
            <a:endParaRPr lang="en-US" sz="4400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DDEE47-E9BC-7BD2-AF38-6D8FCC602EFF}"/>
              </a:ext>
            </a:extLst>
          </p:cNvPr>
          <p:cNvSpPr txBox="1"/>
          <p:nvPr/>
        </p:nvSpPr>
        <p:spPr>
          <a:xfrm>
            <a:off x="264860" y="983768"/>
            <a:ext cx="11426847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nested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consists of a parent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multiple subdirectory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subdirectory has its own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handles the build process for that specific component or subdirectory.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parent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coordinates the build process by invoking the sub-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Makefiles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62DD2C-517B-4F8C-380F-F15B3F2946B1}"/>
              </a:ext>
            </a:extLst>
          </p:cNvPr>
          <p:cNvSpPr txBox="1"/>
          <p:nvPr/>
        </p:nvSpPr>
        <p:spPr>
          <a:xfrm>
            <a:off x="416210" y="3199759"/>
            <a:ext cx="455308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Compiler and compiler flags</a:t>
            </a:r>
          </a:p>
          <a:p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 =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gcc</a:t>
            </a:r>
            <a:endParaRPr lang="en-US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OFLAG=-o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CFLAG=-c –g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APP: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print.c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add.c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header.h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$(CC)   $^   $(OFLAG)  $@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(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app.c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print.c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add.c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-o APP)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Clean: rm –rf   *.o APP </a:t>
            </a:r>
          </a:p>
          <a:p>
            <a:r>
              <a:rPr lang="en-US" dirty="0"/>
              <a:t>	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A00C84-EF80-BC72-3FE5-F94894B86E37}"/>
              </a:ext>
            </a:extLst>
          </p:cNvPr>
          <p:cNvSpPr txBox="1"/>
          <p:nvPr/>
        </p:nvSpPr>
        <p:spPr>
          <a:xfrm>
            <a:off x="5620408" y="3259542"/>
            <a:ext cx="530824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5"/>
                </a:solidFill>
                <a:latin typeface="Söhne Mono"/>
              </a:rPr>
              <a:t>Parent</a:t>
            </a:r>
          </a:p>
          <a:p>
            <a:r>
              <a:rPr lang="en-US" dirty="0">
                <a:latin typeface="Söhne Mono"/>
              </a:rPr>
              <a:t>All clean tip: } multiple target</a:t>
            </a:r>
          </a:p>
          <a:p>
            <a:r>
              <a:rPr lang="en-US" dirty="0">
                <a:latin typeface="Söhne Mono"/>
              </a:rPr>
              <a:t>	cd </a:t>
            </a:r>
            <a:r>
              <a:rPr lang="en-US" dirty="0" err="1">
                <a:latin typeface="Söhne Mono"/>
              </a:rPr>
              <a:t>src</a:t>
            </a:r>
            <a:r>
              <a:rPr lang="en-US" dirty="0">
                <a:latin typeface="Söhne Mono"/>
              </a:rPr>
              <a:t>  &amp;&amp;  $(MAKE)  $@</a:t>
            </a:r>
          </a:p>
          <a:p>
            <a:endParaRPr lang="en-US" dirty="0">
              <a:latin typeface="Söhne Mono"/>
            </a:endParaRPr>
          </a:p>
          <a:p>
            <a:r>
              <a:rPr lang="en-US" b="1" u="sng" dirty="0">
                <a:solidFill>
                  <a:schemeClr val="accent5"/>
                </a:solidFill>
              </a:rPr>
              <a:t>Child</a:t>
            </a:r>
          </a:p>
          <a:p>
            <a:r>
              <a:rPr lang="en-US" dirty="0" err="1"/>
              <a:t>all:tip</a:t>
            </a:r>
            <a:endParaRPr lang="en-US" dirty="0"/>
          </a:p>
          <a:p>
            <a:r>
              <a:rPr lang="en-US" dirty="0"/>
              <a:t>tip: </a:t>
            </a:r>
            <a:r>
              <a:rPr lang="en-US" dirty="0" err="1"/>
              <a:t>app.c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app.c</a:t>
            </a:r>
            <a:r>
              <a:rPr lang="en-US" dirty="0"/>
              <a:t> –o APP</a:t>
            </a:r>
          </a:p>
          <a:p>
            <a:r>
              <a:rPr lang="en-US" dirty="0"/>
              <a:t>Clean: rm –rf APP</a:t>
            </a:r>
          </a:p>
          <a:p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106912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23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485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951D21D3-7E70-19DE-6D71-45A34EA41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715" y="-23974"/>
            <a:ext cx="412381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Agenda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9F000173-689C-A55A-B7A2-A5E705F5F4D3}"/>
              </a:ext>
            </a:extLst>
          </p:cNvPr>
          <p:cNvSpPr txBox="1"/>
          <p:nvPr/>
        </p:nvSpPr>
        <p:spPr>
          <a:xfrm>
            <a:off x="691996" y="1010538"/>
            <a:ext cx="9318277" cy="41594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Introduction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Linux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Shell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commands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Linux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Shell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Scripting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Management </a:t>
            </a:r>
            <a:r>
              <a:rPr sz="2800" spc="-15" dirty="0">
                <a:latin typeface="Calibri"/>
                <a:cs typeface="Calibri"/>
              </a:rPr>
              <a:t>(fork,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exec,</a:t>
            </a:r>
            <a:r>
              <a:rPr sz="2800" spc="-5" dirty="0">
                <a:latin typeface="Calibri"/>
                <a:cs typeface="Calibri"/>
              </a:rPr>
              <a:t> clone)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Threads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IPC(Inter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-10" dirty="0">
                <a:latin typeface="Calibri"/>
                <a:cs typeface="Calibri"/>
              </a:rPr>
              <a:t> Communication)</a:t>
            </a:r>
            <a:endParaRPr sz="28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800" dirty="0">
                <a:latin typeface="Calibri"/>
                <a:cs typeface="Calibri"/>
              </a:rPr>
              <a:t>Pipe,</a:t>
            </a:r>
            <a:r>
              <a:rPr sz="2800" spc="-20" dirty="0">
                <a:latin typeface="Calibri"/>
                <a:cs typeface="Calibri"/>
              </a:rPr>
              <a:t> FIPO,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20" dirty="0">
                <a:latin typeface="Calibri"/>
                <a:cs typeface="Calibri"/>
              </a:rPr>
              <a:t>msgQ,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Shared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Memory,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Semaphores,</a:t>
            </a:r>
            <a:r>
              <a:rPr sz="2800" spc="-15" dirty="0">
                <a:latin typeface="Calibri"/>
                <a:cs typeface="Calibri"/>
              </a:rPr>
              <a:t> Socket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213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20" dirty="0">
                <a:latin typeface="Calibri"/>
                <a:cs typeface="Calibri"/>
              </a:rPr>
              <a:t>Socket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Programming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Schedular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177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4E28-753C-D0C5-DEE5-CF0CB268A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438" y="-96253"/>
            <a:ext cx="4106898" cy="866274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A972A-7855-F903-FFC5-06605496106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365761" y="921823"/>
            <a:ext cx="9534984" cy="5617713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Linux: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Mention that Linux is an open-source operating system widely used in various domains, including servers, embedded systems, and even smartphones.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Emphasize its reputation for stability, security, and flexibility.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Importance of Understanding Internals: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that gaining insights into Linux internals allows users to grasp how the operating system functions at a deeper level.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understanding enables individuals to optimize system performance, troubleshoot issues, and develop customized solutions tailored to specific requirements.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6956D3-6818-73A8-741E-3B3B11FB93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5" t="369" r="24063" b="1350"/>
          <a:stretch/>
        </p:blipFill>
        <p:spPr>
          <a:xfrm>
            <a:off x="9643583" y="1750831"/>
            <a:ext cx="2233106" cy="243404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4CE83C-14B3-18AC-B931-3364F566D702}"/>
              </a:ext>
            </a:extLst>
          </p:cNvPr>
          <p:cNvSpPr/>
          <p:nvPr/>
        </p:nvSpPr>
        <p:spPr>
          <a:xfrm>
            <a:off x="10417854" y="63664"/>
            <a:ext cx="1727900" cy="5990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232B1A-E387-AB88-BC5B-8DA505541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698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9CDFA28C-6D16-38FA-E3F4-2E278A20F3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2758" y="0"/>
            <a:ext cx="109728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bg2">
                    <a:lumMod val="75000"/>
                  </a:schemeClr>
                </a:solidFill>
              </a:rPr>
              <a:t>Linux</a:t>
            </a:r>
            <a:r>
              <a:rPr b="1" spc="-6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b="1" spc="-5" dirty="0">
                <a:solidFill>
                  <a:schemeClr val="bg2">
                    <a:lumMod val="75000"/>
                  </a:schemeClr>
                </a:solidFill>
              </a:rPr>
              <a:t>Shell</a:t>
            </a:r>
            <a:r>
              <a:rPr b="1" spc="-3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b="1" spc="-5" dirty="0">
                <a:solidFill>
                  <a:schemeClr val="bg2">
                    <a:lumMod val="75000"/>
                  </a:schemeClr>
                </a:solidFill>
              </a:rPr>
              <a:t>Scripting</a:t>
            </a:r>
            <a:endParaRPr b="1" spc="-5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1A5E6BF3-36A4-D4AE-2DC8-B75FE55DA982}"/>
              </a:ext>
            </a:extLst>
          </p:cNvPr>
          <p:cNvSpPr txBox="1"/>
          <p:nvPr/>
        </p:nvSpPr>
        <p:spPr>
          <a:xfrm>
            <a:off x="559567" y="1199304"/>
            <a:ext cx="10916285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the simplest terms, </a:t>
            </a:r>
            <a:r>
              <a:rPr sz="2400" dirty="0">
                <a:latin typeface="Times New Roman"/>
                <a:cs typeface="Times New Roman"/>
              </a:rPr>
              <a:t>a shell </a:t>
            </a:r>
            <a:r>
              <a:rPr sz="2400" spc="-5" dirty="0">
                <a:latin typeface="Times New Roman"/>
                <a:cs typeface="Times New Roman"/>
              </a:rPr>
              <a:t>script </a:t>
            </a:r>
            <a:r>
              <a:rPr sz="2400" spc="-10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file containing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5" dirty="0">
                <a:latin typeface="Times New Roman"/>
                <a:cs typeface="Times New Roman"/>
              </a:rPr>
              <a:t>series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commands. The shell </a:t>
            </a:r>
            <a:r>
              <a:rPr sz="2400" dirty="0">
                <a:latin typeface="Times New Roman"/>
                <a:cs typeface="Times New Roman"/>
              </a:rPr>
              <a:t> reads </a:t>
            </a:r>
            <a:r>
              <a:rPr sz="2400" spc="-5" dirty="0">
                <a:latin typeface="Times New Roman"/>
                <a:cs typeface="Times New Roman"/>
              </a:rPr>
              <a:t>this </a:t>
            </a:r>
            <a:r>
              <a:rPr sz="2400" spc="-10" dirty="0">
                <a:latin typeface="Times New Roman"/>
                <a:cs typeface="Times New Roman"/>
              </a:rPr>
              <a:t>file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carries </a:t>
            </a:r>
            <a:r>
              <a:rPr sz="2400" dirty="0">
                <a:latin typeface="Times New Roman"/>
                <a:cs typeface="Times New Roman"/>
              </a:rPr>
              <a:t>out </a:t>
            </a:r>
            <a:r>
              <a:rPr sz="2400" spc="-5" dirty="0">
                <a:latin typeface="Times New Roman"/>
                <a:cs typeface="Times New Roman"/>
              </a:rPr>
              <a:t>the commands as though they have been entered directly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command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line.</a:t>
            </a:r>
          </a:p>
          <a:p>
            <a:pPr marL="469900" indent="-457200" algn="just">
              <a:lnSpc>
                <a:spcPct val="10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400" b="1" dirty="0">
                <a:latin typeface="Times New Roman"/>
                <a:cs typeface="Times New Roman"/>
              </a:rPr>
              <a:t>Example-</a:t>
            </a:r>
            <a:endParaRPr sz="24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$ echo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'#!/bin/sh'</a:t>
            </a:r>
            <a:r>
              <a:rPr sz="2400" spc="-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</a:t>
            </a:r>
            <a:r>
              <a:rPr sz="2400" spc="-5" dirty="0">
                <a:latin typeface="Times New Roman"/>
                <a:cs typeface="Times New Roman"/>
              </a:rPr>
              <a:t> my-script.sh</a:t>
            </a:r>
            <a:endParaRPr sz="24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$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echo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AF50"/>
                </a:solidFill>
                <a:latin typeface="Times New Roman"/>
                <a:cs typeface="Times New Roman"/>
              </a:rPr>
              <a:t>'echo</a:t>
            </a:r>
            <a:r>
              <a:rPr sz="2400" spc="1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Hello</a:t>
            </a:r>
            <a:r>
              <a:rPr sz="2400" spc="-6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spc="-40" dirty="0">
                <a:solidFill>
                  <a:srgbClr val="00AF50"/>
                </a:solidFill>
                <a:latin typeface="Times New Roman"/>
                <a:cs typeface="Times New Roman"/>
              </a:rPr>
              <a:t>World'</a:t>
            </a:r>
            <a:r>
              <a:rPr sz="240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&gt;&gt;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my-script.sh</a:t>
            </a:r>
            <a:endParaRPr sz="24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$</a:t>
            </a:r>
            <a:r>
              <a:rPr lang="en-US" sz="2400" dirty="0">
                <a:latin typeface="Times New Roman"/>
                <a:cs typeface="Times New Roman"/>
              </a:rPr>
              <a:t> </a:t>
            </a:r>
            <a:r>
              <a:rPr lang="en-US" sz="2400" dirty="0" err="1">
                <a:latin typeface="Times New Roman"/>
                <a:cs typeface="Times New Roman"/>
              </a:rPr>
              <a:t>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endParaRPr lang="en-US" sz="2400" spc="-15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$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lang="en-US" sz="2400" spc="-5" dirty="0" err="1">
                <a:latin typeface="Times New Roman"/>
                <a:cs typeface="Times New Roman"/>
              </a:rPr>
              <a:t>sh</a:t>
            </a:r>
            <a:r>
              <a:rPr lang="en-US" sz="2400" spc="-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script.sh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endParaRPr sz="24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$</a:t>
            </a:r>
            <a:r>
              <a:rPr lang="en-US" sz="2400" dirty="0">
                <a:latin typeface="Times New Roman"/>
                <a:cs typeface="Times New Roman"/>
              </a:rPr>
              <a:t> time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Shell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scripts</a:t>
            </a:r>
            <a:r>
              <a:rPr sz="2400" spc="2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typically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start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with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Times New Roman"/>
                <a:cs typeface="Times New Roman"/>
              </a:rPr>
              <a:t>shebang</a:t>
            </a:r>
            <a:r>
              <a:rPr sz="2400" b="1" spc="2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(#!)</a:t>
            </a:r>
            <a:r>
              <a:rPr sz="2400" b="1" spc="2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specify</a:t>
            </a:r>
            <a:r>
              <a:rPr sz="2400" spc="2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the</a:t>
            </a:r>
            <a:r>
              <a:rPr sz="2400" spc="254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shell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interpreter</a:t>
            </a:r>
            <a:r>
              <a:rPr sz="2400" spc="2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(e.g.,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#!/bin/bash</a:t>
            </a:r>
            <a:r>
              <a:rPr sz="2400" dirty="0">
                <a:latin typeface="Times New Roman"/>
                <a:cs typeface="Times New Roman"/>
              </a:rPr>
              <a:t>).</a:t>
            </a:r>
          </a:p>
          <a:p>
            <a:pPr marL="355600" marR="698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Standard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input,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output,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error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streams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(stdin,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stdout,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stderr)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can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be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redirected</a:t>
            </a:r>
            <a:r>
              <a:rPr sz="2400" spc="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using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symbols</a:t>
            </a:r>
            <a:r>
              <a:rPr sz="2400" dirty="0">
                <a:latin typeface="Times New Roman"/>
                <a:cs typeface="Times New Roman"/>
              </a:rPr>
              <a:t> (e.g.,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&gt;&gt;,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&lt;).</a:t>
            </a:r>
            <a:endParaRPr lang="en-US" sz="2400" dirty="0">
              <a:latin typeface="Times New Roman"/>
              <a:cs typeface="Times New Roman"/>
            </a:endParaRPr>
          </a:p>
          <a:p>
            <a:pPr marL="355600" marR="698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Concepts:-Variables and Data Types, Control Structures, Command Line Arguments, Input and Output, Functions, Error Handling and Script Debugging.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EF6AD-815C-12C1-5E97-6C79A8C818D9}"/>
              </a:ext>
            </a:extLst>
          </p:cNvPr>
          <p:cNvSpPr/>
          <p:nvPr/>
        </p:nvSpPr>
        <p:spPr>
          <a:xfrm>
            <a:off x="10345332" y="27065"/>
            <a:ext cx="1780452" cy="6117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E0BD08-0F63-BBC8-F381-1A4694FA2F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7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D9539195-7EAF-593A-F344-D85BBB3F9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714" y="19807"/>
            <a:ext cx="100366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2">
                    <a:lumMod val="75000"/>
                  </a:schemeClr>
                </a:solidFill>
              </a:rPr>
              <a:t>Process</a:t>
            </a:r>
            <a:r>
              <a:rPr spc="-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Management</a:t>
            </a:r>
            <a:r>
              <a:rPr spc="-25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(fork,</a:t>
            </a:r>
            <a:r>
              <a:rPr spc="-35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30" dirty="0">
                <a:solidFill>
                  <a:schemeClr val="bg2">
                    <a:lumMod val="75000"/>
                  </a:schemeClr>
                </a:solidFill>
              </a:rPr>
              <a:t>exec</a:t>
            </a:r>
            <a:r>
              <a:rPr dirty="0">
                <a:solidFill>
                  <a:schemeClr val="bg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D6C63148-8446-BCCF-7293-03D58BF1C7ED}"/>
              </a:ext>
            </a:extLst>
          </p:cNvPr>
          <p:cNvSpPr txBox="1"/>
          <p:nvPr/>
        </p:nvSpPr>
        <p:spPr>
          <a:xfrm>
            <a:off x="737870" y="1129935"/>
            <a:ext cx="10716260" cy="150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dirty="0">
                <a:latin typeface="Times New Roman"/>
                <a:cs typeface="Times New Roman"/>
              </a:rPr>
              <a:t> 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Linux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controlling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which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instances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running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Three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key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operations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process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management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fork,</a:t>
            </a:r>
            <a:r>
              <a:rPr sz="2400" dirty="0">
                <a:latin typeface="Times New Roman"/>
                <a:cs typeface="Times New Roman"/>
              </a:rPr>
              <a:t> exec,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 clone.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C98B3-172F-85FD-C1ED-86AAD25EF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900" y="2356675"/>
            <a:ext cx="7285855" cy="429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50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D9539195-7EAF-593A-F344-D85BBB3F99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714" y="19807"/>
            <a:ext cx="100366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2">
                    <a:lumMod val="75000"/>
                  </a:schemeClr>
                </a:solidFill>
              </a:rPr>
              <a:t>Process</a:t>
            </a:r>
            <a:r>
              <a:rPr spc="-5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Management</a:t>
            </a:r>
            <a:r>
              <a:rPr spc="-25" dirty="0">
                <a:solidFill>
                  <a:schemeClr val="bg2">
                    <a:lumMod val="75000"/>
                  </a:schemeClr>
                </a:solidFill>
              </a:rPr>
              <a:t> </a:t>
            </a:r>
            <a:endParaRPr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AutoShape 2" descr="Process in Linux - DataFlair">
            <a:extLst>
              <a:ext uri="{FF2B5EF4-FFF2-40B4-BE49-F238E27FC236}">
                <a16:creationId xmlns:a16="http://schemas.microsoft.com/office/drawing/2014/main" id="{1C2067F8-4647-4A50-3D35-9F6E0370FB5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27434" cy="272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A6E8CA-99A0-AAC8-B5C4-C2C5AB8EF5C1}"/>
              </a:ext>
            </a:extLst>
          </p:cNvPr>
          <p:cNvSpPr txBox="1"/>
          <p:nvPr/>
        </p:nvSpPr>
        <p:spPr>
          <a:xfrm>
            <a:off x="297095" y="1464028"/>
            <a:ext cx="1129301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216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813435" algn="l"/>
              </a:tabLst>
            </a:pPr>
            <a:r>
              <a:rPr lang="en-US" sz="2400" dirty="0">
                <a:latin typeface="Calibri"/>
                <a:cs typeface="Calibri"/>
              </a:rPr>
              <a:t>fork(): Creates a new process by duplicating the existing process.</a:t>
            </a:r>
          </a:p>
          <a:p>
            <a:pPr marL="469265" lvl="1">
              <a:lnSpc>
                <a:spcPct val="100000"/>
              </a:lnSpc>
              <a:tabLst>
                <a:tab pos="813435" algn="l"/>
              </a:tabLst>
            </a:pPr>
            <a:r>
              <a:rPr lang="en-US" sz="2400" dirty="0">
                <a:latin typeface="Calibri"/>
                <a:cs typeface="Calibri"/>
              </a:rPr>
              <a:t>                  After fork system call both child and parent executed </a:t>
            </a:r>
            <a:r>
              <a:rPr lang="en-US" sz="2400" dirty="0" err="1">
                <a:latin typeface="Calibri"/>
                <a:cs typeface="Calibri"/>
              </a:rPr>
              <a:t>simultenously</a:t>
            </a:r>
            <a:r>
              <a:rPr lang="en-US" sz="2400" dirty="0">
                <a:latin typeface="Calibri"/>
                <a:cs typeface="Calibri"/>
              </a:rPr>
              <a:t>.</a:t>
            </a:r>
          </a:p>
          <a:p>
            <a:pPr marL="469265" lvl="1">
              <a:lnSpc>
                <a:spcPct val="100000"/>
              </a:lnSpc>
              <a:tabLst>
                <a:tab pos="813435" algn="l"/>
              </a:tabLst>
            </a:pPr>
            <a:r>
              <a:rPr lang="en-US" sz="2400" dirty="0">
                <a:latin typeface="Calibri"/>
                <a:cs typeface="Calibri"/>
              </a:rPr>
              <a:t>                  Child &amp; parent have unique process ID.</a:t>
            </a:r>
          </a:p>
          <a:p>
            <a:pPr marL="81216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813435" algn="l"/>
              </a:tabLst>
            </a:pPr>
            <a:r>
              <a:rPr lang="en-US" sz="2400" dirty="0">
                <a:latin typeface="Calibri"/>
                <a:cs typeface="Calibri"/>
              </a:rPr>
              <a:t>exec(): Replaces the current process image with a new process image.</a:t>
            </a:r>
          </a:p>
          <a:p>
            <a:pPr marL="469265" lvl="1">
              <a:lnSpc>
                <a:spcPct val="100000"/>
              </a:lnSpc>
              <a:tabLst>
                <a:tab pos="813435" algn="l"/>
              </a:tabLst>
            </a:pPr>
            <a:r>
              <a:rPr lang="en-US" sz="2400" dirty="0">
                <a:latin typeface="Calibri"/>
                <a:cs typeface="Calibri"/>
              </a:rPr>
              <a:t>                  Control is never transferred to original program unless there is an error.</a:t>
            </a:r>
          </a:p>
          <a:p>
            <a:pPr marL="469265" lvl="1">
              <a:lnSpc>
                <a:spcPct val="100000"/>
              </a:lnSpc>
              <a:tabLst>
                <a:tab pos="813435" algn="l"/>
              </a:tabLst>
            </a:pPr>
            <a:r>
              <a:rPr lang="en-US" sz="2400" dirty="0">
                <a:latin typeface="Calibri"/>
                <a:cs typeface="Calibri"/>
              </a:rPr>
              <a:t>                  New Program is loaded in the current process ID remains same.</a:t>
            </a:r>
          </a:p>
          <a:p>
            <a:pPr marL="81216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813435" algn="l"/>
              </a:tabLst>
            </a:pPr>
            <a:r>
              <a:rPr lang="en-US" sz="2400" dirty="0">
                <a:latin typeface="Calibri"/>
                <a:cs typeface="Calibri"/>
              </a:rPr>
              <a:t>wait(): Suspends execution of the calling process until one of its child processes               terminates.  </a:t>
            </a:r>
          </a:p>
          <a:p>
            <a:pPr marL="81216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813435" algn="l"/>
              </a:tabLst>
            </a:pPr>
            <a:r>
              <a:rPr lang="en-US" sz="2400" dirty="0">
                <a:latin typeface="Calibri"/>
                <a:cs typeface="Calibri"/>
              </a:rPr>
              <a:t>kill(): Sends a signal to a specified process or process group.</a:t>
            </a:r>
          </a:p>
          <a:p>
            <a:pPr marL="812165" lvl="1" indent="-3429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813435" algn="l"/>
              </a:tabLst>
            </a:pPr>
            <a:r>
              <a:rPr lang="en-US" sz="2400" dirty="0" err="1">
                <a:latin typeface="Calibri"/>
                <a:cs typeface="Calibri"/>
              </a:rPr>
              <a:t>getpid</a:t>
            </a:r>
            <a:r>
              <a:rPr lang="en-US" sz="2400" dirty="0">
                <a:latin typeface="Calibri"/>
                <a:cs typeface="Calibri"/>
              </a:rPr>
              <a:t>(): Returns the process ID of the calling process.</a:t>
            </a:r>
          </a:p>
        </p:txBody>
      </p:sp>
    </p:spTree>
    <p:extLst>
      <p:ext uri="{BB962C8B-B14F-4D97-AF65-F5344CB8AC3E}">
        <p14:creationId xmlns:p14="http://schemas.microsoft.com/office/powerpoint/2010/main" val="2019131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25E1C100-A600-DB22-7102-55B06A32165C}"/>
              </a:ext>
            </a:extLst>
          </p:cNvPr>
          <p:cNvSpPr txBox="1"/>
          <p:nvPr/>
        </p:nvSpPr>
        <p:spPr>
          <a:xfrm>
            <a:off x="446055" y="1047956"/>
            <a:ext cx="11390695" cy="3367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What</a:t>
            </a:r>
            <a:r>
              <a:rPr sz="2400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is</a:t>
            </a:r>
            <a:r>
              <a:rPr sz="2400" b="1" spc="-8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Threads?</a:t>
            </a:r>
            <a:endParaRPr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Thread is an execution unit that is </a:t>
            </a:r>
            <a:r>
              <a:rPr sz="2400" spc="-5" dirty="0">
                <a:latin typeface="Times New Roman"/>
                <a:cs typeface="Times New Roman"/>
              </a:rPr>
              <a:t>part </a:t>
            </a:r>
            <a:r>
              <a:rPr sz="2400" dirty="0">
                <a:latin typeface="Times New Roman"/>
                <a:cs typeface="Times New Roman"/>
              </a:rPr>
              <a:t>of a process. A process can have </a:t>
            </a:r>
            <a:r>
              <a:rPr sz="2400" spc="-5" dirty="0">
                <a:latin typeface="Times New Roman"/>
                <a:cs typeface="Times New Roman"/>
              </a:rPr>
              <a:t>multiple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threads, all </a:t>
            </a:r>
            <a:r>
              <a:rPr sz="2400" spc="-5" dirty="0">
                <a:latin typeface="Times New Roman"/>
                <a:cs typeface="Times New Roman"/>
              </a:rPr>
              <a:t>executing </a:t>
            </a:r>
            <a:r>
              <a:rPr sz="2400" dirty="0">
                <a:latin typeface="Times New Roman"/>
                <a:cs typeface="Times New Roman"/>
              </a:rPr>
              <a:t>at the </a:t>
            </a:r>
            <a:r>
              <a:rPr sz="2400" spc="-5" dirty="0">
                <a:latin typeface="Times New Roman"/>
                <a:cs typeface="Times New Roman"/>
              </a:rPr>
              <a:t>same time. </a:t>
            </a:r>
            <a:r>
              <a:rPr sz="2400" dirty="0">
                <a:latin typeface="Times New Roman"/>
                <a:cs typeface="Times New Roman"/>
              </a:rPr>
              <a:t>It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unit of execution in concurrent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programming. A </a:t>
            </a:r>
            <a:r>
              <a:rPr sz="2400" dirty="0">
                <a:latin typeface="Times New Roman"/>
                <a:cs typeface="Times New Roman"/>
              </a:rPr>
              <a:t>thread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lightweight and can </a:t>
            </a:r>
            <a:r>
              <a:rPr sz="2400" spc="-5" dirty="0">
                <a:latin typeface="Times New Roman"/>
                <a:cs typeface="Times New Roman"/>
              </a:rPr>
              <a:t>we managed independently </a:t>
            </a:r>
            <a:r>
              <a:rPr sz="2400" dirty="0">
                <a:latin typeface="Times New Roman"/>
                <a:cs typeface="Times New Roman"/>
              </a:rPr>
              <a:t>by a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scheduler.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endParaRPr lang="en-US" sz="2400" spc="-40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helps you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improve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application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parallelism.</a:t>
            </a:r>
            <a:endParaRPr lang="en-US" sz="2400" spc="-5" dirty="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469265" algn="l"/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Multiple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share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information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code,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file,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etc.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10" dirty="0">
                <a:latin typeface="Times New Roman"/>
                <a:cs typeface="Times New Roman"/>
              </a:rPr>
              <a:t>We</a:t>
            </a:r>
            <a:r>
              <a:rPr sz="2400" dirty="0">
                <a:latin typeface="Times New Roman"/>
                <a:cs typeface="Times New Roman"/>
              </a:rPr>
              <a:t> can</a:t>
            </a:r>
            <a:r>
              <a:rPr sz="2400" spc="-5" dirty="0">
                <a:latin typeface="Times New Roman"/>
                <a:cs typeface="Times New Roman"/>
              </a:rPr>
              <a:t> implement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threads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different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ways:</a:t>
            </a:r>
            <a:endParaRPr lang="en-US" sz="2400" spc="-5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F7FD38BE-B0B4-681A-3495-DC94F06046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715" y="-27021"/>
            <a:ext cx="25007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chemeClr val="bg2">
                    <a:lumMod val="75000"/>
                  </a:schemeClr>
                </a:solidFill>
              </a:rPr>
              <a:t>Threads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6BC673-7348-EDC6-EC8C-D22BBD8438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992"/>
          <a:stretch/>
        </p:blipFill>
        <p:spPr>
          <a:xfrm>
            <a:off x="9276966" y="3887762"/>
            <a:ext cx="2605187" cy="210339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A2D47-F6F8-1064-E159-058D1B45C7F1}"/>
              </a:ext>
            </a:extLst>
          </p:cNvPr>
          <p:cNvSpPr txBox="1"/>
          <p:nvPr/>
        </p:nvSpPr>
        <p:spPr>
          <a:xfrm>
            <a:off x="400652" y="3964196"/>
            <a:ext cx="917270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69900" marR="31877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pthread_create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():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dirty="0" err="1">
                <a:latin typeface="Times New Roman"/>
                <a:cs typeface="Times New Roman"/>
              </a:rPr>
              <a:t>pthread_create</a:t>
            </a:r>
            <a:r>
              <a:rPr lang="en-US" sz="2400" dirty="0">
                <a:latin typeface="Times New Roman"/>
                <a:cs typeface="Times New Roman"/>
              </a:rPr>
              <a:t>() function is used to create a new thread within a process.</a:t>
            </a:r>
          </a:p>
          <a:p>
            <a:pPr marL="469900" marR="31877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pthread_exit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():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dirty="0" err="1">
                <a:latin typeface="Times New Roman"/>
                <a:cs typeface="Times New Roman"/>
              </a:rPr>
              <a:t>pthread_exit</a:t>
            </a:r>
            <a:r>
              <a:rPr lang="en-US" sz="2400" dirty="0">
                <a:latin typeface="Times New Roman"/>
                <a:cs typeface="Times New Roman"/>
              </a:rPr>
              <a:t>() function is used to terminate the calling thread and return a value to its parent thread or the process.</a:t>
            </a:r>
          </a:p>
          <a:p>
            <a:pPr marL="469900" marR="31877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lang="en-US" sz="2400" dirty="0" err="1">
                <a:latin typeface="Times New Roman"/>
                <a:cs typeface="Times New Roman"/>
              </a:rPr>
              <a:t>Pthread_detach</a:t>
            </a:r>
            <a:r>
              <a:rPr lang="en-US" sz="2400" dirty="0">
                <a:latin typeface="Times New Roman"/>
                <a:cs typeface="Times New Roman"/>
              </a:rPr>
              <a:t>(), </a:t>
            </a:r>
            <a:r>
              <a:rPr lang="en-US" sz="2400" dirty="0" err="1">
                <a:latin typeface="Times New Roman"/>
                <a:cs typeface="Times New Roman"/>
              </a:rPr>
              <a:t>pthread_join</a:t>
            </a:r>
            <a:r>
              <a:rPr lang="en-US" sz="2400" dirty="0">
                <a:latin typeface="Times New Roman"/>
                <a:cs typeface="Times New Roman"/>
              </a:rPr>
              <a:t>(), </a:t>
            </a:r>
            <a:r>
              <a:rPr lang="en-US" sz="2400" dirty="0" err="1">
                <a:latin typeface="Times New Roman"/>
                <a:cs typeface="Times New Roman"/>
              </a:rPr>
              <a:t>pthread_cancel</a:t>
            </a:r>
            <a:r>
              <a:rPr lang="en-US" sz="2400" dirty="0">
                <a:latin typeface="Times New Roman"/>
                <a:cs typeface="Times New Roman"/>
              </a:rPr>
              <a:t>().</a:t>
            </a:r>
          </a:p>
          <a:p>
            <a:pPr marL="469900" marR="31877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54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BB93D70F-9C82-364C-55D2-43076BAA6D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715" y="-27021"/>
            <a:ext cx="86934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IPC(Inter</a:t>
            </a:r>
            <a:r>
              <a:rPr spc="-3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bg2">
                    <a:lumMod val="75000"/>
                  </a:schemeClr>
                </a:solidFill>
              </a:rPr>
              <a:t>Process</a:t>
            </a:r>
            <a:r>
              <a:rPr spc="-4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Communication)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9CB711B7-8BF3-5785-97CE-A4D0F86ADC34}"/>
              </a:ext>
            </a:extLst>
          </p:cNvPr>
          <p:cNvSpPr txBox="1"/>
          <p:nvPr/>
        </p:nvSpPr>
        <p:spPr>
          <a:xfrm>
            <a:off x="390721" y="815134"/>
            <a:ext cx="10736580" cy="62372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299085" marR="885825" indent="-287020">
              <a:lnSpc>
                <a:spcPct val="97000"/>
              </a:lnSpc>
              <a:spcBef>
                <a:spcPts val="18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IPC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Linux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facilitates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exchange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enabling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collaboration,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synchronization,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coordination</a:t>
            </a:r>
            <a:r>
              <a:rPr sz="2800" dirty="0">
                <a:latin typeface="Calibri"/>
                <a:cs typeface="Calibri"/>
              </a:rPr>
              <a:t>.</a:t>
            </a:r>
          </a:p>
          <a:p>
            <a:pPr marL="299085" indent="-287020">
              <a:lnSpc>
                <a:spcPts val="2875"/>
              </a:lnSpc>
              <a:spcBef>
                <a:spcPts val="4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b="1" spc="-5" dirty="0">
                <a:latin typeface="Calibri"/>
                <a:cs typeface="Calibri"/>
              </a:rPr>
              <a:t>IPC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Mechanism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875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FIFO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Pipes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Message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Queues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Semaphore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385"/>
              </a:lnSpc>
              <a:spcBef>
                <a:spcPts val="2425"/>
              </a:spcBef>
              <a:buFont typeface="Wingdings" panose="05000000000000000000" pitchFamily="2" charset="2"/>
              <a:buChar char="Ø"/>
              <a:tabLst>
                <a:tab pos="354965" algn="l"/>
                <a:tab pos="355600" algn="l"/>
              </a:tabLst>
            </a:pPr>
            <a:r>
              <a:rPr sz="2000" b="1" dirty="0">
                <a:solidFill>
                  <a:schemeClr val="accent5"/>
                </a:solidFill>
                <a:latin typeface="Calibri"/>
                <a:cs typeface="Calibri"/>
              </a:rPr>
              <a:t>FIFO</a:t>
            </a:r>
            <a:r>
              <a:rPr sz="2000" b="1" spc="-85" dirty="0">
                <a:solidFill>
                  <a:schemeClr val="accent5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/>
                </a:solidFill>
                <a:latin typeface="Calibri"/>
                <a:cs typeface="Calibri"/>
              </a:rPr>
              <a:t>:</a:t>
            </a:r>
            <a:endParaRPr sz="2000" dirty="0">
              <a:solidFill>
                <a:schemeClr val="accent5"/>
              </a:solidFill>
              <a:latin typeface="Calibri"/>
              <a:cs typeface="Calibri"/>
            </a:endParaRPr>
          </a:p>
          <a:p>
            <a:pPr marL="1325880" lvl="1" indent="-399415">
              <a:lnSpc>
                <a:spcPts val="2865"/>
              </a:lnSpc>
              <a:buSzPct val="83333"/>
              <a:buFont typeface="Arial MT"/>
              <a:buChar char="•"/>
              <a:tabLst>
                <a:tab pos="1325880" algn="l"/>
                <a:tab pos="1326515" algn="l"/>
              </a:tabLst>
            </a:pP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first-in,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first-out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file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pipe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has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file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 dirty="0">
              <a:latin typeface="Calibri"/>
              <a:cs typeface="Calibri"/>
            </a:endParaRPr>
          </a:p>
          <a:p>
            <a:pPr marL="1270000" lvl="1" indent="-343535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pipes.</a:t>
            </a:r>
            <a:endParaRPr sz="2400" dirty="0">
              <a:latin typeface="Calibri"/>
              <a:cs typeface="Calibri"/>
            </a:endParaRPr>
          </a:p>
          <a:p>
            <a:pPr marL="1270000" marR="5080" lvl="1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sz="2400" dirty="0">
                <a:latin typeface="Calibri"/>
                <a:cs typeface="Calibri"/>
              </a:rPr>
              <a:t>When a </a:t>
            </a:r>
            <a:r>
              <a:rPr sz="2400" spc="-15" dirty="0">
                <a:latin typeface="Calibri"/>
                <a:cs typeface="Calibri"/>
              </a:rPr>
              <a:t>blocked </a:t>
            </a:r>
            <a:r>
              <a:rPr sz="2400" b="1" spc="-5" dirty="0">
                <a:latin typeface="Calibri"/>
                <a:cs typeface="Calibri"/>
              </a:rPr>
              <a:t>SCHED_FIFO </a:t>
            </a:r>
            <a:r>
              <a:rPr sz="2400" spc="-5" dirty="0">
                <a:latin typeface="Calibri"/>
                <a:cs typeface="Calibri"/>
              </a:rPr>
              <a:t>thread </a:t>
            </a:r>
            <a:r>
              <a:rPr sz="2400" spc="-10" dirty="0">
                <a:latin typeface="Calibri"/>
                <a:cs typeface="Calibri"/>
              </a:rPr>
              <a:t>becomes </a:t>
            </a:r>
            <a:r>
              <a:rPr sz="2400" dirty="0">
                <a:latin typeface="Calibri"/>
                <a:cs typeface="Calibri"/>
              </a:rPr>
              <a:t>runnable, it will </a:t>
            </a:r>
            <a:r>
              <a:rPr sz="2400" spc="-5" dirty="0">
                <a:latin typeface="Calibri"/>
                <a:cs typeface="Calibri"/>
              </a:rPr>
              <a:t>be inserted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list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25" dirty="0">
                <a:latin typeface="Calibri"/>
                <a:cs typeface="Calibri"/>
              </a:rPr>
              <a:t> priority.</a:t>
            </a:r>
            <a:endParaRPr lang="en-US" sz="2400" spc="-25" dirty="0">
              <a:latin typeface="Calibri"/>
              <a:cs typeface="Calibri"/>
            </a:endParaRPr>
          </a:p>
          <a:p>
            <a:pPr marL="1270000" marR="5080" lvl="1" indent="-342900">
              <a:buFont typeface="Arial MT"/>
              <a:buChar char="•"/>
              <a:tabLst>
                <a:tab pos="1269365" algn="l"/>
                <a:tab pos="1270635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FIFOs have both a read end and a write end, allowing processes to communicate by writing and reading from the FIFO.</a:t>
            </a:r>
          </a:p>
          <a:p>
            <a:pPr marL="1270000" marR="5080" lvl="1" indent="-342900">
              <a:lnSpc>
                <a:spcPct val="100000"/>
              </a:lnSpc>
              <a:buFont typeface="Arial MT"/>
              <a:buChar char="•"/>
              <a:tabLst>
                <a:tab pos="1269365" algn="l"/>
                <a:tab pos="1270635" algn="l"/>
              </a:tabLst>
            </a:pPr>
            <a:endParaRPr sz="2400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7FE3E0-A368-FB17-0F0B-7DFE5CE860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651" y="2146711"/>
            <a:ext cx="4791535" cy="229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33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849D77-3990-AFF7-F867-59E55D6C2751}"/>
              </a:ext>
            </a:extLst>
          </p:cNvPr>
          <p:cNvSpPr/>
          <p:nvPr/>
        </p:nvSpPr>
        <p:spPr>
          <a:xfrm>
            <a:off x="10304342" y="69368"/>
            <a:ext cx="1797269" cy="5171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C3AB10-DAD5-8C8F-78FB-48C984C3B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8317" y="221591"/>
            <a:ext cx="1709317" cy="364886"/>
          </a:xfrm>
          <a:prstGeom prst="rect">
            <a:avLst/>
          </a:prstGeom>
        </p:spPr>
      </p:pic>
      <p:sp>
        <p:nvSpPr>
          <p:cNvPr id="2" name="object 2">
            <a:extLst>
              <a:ext uri="{FF2B5EF4-FFF2-40B4-BE49-F238E27FC236}">
                <a16:creationId xmlns:a16="http://schemas.microsoft.com/office/drawing/2014/main" id="{BB93D70F-9C82-364C-55D2-43076BAA6D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7715" y="-27021"/>
            <a:ext cx="869340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IPC(Inter</a:t>
            </a:r>
            <a:r>
              <a:rPr spc="-3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bg2">
                    <a:lumMod val="75000"/>
                  </a:schemeClr>
                </a:solidFill>
              </a:rPr>
              <a:t>Process</a:t>
            </a:r>
            <a:r>
              <a:rPr spc="-4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bg2">
                    <a:lumMod val="75000"/>
                  </a:schemeClr>
                </a:solidFill>
              </a:rPr>
              <a:t>Communication)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18CB978-3E91-2DBC-B69B-55C0D712965E}"/>
              </a:ext>
            </a:extLst>
          </p:cNvPr>
          <p:cNvSpPr txBox="1"/>
          <p:nvPr/>
        </p:nvSpPr>
        <p:spPr>
          <a:xfrm>
            <a:off x="364074" y="1296120"/>
            <a:ext cx="5948444" cy="48673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438784" indent="-28702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500" b="1" spc="-5" dirty="0">
                <a:solidFill>
                  <a:schemeClr val="accent5"/>
                </a:solidFill>
                <a:latin typeface="Times New Roman"/>
                <a:cs typeface="Times New Roman"/>
              </a:rPr>
              <a:t>Pipe</a:t>
            </a:r>
            <a:r>
              <a:rPr sz="2500" b="1" spc="-15" dirty="0">
                <a:solidFill>
                  <a:schemeClr val="accent5"/>
                </a:solidFill>
                <a:latin typeface="Times New Roman"/>
                <a:cs typeface="Times New Roman"/>
              </a:rPr>
              <a:t> </a:t>
            </a:r>
            <a:r>
              <a:rPr sz="2500" b="1" dirty="0">
                <a:solidFill>
                  <a:schemeClr val="accent5"/>
                </a:solidFill>
                <a:latin typeface="Times New Roman"/>
                <a:cs typeface="Times New Roman"/>
              </a:rPr>
              <a:t>:</a:t>
            </a:r>
            <a:endParaRPr lang="en-US" sz="2500" b="1" dirty="0">
              <a:solidFill>
                <a:schemeClr val="accent5"/>
              </a:solidFill>
              <a:latin typeface="Times New Roman"/>
              <a:cs typeface="Times New Roman"/>
            </a:endParaRPr>
          </a:p>
          <a:p>
            <a:pPr marL="756285" marR="438784" lvl="1" indent="-287020"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Unidirectional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communication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channels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between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process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writing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pipe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other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reading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it.</a:t>
            </a:r>
            <a:endParaRPr lang="en-US" sz="2400" dirty="0">
              <a:latin typeface="Times New Roman"/>
              <a:cs typeface="Times New Roman"/>
            </a:endParaRPr>
          </a:p>
          <a:p>
            <a:pPr marL="756285" marR="438784" lvl="1" indent="-287020"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Data written to the write end of the pipe by one process can be read from the read end of the pipe by another process.</a:t>
            </a:r>
          </a:p>
          <a:p>
            <a:pPr marL="756285" marR="438784" lvl="1" indent="-287020">
              <a:spcBef>
                <a:spcPts val="9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lang="en-US" sz="2400" dirty="0">
                <a:latin typeface="Times New Roman"/>
                <a:cs typeface="Times New Roman"/>
              </a:rPr>
              <a:t>Pipes follow a First-In-First-Out (FIFO) order, meaning that the data is read from the pipe in the same order it was written.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E7A5C-990C-79D0-7706-EF9A103863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9" r="6413"/>
          <a:stretch/>
        </p:blipFill>
        <p:spPr>
          <a:xfrm>
            <a:off x="6312518" y="2249762"/>
            <a:ext cx="5606218" cy="260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6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25433df-cb09-43ae-b4e4-05fcd67c4243" xsi:nil="true"/>
    <lcf76f155ced4ddcb4097134ff3c332f xmlns="a9cb0940-a98a-4049-8fbc-77fa4bc64f7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66F3132C0A174482192A31A1A94C0E" ma:contentTypeVersion="16" ma:contentTypeDescription="Create a new document." ma:contentTypeScope="" ma:versionID="4ef22d0c0c2da0feb41adeacba50c2e4">
  <xsd:schema xmlns:xsd="http://www.w3.org/2001/XMLSchema" xmlns:xs="http://www.w3.org/2001/XMLSchema" xmlns:p="http://schemas.microsoft.com/office/2006/metadata/properties" xmlns:ns2="a9cb0940-a98a-4049-8fbc-77fa4bc64f72" xmlns:ns3="e25433df-cb09-43ae-b4e4-05fcd67c4243" targetNamespace="http://schemas.microsoft.com/office/2006/metadata/properties" ma:root="true" ma:fieldsID="288a1217800ed59de10dfc5ee7817848" ns2:_="" ns3:_="">
    <xsd:import namespace="a9cb0940-a98a-4049-8fbc-77fa4bc64f72"/>
    <xsd:import namespace="e25433df-cb09-43ae-b4e4-05fcd67c424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cb0940-a98a-4049-8fbc-77fa4bc64f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84a1fc2-ac44-4c96-80e4-54101d937b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5433df-cb09-43ae-b4e4-05fcd67c424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86698fd-1248-409e-ad7e-17284fa4c1b9}" ma:internalName="TaxCatchAll" ma:showField="CatchAllData" ma:web="e25433df-cb09-43ae-b4e4-05fcd67c424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6799DD-EEEE-486B-92C6-4A6C00BB9E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67632FE-E3AD-4653-81B3-A1171FA4E8ED}">
  <ds:schemaRefs>
    <ds:schemaRef ds:uri="http://schemas.microsoft.com/office/2006/metadata/properties"/>
    <ds:schemaRef ds:uri="http://schemas.microsoft.com/office/infopath/2007/PartnerControls"/>
    <ds:schemaRef ds:uri="e25433df-cb09-43ae-b4e4-05fcd67c4243"/>
    <ds:schemaRef ds:uri="a9cb0940-a98a-4049-8fbc-77fa4bc64f72"/>
  </ds:schemaRefs>
</ds:datastoreItem>
</file>

<file path=customXml/itemProps3.xml><?xml version="1.0" encoding="utf-8"?>
<ds:datastoreItem xmlns:ds="http://schemas.openxmlformats.org/officeDocument/2006/customXml" ds:itemID="{44A3D685-EEDF-4BB8-B139-7B5DE9494C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cb0940-a98a-4049-8fbc-77fa4bc64f72"/>
    <ds:schemaRef ds:uri="e25433df-cb09-43ae-b4e4-05fcd67c42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20703</TotalTime>
  <Words>1302</Words>
  <Application>Microsoft Office PowerPoint</Application>
  <PresentationFormat>Widescreen</PresentationFormat>
  <Paragraphs>124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MT</vt:lpstr>
      <vt:lpstr>Calibri</vt:lpstr>
      <vt:lpstr>Söhne</vt:lpstr>
      <vt:lpstr>Söhne Mono</vt:lpstr>
      <vt:lpstr>Symbol</vt:lpstr>
      <vt:lpstr>Times New Roman</vt:lpstr>
      <vt:lpstr>Wingdings</vt:lpstr>
      <vt:lpstr>Office Theme</vt:lpstr>
      <vt:lpstr>PowerPoint Presentation</vt:lpstr>
      <vt:lpstr>Agenda</vt:lpstr>
      <vt:lpstr>Introduction</vt:lpstr>
      <vt:lpstr>Linux Shell Scripting</vt:lpstr>
      <vt:lpstr>Process Management (fork, exec)</vt:lpstr>
      <vt:lpstr>Process Management </vt:lpstr>
      <vt:lpstr>Threads</vt:lpstr>
      <vt:lpstr>IPC(Inter Process Communication)</vt:lpstr>
      <vt:lpstr>IPC(Inter Process Communication)</vt:lpstr>
      <vt:lpstr>PowerPoint Presentation</vt:lpstr>
      <vt:lpstr>IPC(Inter Process Communication)</vt:lpstr>
      <vt:lpstr>IPC(Inter Process Communication)</vt:lpstr>
      <vt:lpstr>Makefile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arif</dc:creator>
  <dc:description/>
  <cp:lastModifiedBy>Deepak Kumar Beniya</cp:lastModifiedBy>
  <cp:revision>93</cp:revision>
  <dcterms:created xsi:type="dcterms:W3CDTF">2020-07-17T21:01:28Z</dcterms:created>
  <dcterms:modified xsi:type="dcterms:W3CDTF">2023-06-04T21:33:01Z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0x010100CE66F3132C0A174482192A31A1A94C0E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31</vt:i4>
  </property>
  <property fmtid="{D5CDD505-2E9C-101B-9397-08002B2CF9AE}" pid="13" name="MediaServiceImageTags">
    <vt:lpwstr/>
  </property>
</Properties>
</file>