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4"/>
  </p:sldMasterIdLst>
  <p:sldIdLst>
    <p:sldId id="263" r:id="rId5"/>
    <p:sldId id="276" r:id="rId6"/>
    <p:sldId id="279" r:id="rId7"/>
    <p:sldId id="281" r:id="rId8"/>
    <p:sldId id="280" r:id="rId9"/>
    <p:sldId id="284" r:id="rId10"/>
    <p:sldId id="282" r:id="rId11"/>
    <p:sldId id="283" r:id="rId12"/>
    <p:sldId id="285" r:id="rId13"/>
    <p:sldId id="286" r:id="rId14"/>
    <p:sldId id="287" r:id="rId15"/>
    <p:sldId id="288" r:id="rId16"/>
    <p:sldId id="289" r:id="rId17"/>
    <p:sldId id="290" r:id="rId18"/>
    <p:sldId id="291" r:id="rId19"/>
    <p:sldId id="292" r:id="rId2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63A57-496B-4AA4-9D6C-B8363A6FF9EE}" v="27" dt="2022-11-01T16:34:30.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5"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6" name="PlaceHolder 5"/>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78"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9" name="PlaceHolder 3"/>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80" name="Picture 79"/>
          <p:cNvPicPr/>
          <p:nvPr/>
        </p:nvPicPr>
        <p:blipFill>
          <a:blip r:embed="rId2"/>
          <a:stretch/>
        </p:blipFill>
        <p:spPr>
          <a:xfrm>
            <a:off x="3602880" y="1604520"/>
            <a:ext cx="4984920" cy="3977280"/>
          </a:xfrm>
          <a:prstGeom prst="rect">
            <a:avLst/>
          </a:prstGeom>
          <a:ln>
            <a:noFill/>
          </a:ln>
        </p:spPr>
      </p:pic>
      <p:pic>
        <p:nvPicPr>
          <p:cNvPr id="81" name="Picture 8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60948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0" name="PlaceHolder 4"/>
          <p:cNvSpPr>
            <a:spLocks noGrp="1"/>
          </p:cNvSpPr>
          <p:nvPr>
            <p:ph type="body"/>
          </p:nvPr>
        </p:nvSpPr>
        <p:spPr>
          <a:xfrm>
            <a:off x="623196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Picture 6"/>
          <p:cNvPicPr/>
          <p:nvPr/>
        </p:nvPicPr>
        <p:blipFill>
          <a:blip r:embed="rId14"/>
          <a:stretch/>
        </p:blipFill>
        <p:spPr>
          <a:xfrm>
            <a:off x="10424160" y="52920"/>
            <a:ext cx="1647720" cy="589680"/>
          </a:xfrm>
          <a:prstGeom prst="rect">
            <a:avLst/>
          </a:prstGeom>
          <a:ln>
            <a:noFill/>
          </a:ln>
        </p:spPr>
      </p:pic>
      <p:sp>
        <p:nvSpPr>
          <p:cNvPr id="43" name="Line 1"/>
          <p:cNvSpPr/>
          <p:nvPr/>
        </p:nvSpPr>
        <p:spPr>
          <a:xfrm>
            <a:off x="-12960" y="689040"/>
            <a:ext cx="12191400" cy="360"/>
          </a:xfrm>
          <a:prstGeom prst="line">
            <a:avLst/>
          </a:prstGeom>
          <a:ln w="38160">
            <a:solidFill>
              <a:srgbClr val="ED7D31"/>
            </a:solidFill>
            <a:miter/>
          </a:ln>
        </p:spPr>
        <p:style>
          <a:lnRef idx="0">
            <a:scrgbClr r="0" g="0" b="0"/>
          </a:lnRef>
          <a:fillRef idx="0">
            <a:scrgbClr r="0" g="0" b="0"/>
          </a:fillRef>
          <a:effectRef idx="0">
            <a:scrgbClr r="0" g="0" b="0"/>
          </a:effectRef>
          <a:fontRef idx="minor"/>
        </p:style>
      </p:sp>
      <p:pic>
        <p:nvPicPr>
          <p:cNvPr id="44" name="Picture 3"/>
          <p:cNvPicPr/>
          <p:nvPr/>
        </p:nvPicPr>
        <p:blipFill>
          <a:blip r:embed="rId14"/>
          <a:stretch/>
        </p:blipFill>
        <p:spPr>
          <a:xfrm>
            <a:off x="10424160" y="52920"/>
            <a:ext cx="1647720" cy="589680"/>
          </a:xfrm>
          <a:prstGeom prst="rect">
            <a:avLst/>
          </a:prstGeom>
          <a:ln>
            <a:noFill/>
          </a:ln>
        </p:spPr>
      </p:pic>
      <p:sp>
        <p:nvSpPr>
          <p:cNvPr id="45" name="Line 2"/>
          <p:cNvSpPr/>
          <p:nvPr/>
        </p:nvSpPr>
        <p:spPr>
          <a:xfrm>
            <a:off x="-12960" y="689040"/>
            <a:ext cx="12191400" cy="360"/>
          </a:xfrm>
          <a:prstGeom prst="line">
            <a:avLst/>
          </a:prstGeom>
          <a:ln w="38160">
            <a:solidFill>
              <a:srgbClr val="ED7D31"/>
            </a:solidFill>
            <a:miter/>
          </a:ln>
        </p:spPr>
        <p:style>
          <a:lnRef idx="0">
            <a:scrgbClr r="0" g="0" b="0"/>
          </a:lnRef>
          <a:fillRef idx="0">
            <a:scrgbClr r="0" g="0" b="0"/>
          </a:fillRef>
          <a:effectRef idx="0">
            <a:scrgbClr r="0" g="0" b="0"/>
          </a:effectRef>
          <a:fontRef idx="minor"/>
        </p:style>
      </p:sp>
      <p:sp>
        <p:nvSpPr>
          <p:cNvPr id="46"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47" name="PlaceHolder 4"/>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49D77-3990-AFF7-F867-59E55D6C2751}"/>
              </a:ext>
            </a:extLst>
          </p:cNvPr>
          <p:cNvSpPr/>
          <p:nvPr/>
        </p:nvSpPr>
        <p:spPr>
          <a:xfrm>
            <a:off x="10304342" y="69368"/>
            <a:ext cx="1797269" cy="517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C3AB10-DAD5-8C8F-78FB-48C984C3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317" y="221591"/>
            <a:ext cx="1709317" cy="364886"/>
          </a:xfrm>
          <a:prstGeom prst="rect">
            <a:avLst/>
          </a:prstGeom>
        </p:spPr>
      </p:pic>
      <p:sp>
        <p:nvSpPr>
          <p:cNvPr id="6" name="CustomShape 1">
            <a:extLst>
              <a:ext uri="{FF2B5EF4-FFF2-40B4-BE49-F238E27FC236}">
                <a16:creationId xmlns:a16="http://schemas.microsoft.com/office/drawing/2014/main" id="{00B5AD55-EAA0-87A3-5E52-3E0FA39ED37B}"/>
              </a:ext>
            </a:extLst>
          </p:cNvPr>
          <p:cNvSpPr/>
          <p:nvPr/>
        </p:nvSpPr>
        <p:spPr>
          <a:xfrm>
            <a:off x="2951245" y="2555689"/>
            <a:ext cx="5908976" cy="8733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r>
              <a:rPr lang="en-IN" sz="5400" b="1" spc="-1" dirty="0">
                <a:solidFill>
                  <a:srgbClr val="BF9000"/>
                </a:solidFill>
                <a:uFill>
                  <a:solidFill>
                    <a:srgbClr val="FFFFFF"/>
                  </a:solidFill>
                </a:uFill>
                <a:latin typeface="Calibri"/>
              </a:rPr>
              <a:t>Microcontroller</a:t>
            </a:r>
            <a:r>
              <a:rPr lang="en-IN" sz="5400" b="1" spc="-1" dirty="0">
                <a:solidFill>
                  <a:srgbClr val="BF900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rPr>
              <a:t>:</a:t>
            </a:r>
            <a:endParaRPr lang="en-IN" sz="1800" b="0" strike="noStrike" spc="-1" dirty="0">
              <a:solidFill>
                <a:srgbClr val="000000"/>
              </a:solidFill>
              <a:uFill>
                <a:solidFill>
                  <a:srgbClr val="FFFFFF"/>
                </a:solidFill>
              </a:u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7096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49D77-3990-AFF7-F867-59E55D6C2751}"/>
              </a:ext>
            </a:extLst>
          </p:cNvPr>
          <p:cNvSpPr/>
          <p:nvPr/>
        </p:nvSpPr>
        <p:spPr>
          <a:xfrm>
            <a:off x="10304342" y="69368"/>
            <a:ext cx="1797269" cy="517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C3AB10-DAD5-8C8F-78FB-48C984C3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317" y="221591"/>
            <a:ext cx="1709317" cy="364886"/>
          </a:xfrm>
          <a:prstGeom prst="rect">
            <a:avLst/>
          </a:prstGeom>
        </p:spPr>
      </p:pic>
      <p:sp>
        <p:nvSpPr>
          <p:cNvPr id="6" name="object 2">
            <a:extLst>
              <a:ext uri="{FF2B5EF4-FFF2-40B4-BE49-F238E27FC236}">
                <a16:creationId xmlns:a16="http://schemas.microsoft.com/office/drawing/2014/main" id="{88B1A513-7480-3CD5-BCEB-61EC95EB711D}"/>
              </a:ext>
            </a:extLst>
          </p:cNvPr>
          <p:cNvSpPr txBox="1">
            <a:spLocks noGrp="1"/>
          </p:cNvSpPr>
          <p:nvPr>
            <p:ph type="title"/>
          </p:nvPr>
        </p:nvSpPr>
        <p:spPr>
          <a:xfrm>
            <a:off x="267715" y="-23974"/>
            <a:ext cx="4123811" cy="68993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bg2">
                    <a:lumMod val="50000"/>
                  </a:schemeClr>
                </a:solidFill>
              </a:rPr>
              <a:t>GPIO</a:t>
            </a:r>
            <a:endParaRPr dirty="0">
              <a:solidFill>
                <a:schemeClr val="bg2">
                  <a:lumMod val="50000"/>
                </a:schemeClr>
              </a:solidFill>
            </a:endParaRPr>
          </a:p>
        </p:txBody>
      </p:sp>
      <p:sp>
        <p:nvSpPr>
          <p:cNvPr id="3" name="TextBox 2">
            <a:extLst>
              <a:ext uri="{FF2B5EF4-FFF2-40B4-BE49-F238E27FC236}">
                <a16:creationId xmlns:a16="http://schemas.microsoft.com/office/drawing/2014/main" id="{5C243501-0EE8-5E7D-32B6-E689795B0551}"/>
              </a:ext>
            </a:extLst>
          </p:cNvPr>
          <p:cNvSpPr txBox="1"/>
          <p:nvPr/>
        </p:nvSpPr>
        <p:spPr>
          <a:xfrm>
            <a:off x="267716" y="1093707"/>
            <a:ext cx="11640916" cy="341632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GPIO stands for General Purpose Input/Output.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 is a common feature found in microcontrollers and other digital integrated circuits.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GPIO allows the microcontroller to interact with the external world by providing a flexible interface for both input and output operations.</a:t>
            </a:r>
          </a:p>
          <a:p>
            <a:pPr marL="342900" indent="-342900">
              <a:buFont typeface="Arial" panose="020B0604020202020204" pitchFamily="34" charset="0"/>
              <a:buChar char="•"/>
            </a:pPr>
            <a:r>
              <a:rPr lang="en-US" sz="2400" dirty="0"/>
              <a:t>(RCC_AHB1ENR</a:t>
            </a:r>
            <a:r>
              <a:rPr lang="en-US" sz="2400" dirty="0">
                <a:latin typeface="Times New Roman" panose="02020603050405020304" pitchFamily="18" charset="0"/>
                <a:cs typeface="Times New Roman" panose="02020603050405020304" pitchFamily="18" charset="0"/>
              </a:rPr>
              <a:t>):-</a:t>
            </a:r>
            <a:r>
              <a:rPr lang="en-US" sz="2400" dirty="0"/>
              <a:t> RCC AHB1 peripheral clock enable register. GPIOA,B,C,D</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t>(</a:t>
            </a:r>
            <a:r>
              <a:rPr lang="en-US" sz="2400" dirty="0" err="1"/>
              <a:t>GPIOx_MODER</a:t>
            </a:r>
            <a:r>
              <a:rPr lang="en-US" sz="2400" dirty="0">
                <a:latin typeface="Times New Roman" panose="02020603050405020304" pitchFamily="18" charset="0"/>
                <a:cs typeface="Times New Roman" panose="02020603050405020304" pitchFamily="18" charset="0"/>
              </a:rPr>
              <a:t>) :-</a:t>
            </a:r>
            <a:r>
              <a:rPr lang="en-US" sz="2400" dirty="0"/>
              <a:t> GPIO port mode register</a:t>
            </a:r>
            <a:endParaRPr lang="en-US" sz="24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dirty="0"/>
              <a:t>00: Input (reset state) </a:t>
            </a:r>
          </a:p>
          <a:p>
            <a:pPr marL="1257300" lvl="2" indent="-342900">
              <a:buFont typeface="Arial" panose="020B0604020202020204" pitchFamily="34" charset="0"/>
              <a:buChar char="•"/>
            </a:pPr>
            <a:r>
              <a:rPr lang="en-US" dirty="0"/>
              <a:t>01: General purpose output mode </a:t>
            </a:r>
          </a:p>
          <a:p>
            <a:pPr marL="1257300" lvl="2" indent="-342900">
              <a:buFont typeface="Arial" panose="020B0604020202020204" pitchFamily="34" charset="0"/>
              <a:buChar char="•"/>
            </a:pPr>
            <a:r>
              <a:rPr lang="en-US" dirty="0"/>
              <a:t>10: Alternate function mode </a:t>
            </a:r>
          </a:p>
          <a:p>
            <a:pPr marL="1257300" lvl="2" indent="-342900">
              <a:buFont typeface="Arial" panose="020B0604020202020204" pitchFamily="34" charset="0"/>
              <a:buChar char="•"/>
            </a:pPr>
            <a:r>
              <a:rPr lang="en-US" dirty="0"/>
              <a:t>11: Analog mode</a:t>
            </a:r>
            <a:endParaRPr lang="en-US" sz="2400" dirty="0"/>
          </a:p>
        </p:txBody>
      </p:sp>
      <p:sp>
        <p:nvSpPr>
          <p:cNvPr id="8" name="TextBox 7">
            <a:extLst>
              <a:ext uri="{FF2B5EF4-FFF2-40B4-BE49-F238E27FC236}">
                <a16:creationId xmlns:a16="http://schemas.microsoft.com/office/drawing/2014/main" id="{A3335646-9C00-3F32-5F9E-F9C176E87388}"/>
              </a:ext>
            </a:extLst>
          </p:cNvPr>
          <p:cNvSpPr txBox="1"/>
          <p:nvPr/>
        </p:nvSpPr>
        <p:spPr>
          <a:xfrm>
            <a:off x="267715" y="4510027"/>
            <a:ext cx="9012016" cy="120032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GPIOx_IDR</a:t>
            </a:r>
            <a:r>
              <a:rPr lang="en-US" sz="2400" dirty="0">
                <a:latin typeface="Times New Roman" panose="02020603050405020304" pitchFamily="18" charset="0"/>
                <a:cs typeface="Times New Roman" panose="02020603050405020304" pitchFamily="18" charset="0"/>
              </a:rPr>
              <a:t>):-</a:t>
            </a:r>
            <a:r>
              <a:rPr lang="en-US" sz="2400" dirty="0"/>
              <a:t> GPIO port input data register</a:t>
            </a:r>
          </a:p>
          <a:p>
            <a:pPr marL="342900" indent="-342900">
              <a:buFont typeface="Arial" panose="020B0604020202020204" pitchFamily="34" charset="0"/>
              <a:buChar char="•"/>
            </a:pPr>
            <a:r>
              <a:rPr lang="en-US" sz="2400" dirty="0"/>
              <a:t>(</a:t>
            </a:r>
            <a:r>
              <a:rPr lang="en-US" sz="2400" dirty="0" err="1"/>
              <a:t>GPIOx_ODR</a:t>
            </a:r>
            <a:r>
              <a:rPr lang="en-US" sz="2400" dirty="0"/>
              <a:t>):- GPIO port output data register</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113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49D77-3990-AFF7-F867-59E55D6C2751}"/>
              </a:ext>
            </a:extLst>
          </p:cNvPr>
          <p:cNvSpPr/>
          <p:nvPr/>
        </p:nvSpPr>
        <p:spPr>
          <a:xfrm>
            <a:off x="10304342" y="69368"/>
            <a:ext cx="1797269" cy="517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C3AB10-DAD5-8C8F-78FB-48C984C3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317" y="221591"/>
            <a:ext cx="1709317" cy="364886"/>
          </a:xfrm>
          <a:prstGeom prst="rect">
            <a:avLst/>
          </a:prstGeom>
        </p:spPr>
      </p:pic>
      <p:sp>
        <p:nvSpPr>
          <p:cNvPr id="6" name="object 2">
            <a:extLst>
              <a:ext uri="{FF2B5EF4-FFF2-40B4-BE49-F238E27FC236}">
                <a16:creationId xmlns:a16="http://schemas.microsoft.com/office/drawing/2014/main" id="{88B1A513-7480-3CD5-BCEB-61EC95EB711D}"/>
              </a:ext>
            </a:extLst>
          </p:cNvPr>
          <p:cNvSpPr txBox="1">
            <a:spLocks noGrp="1"/>
          </p:cNvSpPr>
          <p:nvPr>
            <p:ph type="title"/>
          </p:nvPr>
        </p:nvSpPr>
        <p:spPr>
          <a:xfrm>
            <a:off x="267715" y="-23974"/>
            <a:ext cx="4123811" cy="68993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bg2">
                    <a:lumMod val="50000"/>
                  </a:schemeClr>
                </a:solidFill>
              </a:rPr>
              <a:t>Timers</a:t>
            </a:r>
            <a:endParaRPr dirty="0">
              <a:solidFill>
                <a:schemeClr val="bg2">
                  <a:lumMod val="50000"/>
                </a:schemeClr>
              </a:solidFill>
            </a:endParaRPr>
          </a:p>
        </p:txBody>
      </p:sp>
      <p:sp>
        <p:nvSpPr>
          <p:cNvPr id="3" name="TextBox 2">
            <a:extLst>
              <a:ext uri="{FF2B5EF4-FFF2-40B4-BE49-F238E27FC236}">
                <a16:creationId xmlns:a16="http://schemas.microsoft.com/office/drawing/2014/main" id="{CCFC18E9-6F66-E124-AA2D-919D03A47BC8}"/>
              </a:ext>
            </a:extLst>
          </p:cNvPr>
          <p:cNvSpPr txBox="1"/>
          <p:nvPr/>
        </p:nvSpPr>
        <p:spPr>
          <a:xfrm>
            <a:off x="194571" y="2726970"/>
            <a:ext cx="12071247" cy="4154984"/>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Timers are essential components found in microcontrollers that provide accurate timing and synchronization capabilities.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are used to measure time intervals, generate precise delays, or trigger events at specific time intervals.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Counting: Timers consist of a counter that increments or decrements at a specified frequency or clock source.</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Prescaler</a:t>
            </a:r>
            <a:r>
              <a:rPr lang="en-US" sz="2400" dirty="0">
                <a:latin typeface="Times New Roman" panose="02020603050405020304" pitchFamily="18" charset="0"/>
                <a:cs typeface="Times New Roman" panose="02020603050405020304" pitchFamily="18" charset="0"/>
              </a:rPr>
              <a:t>: The </a:t>
            </a:r>
            <a:r>
              <a:rPr lang="en-US" sz="2400" dirty="0" err="1">
                <a:latin typeface="Times New Roman" panose="02020603050405020304" pitchFamily="18" charset="0"/>
                <a:cs typeface="Times New Roman" panose="02020603050405020304" pitchFamily="18" charset="0"/>
              </a:rPr>
              <a:t>prescaler</a:t>
            </a:r>
            <a:r>
              <a:rPr lang="en-US" sz="2400" dirty="0">
                <a:latin typeface="Times New Roman" panose="02020603050405020304" pitchFamily="18" charset="0"/>
                <a:cs typeface="Times New Roman" panose="02020603050405020304" pitchFamily="18" charset="0"/>
              </a:rPr>
              <a:t> divides the clock source frequency, allowing for adjustable time resolution.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Basic Timers 16 bit -(TIM 6 &amp; TIM 7)</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General Purpose 32 bit-(TIM 2 to TIM 5) 16 bit –(TIM9 to TIM14)</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Advanced Timers 16 bit-(TIM1 &amp; TIM8)</a:t>
            </a:r>
          </a:p>
        </p:txBody>
      </p:sp>
      <p:sp>
        <p:nvSpPr>
          <p:cNvPr id="10" name="TextBox 9">
            <a:extLst>
              <a:ext uri="{FF2B5EF4-FFF2-40B4-BE49-F238E27FC236}">
                <a16:creationId xmlns:a16="http://schemas.microsoft.com/office/drawing/2014/main" id="{A16CFB62-5031-A447-E50E-6FEC574107DE}"/>
              </a:ext>
            </a:extLst>
          </p:cNvPr>
          <p:cNvSpPr txBox="1"/>
          <p:nvPr/>
        </p:nvSpPr>
        <p:spPr>
          <a:xfrm>
            <a:off x="4391526" y="665958"/>
            <a:ext cx="2764630" cy="769441"/>
          </a:xfrm>
          <a:prstGeom prst="rect">
            <a:avLst/>
          </a:prstGeom>
          <a:noFill/>
        </p:spPr>
        <p:txBody>
          <a:bodyPr wrap="square">
            <a:spAutoFit/>
          </a:bodyPr>
          <a:lstStyle/>
          <a:p>
            <a:r>
              <a:rPr lang="en-US" sz="4400" b="1" dirty="0">
                <a:solidFill>
                  <a:schemeClr val="tx2">
                    <a:lumMod val="60000"/>
                    <a:lumOff val="40000"/>
                  </a:schemeClr>
                </a:solidFill>
                <a:latin typeface="+mj-lt"/>
              </a:rPr>
              <a:t>Timers</a:t>
            </a:r>
          </a:p>
        </p:txBody>
      </p:sp>
      <p:sp>
        <p:nvSpPr>
          <p:cNvPr id="12" name="TextBox 11">
            <a:extLst>
              <a:ext uri="{FF2B5EF4-FFF2-40B4-BE49-F238E27FC236}">
                <a16:creationId xmlns:a16="http://schemas.microsoft.com/office/drawing/2014/main" id="{757F7435-ADF3-6F76-0173-011DDC093096}"/>
              </a:ext>
            </a:extLst>
          </p:cNvPr>
          <p:cNvSpPr txBox="1"/>
          <p:nvPr/>
        </p:nvSpPr>
        <p:spPr>
          <a:xfrm>
            <a:off x="1000883" y="1881905"/>
            <a:ext cx="2514598" cy="646331"/>
          </a:xfrm>
          <a:prstGeom prst="rect">
            <a:avLst/>
          </a:prstGeom>
          <a:noFill/>
        </p:spPr>
        <p:txBody>
          <a:bodyPr wrap="square">
            <a:spAutoFit/>
          </a:bodyPr>
          <a:lstStyle/>
          <a:p>
            <a:r>
              <a:rPr lang="en-US" sz="3600" b="1" dirty="0">
                <a:solidFill>
                  <a:schemeClr val="tx2">
                    <a:lumMod val="60000"/>
                    <a:lumOff val="40000"/>
                  </a:schemeClr>
                </a:solidFill>
                <a:latin typeface="+mj-lt"/>
              </a:rPr>
              <a:t>Basic</a:t>
            </a:r>
          </a:p>
        </p:txBody>
      </p:sp>
      <p:sp>
        <p:nvSpPr>
          <p:cNvPr id="14" name="TextBox 13">
            <a:extLst>
              <a:ext uri="{FF2B5EF4-FFF2-40B4-BE49-F238E27FC236}">
                <a16:creationId xmlns:a16="http://schemas.microsoft.com/office/drawing/2014/main" id="{CA0ED931-8D65-A592-7A3E-FDDD77E292EE}"/>
              </a:ext>
            </a:extLst>
          </p:cNvPr>
          <p:cNvSpPr txBox="1"/>
          <p:nvPr/>
        </p:nvSpPr>
        <p:spPr>
          <a:xfrm>
            <a:off x="4455820" y="1787573"/>
            <a:ext cx="2290088" cy="1077218"/>
          </a:xfrm>
          <a:prstGeom prst="rect">
            <a:avLst/>
          </a:prstGeom>
          <a:noFill/>
        </p:spPr>
        <p:txBody>
          <a:bodyPr wrap="square">
            <a:spAutoFit/>
          </a:bodyPr>
          <a:lstStyle/>
          <a:p>
            <a:r>
              <a:rPr lang="en-US" sz="3200" b="1" dirty="0">
                <a:solidFill>
                  <a:schemeClr val="tx2">
                    <a:lumMod val="60000"/>
                    <a:lumOff val="40000"/>
                  </a:schemeClr>
                </a:solidFill>
                <a:latin typeface="+mj-lt"/>
              </a:rPr>
              <a:t>General Purpose</a:t>
            </a:r>
          </a:p>
        </p:txBody>
      </p:sp>
      <p:sp>
        <p:nvSpPr>
          <p:cNvPr id="16" name="TextBox 15">
            <a:extLst>
              <a:ext uri="{FF2B5EF4-FFF2-40B4-BE49-F238E27FC236}">
                <a16:creationId xmlns:a16="http://schemas.microsoft.com/office/drawing/2014/main" id="{F258EC43-4BA3-831F-A90A-E1D7DE783AF6}"/>
              </a:ext>
            </a:extLst>
          </p:cNvPr>
          <p:cNvSpPr txBox="1"/>
          <p:nvPr/>
        </p:nvSpPr>
        <p:spPr>
          <a:xfrm>
            <a:off x="8455061" y="1811771"/>
            <a:ext cx="2682045" cy="646331"/>
          </a:xfrm>
          <a:prstGeom prst="rect">
            <a:avLst/>
          </a:prstGeom>
          <a:noFill/>
        </p:spPr>
        <p:txBody>
          <a:bodyPr wrap="square">
            <a:spAutoFit/>
          </a:bodyPr>
          <a:lstStyle/>
          <a:p>
            <a:r>
              <a:rPr lang="en-US" sz="3600" b="1" dirty="0">
                <a:solidFill>
                  <a:schemeClr val="tx2">
                    <a:lumMod val="60000"/>
                    <a:lumOff val="40000"/>
                  </a:schemeClr>
                </a:solidFill>
                <a:latin typeface="+mj-lt"/>
              </a:rPr>
              <a:t>Advanced</a:t>
            </a:r>
          </a:p>
        </p:txBody>
      </p:sp>
      <p:sp>
        <p:nvSpPr>
          <p:cNvPr id="17" name="Rectangle 16">
            <a:extLst>
              <a:ext uri="{FF2B5EF4-FFF2-40B4-BE49-F238E27FC236}">
                <a16:creationId xmlns:a16="http://schemas.microsoft.com/office/drawing/2014/main" id="{B1C452C9-C09B-E5F8-6589-6B610C501C95}"/>
              </a:ext>
            </a:extLst>
          </p:cNvPr>
          <p:cNvSpPr/>
          <p:nvPr/>
        </p:nvSpPr>
        <p:spPr>
          <a:xfrm flipV="1">
            <a:off x="1601904" y="1490008"/>
            <a:ext cx="7965281" cy="67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7963AE5A-2F41-5A3A-3C0D-CAC950FD3603}"/>
              </a:ext>
            </a:extLst>
          </p:cNvPr>
          <p:cNvSpPr/>
          <p:nvPr/>
        </p:nvSpPr>
        <p:spPr>
          <a:xfrm>
            <a:off x="5125001" y="1510430"/>
            <a:ext cx="168518" cy="4255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85A0A6F7-3F60-9418-13C8-54E76B9F1926}"/>
              </a:ext>
            </a:extLst>
          </p:cNvPr>
          <p:cNvSpPr/>
          <p:nvPr/>
        </p:nvSpPr>
        <p:spPr>
          <a:xfrm>
            <a:off x="1543902" y="1504762"/>
            <a:ext cx="168518" cy="377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2C65B58C-9F91-44D7-98C0-75D5993A1F5E}"/>
              </a:ext>
            </a:extLst>
          </p:cNvPr>
          <p:cNvSpPr/>
          <p:nvPr/>
        </p:nvSpPr>
        <p:spPr>
          <a:xfrm>
            <a:off x="9453547" y="1504761"/>
            <a:ext cx="168518" cy="377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0510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49D77-3990-AFF7-F867-59E55D6C2751}"/>
              </a:ext>
            </a:extLst>
          </p:cNvPr>
          <p:cNvSpPr/>
          <p:nvPr/>
        </p:nvSpPr>
        <p:spPr>
          <a:xfrm>
            <a:off x="10304342" y="69368"/>
            <a:ext cx="1797269" cy="517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C3AB10-DAD5-8C8F-78FB-48C984C3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317" y="221591"/>
            <a:ext cx="1709317" cy="364886"/>
          </a:xfrm>
          <a:prstGeom prst="rect">
            <a:avLst/>
          </a:prstGeom>
        </p:spPr>
      </p:pic>
      <p:sp>
        <p:nvSpPr>
          <p:cNvPr id="6" name="object 2">
            <a:extLst>
              <a:ext uri="{FF2B5EF4-FFF2-40B4-BE49-F238E27FC236}">
                <a16:creationId xmlns:a16="http://schemas.microsoft.com/office/drawing/2014/main" id="{88B1A513-7480-3CD5-BCEB-61EC95EB711D}"/>
              </a:ext>
            </a:extLst>
          </p:cNvPr>
          <p:cNvSpPr txBox="1">
            <a:spLocks noGrp="1"/>
          </p:cNvSpPr>
          <p:nvPr>
            <p:ph type="title"/>
          </p:nvPr>
        </p:nvSpPr>
        <p:spPr>
          <a:xfrm>
            <a:off x="267715" y="-23974"/>
            <a:ext cx="4123811" cy="68993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bg2">
                    <a:lumMod val="50000"/>
                  </a:schemeClr>
                </a:solidFill>
              </a:rPr>
              <a:t>ADC</a:t>
            </a:r>
            <a:endParaRPr dirty="0">
              <a:solidFill>
                <a:schemeClr val="bg2">
                  <a:lumMod val="50000"/>
                </a:schemeClr>
              </a:solidFill>
            </a:endParaRPr>
          </a:p>
        </p:txBody>
      </p:sp>
      <p:sp>
        <p:nvSpPr>
          <p:cNvPr id="3" name="TextBox 2">
            <a:extLst>
              <a:ext uri="{FF2B5EF4-FFF2-40B4-BE49-F238E27FC236}">
                <a16:creationId xmlns:a16="http://schemas.microsoft.com/office/drawing/2014/main" id="{6401CEE2-457C-5CE9-3C31-0E1D8F546C1C}"/>
              </a:ext>
            </a:extLst>
          </p:cNvPr>
          <p:cNvSpPr txBox="1"/>
          <p:nvPr/>
        </p:nvSpPr>
        <p:spPr>
          <a:xfrm>
            <a:off x="528638" y="1090940"/>
            <a:ext cx="11301412" cy="3046988"/>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ADC stands for Analog-to-Digital Converter.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an essential component found in microcontrollers that allows the conversion of analog signals into digital data.</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ADC enables microcontrollers to interface with the analog world, such as reading values from sensors, measuring voltage levels, or sampling analog waveforms.</a:t>
            </a:r>
          </a:p>
          <a:p>
            <a:pPr marL="342900" indent="-342900">
              <a:buFont typeface="Arial" panose="020B0604020202020204" pitchFamily="34" charset="0"/>
              <a:buChar char="•"/>
            </a:pP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Sampling: </a:t>
            </a:r>
            <a:r>
              <a:rPr lang="en-US" sz="2400" dirty="0">
                <a:latin typeface="Times New Roman" panose="02020603050405020304" pitchFamily="18" charset="0"/>
                <a:cs typeface="Times New Roman" panose="02020603050405020304" pitchFamily="18" charset="0"/>
              </a:rPr>
              <a:t>The ADC samples the analog input signal at regular intervals.</a:t>
            </a:r>
          </a:p>
          <a:p>
            <a:pPr marL="342900" indent="-342900">
              <a:buFont typeface="Arial" panose="020B0604020202020204" pitchFamily="34" charset="0"/>
              <a:buChar char="•"/>
            </a:pP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Resolution: </a:t>
            </a:r>
            <a:r>
              <a:rPr lang="en-US" sz="2400" dirty="0">
                <a:latin typeface="Times New Roman" panose="02020603050405020304" pitchFamily="18" charset="0"/>
                <a:cs typeface="Times New Roman" panose="02020603050405020304" pitchFamily="18" charset="0"/>
              </a:rPr>
              <a:t>ADCs have a specified resolution that determines the number of discrete values the ADC can represent. </a:t>
            </a:r>
          </a:p>
        </p:txBody>
      </p:sp>
      <p:pic>
        <p:nvPicPr>
          <p:cNvPr id="7" name="Picture 6">
            <a:extLst>
              <a:ext uri="{FF2B5EF4-FFF2-40B4-BE49-F238E27FC236}">
                <a16:creationId xmlns:a16="http://schemas.microsoft.com/office/drawing/2014/main" id="{A0828F34-824F-F948-2CDE-EB751F14E425}"/>
              </a:ext>
            </a:extLst>
          </p:cNvPr>
          <p:cNvPicPr>
            <a:picLocks noChangeAspect="1"/>
          </p:cNvPicPr>
          <p:nvPr/>
        </p:nvPicPr>
        <p:blipFill rotWithShape="1">
          <a:blip r:embed="rId3"/>
          <a:srcRect t="12947" b="9553"/>
          <a:stretch/>
        </p:blipFill>
        <p:spPr>
          <a:xfrm>
            <a:off x="6031705" y="3781585"/>
            <a:ext cx="5076825" cy="2950906"/>
          </a:xfrm>
          <a:prstGeom prst="rect">
            <a:avLst/>
          </a:prstGeom>
        </p:spPr>
      </p:pic>
    </p:spTree>
    <p:extLst>
      <p:ext uri="{BB962C8B-B14F-4D97-AF65-F5344CB8AC3E}">
        <p14:creationId xmlns:p14="http://schemas.microsoft.com/office/powerpoint/2010/main" val="166416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49D77-3990-AFF7-F867-59E55D6C2751}"/>
              </a:ext>
            </a:extLst>
          </p:cNvPr>
          <p:cNvSpPr/>
          <p:nvPr/>
        </p:nvSpPr>
        <p:spPr>
          <a:xfrm>
            <a:off x="10304342" y="69368"/>
            <a:ext cx="1797269" cy="517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C3AB10-DAD5-8C8F-78FB-48C984C3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317" y="221591"/>
            <a:ext cx="1709317" cy="364886"/>
          </a:xfrm>
          <a:prstGeom prst="rect">
            <a:avLst/>
          </a:prstGeom>
        </p:spPr>
      </p:pic>
      <p:sp>
        <p:nvSpPr>
          <p:cNvPr id="6" name="object 2">
            <a:extLst>
              <a:ext uri="{FF2B5EF4-FFF2-40B4-BE49-F238E27FC236}">
                <a16:creationId xmlns:a16="http://schemas.microsoft.com/office/drawing/2014/main" id="{88B1A513-7480-3CD5-BCEB-61EC95EB711D}"/>
              </a:ext>
            </a:extLst>
          </p:cNvPr>
          <p:cNvSpPr txBox="1">
            <a:spLocks noGrp="1"/>
          </p:cNvSpPr>
          <p:nvPr>
            <p:ph type="title"/>
          </p:nvPr>
        </p:nvSpPr>
        <p:spPr>
          <a:xfrm>
            <a:off x="267715" y="-23974"/>
            <a:ext cx="4123811" cy="68993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bg2">
                    <a:lumMod val="50000"/>
                  </a:schemeClr>
                </a:solidFill>
              </a:rPr>
              <a:t>UART</a:t>
            </a:r>
            <a:endParaRPr dirty="0">
              <a:solidFill>
                <a:schemeClr val="bg2">
                  <a:lumMod val="50000"/>
                </a:schemeClr>
              </a:solidFill>
            </a:endParaRPr>
          </a:p>
        </p:txBody>
      </p:sp>
      <p:sp>
        <p:nvSpPr>
          <p:cNvPr id="8" name="TextBox 7">
            <a:extLst>
              <a:ext uri="{FF2B5EF4-FFF2-40B4-BE49-F238E27FC236}">
                <a16:creationId xmlns:a16="http://schemas.microsoft.com/office/drawing/2014/main" id="{96FE1D0D-76EB-AB43-8E7C-03A9928A4133}"/>
              </a:ext>
            </a:extLst>
          </p:cNvPr>
          <p:cNvSpPr txBox="1"/>
          <p:nvPr/>
        </p:nvSpPr>
        <p:spPr>
          <a:xfrm>
            <a:off x="350044" y="885825"/>
            <a:ext cx="10651331"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UART stands for Universal Asynchronous Receiver/Transmitter.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commonly used communication protocol that allows the serial transmission of data between devices.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UART is widely used for communication between microcontrollers, sensors, peripheral devices, and computers.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UART supports full-duplex communication, allowing simultaneous transmission and reception. This means that data can be sent and received independently in both directions.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BF74D0A-2331-09AC-AD73-17F190F24955}"/>
              </a:ext>
            </a:extLst>
          </p:cNvPr>
          <p:cNvPicPr>
            <a:picLocks noChangeAspect="1"/>
          </p:cNvPicPr>
          <p:nvPr/>
        </p:nvPicPr>
        <p:blipFill>
          <a:blip r:embed="rId3"/>
          <a:stretch>
            <a:fillRect/>
          </a:stretch>
        </p:blipFill>
        <p:spPr>
          <a:xfrm>
            <a:off x="984646" y="4110294"/>
            <a:ext cx="9525000" cy="1562100"/>
          </a:xfrm>
          <a:prstGeom prst="rect">
            <a:avLst/>
          </a:prstGeom>
        </p:spPr>
      </p:pic>
    </p:spTree>
    <p:extLst>
      <p:ext uri="{BB962C8B-B14F-4D97-AF65-F5344CB8AC3E}">
        <p14:creationId xmlns:p14="http://schemas.microsoft.com/office/powerpoint/2010/main" val="4059568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49D77-3990-AFF7-F867-59E55D6C2751}"/>
              </a:ext>
            </a:extLst>
          </p:cNvPr>
          <p:cNvSpPr/>
          <p:nvPr/>
        </p:nvSpPr>
        <p:spPr>
          <a:xfrm>
            <a:off x="10304342" y="69368"/>
            <a:ext cx="1797269" cy="517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C3AB10-DAD5-8C8F-78FB-48C984C3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317" y="221591"/>
            <a:ext cx="1709317" cy="364886"/>
          </a:xfrm>
          <a:prstGeom prst="rect">
            <a:avLst/>
          </a:prstGeom>
        </p:spPr>
      </p:pic>
      <p:sp>
        <p:nvSpPr>
          <p:cNvPr id="6" name="object 2">
            <a:extLst>
              <a:ext uri="{FF2B5EF4-FFF2-40B4-BE49-F238E27FC236}">
                <a16:creationId xmlns:a16="http://schemas.microsoft.com/office/drawing/2014/main" id="{88B1A513-7480-3CD5-BCEB-61EC95EB711D}"/>
              </a:ext>
            </a:extLst>
          </p:cNvPr>
          <p:cNvSpPr txBox="1">
            <a:spLocks noGrp="1"/>
          </p:cNvSpPr>
          <p:nvPr>
            <p:ph type="title"/>
          </p:nvPr>
        </p:nvSpPr>
        <p:spPr>
          <a:xfrm>
            <a:off x="267715" y="-23974"/>
            <a:ext cx="4123811" cy="68993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bg2">
                    <a:lumMod val="50000"/>
                  </a:schemeClr>
                </a:solidFill>
              </a:rPr>
              <a:t>I2C</a:t>
            </a:r>
            <a:endParaRPr dirty="0">
              <a:solidFill>
                <a:schemeClr val="bg2">
                  <a:lumMod val="50000"/>
                </a:schemeClr>
              </a:solidFill>
            </a:endParaRPr>
          </a:p>
        </p:txBody>
      </p:sp>
      <p:sp>
        <p:nvSpPr>
          <p:cNvPr id="8" name="TextBox 7">
            <a:extLst>
              <a:ext uri="{FF2B5EF4-FFF2-40B4-BE49-F238E27FC236}">
                <a16:creationId xmlns:a16="http://schemas.microsoft.com/office/drawing/2014/main" id="{268717C6-E1D0-684E-9677-AE47C9E50BAD}"/>
              </a:ext>
            </a:extLst>
          </p:cNvPr>
          <p:cNvSpPr txBox="1"/>
          <p:nvPr/>
        </p:nvSpPr>
        <p:spPr>
          <a:xfrm>
            <a:off x="366713" y="1080570"/>
            <a:ext cx="11315700" cy="3046988"/>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I2C, which stands for Inter-Integrated Circuit, is a widely used serial communication protocol that enables communication between multiple devices on the same bus.</a:t>
            </a:r>
          </a:p>
          <a:p>
            <a:pPr marL="342900" indent="-342900">
              <a:buFont typeface="Arial" panose="020B0604020202020204" pitchFamily="34" charset="0"/>
              <a:buChar char="•"/>
            </a:pP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Master and Slave Devices: </a:t>
            </a:r>
            <a:r>
              <a:rPr lang="en-US" sz="2400" dirty="0">
                <a:latin typeface="Times New Roman" panose="02020603050405020304" pitchFamily="18" charset="0"/>
                <a:cs typeface="Times New Roman" panose="02020603050405020304" pitchFamily="18" charset="0"/>
              </a:rPr>
              <a:t>In an I2C network, one device acts as the master, which initiates and controls communication, while other devices act as slaves that respond to the master's requests. The master device controls the timing and addresses the slaves for read or write operations.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Interfacing with real-time clocks (RTCs), EEPROMs, or other memory devices.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EEAC5BE-089E-5295-8E60-691E0F55BB7C}"/>
              </a:ext>
            </a:extLst>
          </p:cNvPr>
          <p:cNvPicPr>
            <a:picLocks noChangeAspect="1"/>
          </p:cNvPicPr>
          <p:nvPr/>
        </p:nvPicPr>
        <p:blipFill>
          <a:blip r:embed="rId3"/>
          <a:stretch>
            <a:fillRect/>
          </a:stretch>
        </p:blipFill>
        <p:spPr>
          <a:xfrm>
            <a:off x="267715" y="3885571"/>
            <a:ext cx="11239500" cy="2510155"/>
          </a:xfrm>
          <a:prstGeom prst="rect">
            <a:avLst/>
          </a:prstGeom>
        </p:spPr>
      </p:pic>
    </p:spTree>
    <p:extLst>
      <p:ext uri="{BB962C8B-B14F-4D97-AF65-F5344CB8AC3E}">
        <p14:creationId xmlns:p14="http://schemas.microsoft.com/office/powerpoint/2010/main" val="303804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49D77-3990-AFF7-F867-59E55D6C2751}"/>
              </a:ext>
            </a:extLst>
          </p:cNvPr>
          <p:cNvSpPr/>
          <p:nvPr/>
        </p:nvSpPr>
        <p:spPr>
          <a:xfrm>
            <a:off x="10304342" y="69368"/>
            <a:ext cx="1797269" cy="517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C3AB10-DAD5-8C8F-78FB-48C984C3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317" y="221591"/>
            <a:ext cx="1709317" cy="364886"/>
          </a:xfrm>
          <a:prstGeom prst="rect">
            <a:avLst/>
          </a:prstGeom>
        </p:spPr>
      </p:pic>
      <p:sp>
        <p:nvSpPr>
          <p:cNvPr id="6" name="object 2">
            <a:extLst>
              <a:ext uri="{FF2B5EF4-FFF2-40B4-BE49-F238E27FC236}">
                <a16:creationId xmlns:a16="http://schemas.microsoft.com/office/drawing/2014/main" id="{88B1A513-7480-3CD5-BCEB-61EC95EB711D}"/>
              </a:ext>
            </a:extLst>
          </p:cNvPr>
          <p:cNvSpPr txBox="1">
            <a:spLocks noGrp="1"/>
          </p:cNvSpPr>
          <p:nvPr>
            <p:ph type="title"/>
          </p:nvPr>
        </p:nvSpPr>
        <p:spPr>
          <a:xfrm>
            <a:off x="267715" y="-23974"/>
            <a:ext cx="4123811" cy="68993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bg2">
                    <a:lumMod val="50000"/>
                  </a:schemeClr>
                </a:solidFill>
              </a:rPr>
              <a:t>SPI</a:t>
            </a:r>
            <a:endParaRPr dirty="0">
              <a:solidFill>
                <a:schemeClr val="bg2">
                  <a:lumMod val="50000"/>
                </a:schemeClr>
              </a:solidFill>
            </a:endParaRPr>
          </a:p>
        </p:txBody>
      </p:sp>
      <p:sp>
        <p:nvSpPr>
          <p:cNvPr id="3" name="TextBox 2">
            <a:extLst>
              <a:ext uri="{FF2B5EF4-FFF2-40B4-BE49-F238E27FC236}">
                <a16:creationId xmlns:a16="http://schemas.microsoft.com/office/drawing/2014/main" id="{F1CB7ECA-47BA-5D00-48A1-08FA611CF7FA}"/>
              </a:ext>
            </a:extLst>
          </p:cNvPr>
          <p:cNvSpPr txBox="1"/>
          <p:nvPr/>
        </p:nvSpPr>
        <p:spPr>
          <a:xfrm>
            <a:off x="321470" y="956483"/>
            <a:ext cx="11780141" cy="2308324"/>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SPI, which stands for Serial Peripheral Interface, is a synchronous serial communication protocol commonly used for communication between microcontrollers and peripheral devices. SPI supports full-duplex communication</a:t>
            </a:r>
          </a:p>
          <a:p>
            <a:pPr marL="342900" indent="-342900">
              <a:buFont typeface="Arial" panose="020B0604020202020204" pitchFamily="34" charset="0"/>
              <a:buChar char="•"/>
            </a:pP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MOSI (Master Out Slave In): </a:t>
            </a:r>
            <a:r>
              <a:rPr lang="en-US" sz="2400" dirty="0">
                <a:latin typeface="Times New Roman" panose="02020603050405020304" pitchFamily="18" charset="0"/>
                <a:cs typeface="Times New Roman" panose="02020603050405020304" pitchFamily="18" charset="0"/>
              </a:rPr>
              <a:t>The master device sends data to the slave devices on this line.</a:t>
            </a:r>
          </a:p>
          <a:p>
            <a:pPr marL="342900" indent="-342900">
              <a:buFont typeface="Arial" panose="020B0604020202020204" pitchFamily="34" charset="0"/>
              <a:buChar char="•"/>
            </a:pP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MISO (Master In Slave Out): </a:t>
            </a:r>
            <a:r>
              <a:rPr lang="en-US" sz="2400" dirty="0">
                <a:latin typeface="Times New Roman" panose="02020603050405020304" pitchFamily="18" charset="0"/>
                <a:cs typeface="Times New Roman" panose="02020603050405020304" pitchFamily="18" charset="0"/>
              </a:rPr>
              <a:t>The slave devices send data to the master device on this line. allowing simultaneous data transmission and reception. </a:t>
            </a:r>
          </a:p>
        </p:txBody>
      </p:sp>
      <p:pic>
        <p:nvPicPr>
          <p:cNvPr id="7" name="Picture 6">
            <a:extLst>
              <a:ext uri="{FF2B5EF4-FFF2-40B4-BE49-F238E27FC236}">
                <a16:creationId xmlns:a16="http://schemas.microsoft.com/office/drawing/2014/main" id="{4D8511C8-57A7-2252-C929-E5B38F6C8B5E}"/>
              </a:ext>
            </a:extLst>
          </p:cNvPr>
          <p:cNvPicPr>
            <a:picLocks noChangeAspect="1"/>
          </p:cNvPicPr>
          <p:nvPr/>
        </p:nvPicPr>
        <p:blipFill rotWithShape="1">
          <a:blip r:embed="rId3"/>
          <a:srcRect l="10948" t="17801" r="10068" b="5214"/>
          <a:stretch/>
        </p:blipFill>
        <p:spPr>
          <a:xfrm>
            <a:off x="5457825" y="3264807"/>
            <a:ext cx="6022183" cy="3301767"/>
          </a:xfrm>
          <a:prstGeom prst="rect">
            <a:avLst/>
          </a:prstGeom>
        </p:spPr>
      </p:pic>
      <p:sp>
        <p:nvSpPr>
          <p:cNvPr id="9" name="TextBox 8">
            <a:extLst>
              <a:ext uri="{FF2B5EF4-FFF2-40B4-BE49-F238E27FC236}">
                <a16:creationId xmlns:a16="http://schemas.microsoft.com/office/drawing/2014/main" id="{0780F7FE-2C2D-CAA4-22A5-9301BEAA49AF}"/>
              </a:ext>
            </a:extLst>
          </p:cNvPr>
          <p:cNvSpPr txBox="1"/>
          <p:nvPr/>
        </p:nvSpPr>
        <p:spPr>
          <a:xfrm>
            <a:off x="378619" y="3189953"/>
            <a:ext cx="5143499" cy="3046988"/>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SS/CS (Slave Select/Chip Select): Each slave device has a dedicated SS/CS line. The master device selects the specific slave device with which it wants to communicate by asserting the corresponding SS/CS line.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Ex:-LCD displays, flash memory, or digital-to-analog converters (DACs).</a:t>
            </a:r>
          </a:p>
        </p:txBody>
      </p:sp>
    </p:spTree>
    <p:extLst>
      <p:ext uri="{BB962C8B-B14F-4D97-AF65-F5344CB8AC3E}">
        <p14:creationId xmlns:p14="http://schemas.microsoft.com/office/powerpoint/2010/main" val="420259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49D77-3990-AFF7-F867-59E55D6C2751}"/>
              </a:ext>
            </a:extLst>
          </p:cNvPr>
          <p:cNvSpPr/>
          <p:nvPr/>
        </p:nvSpPr>
        <p:spPr>
          <a:xfrm>
            <a:off x="10304342" y="69368"/>
            <a:ext cx="1797269" cy="517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C3AB10-DAD5-8C8F-78FB-48C984C3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317" y="221591"/>
            <a:ext cx="1709317" cy="364886"/>
          </a:xfrm>
          <a:prstGeom prst="rect">
            <a:avLst/>
          </a:prstGeom>
        </p:spPr>
      </p:pic>
      <p:pic>
        <p:nvPicPr>
          <p:cNvPr id="2" name="Picture 1">
            <a:extLst>
              <a:ext uri="{FF2B5EF4-FFF2-40B4-BE49-F238E27FC236}">
                <a16:creationId xmlns:a16="http://schemas.microsoft.com/office/drawing/2014/main" id="{EA61BBAB-21B9-4046-9E17-958D02CE93C5}"/>
              </a:ext>
            </a:extLst>
          </p:cNvPr>
          <p:cNvPicPr>
            <a:picLocks noChangeAspect="1"/>
          </p:cNvPicPr>
          <p:nvPr/>
        </p:nvPicPr>
        <p:blipFill rotWithShape="1">
          <a:blip r:embed="rId3"/>
          <a:srcRect l="2992" t="150" r="-2992" b="6730"/>
          <a:stretch/>
        </p:blipFill>
        <p:spPr>
          <a:xfrm>
            <a:off x="465358" y="978694"/>
            <a:ext cx="11592276" cy="5229225"/>
          </a:xfrm>
          <a:prstGeom prst="rect">
            <a:avLst/>
          </a:prstGeom>
        </p:spPr>
      </p:pic>
    </p:spTree>
    <p:extLst>
      <p:ext uri="{BB962C8B-B14F-4D97-AF65-F5344CB8AC3E}">
        <p14:creationId xmlns:p14="http://schemas.microsoft.com/office/powerpoint/2010/main" val="138348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49D77-3990-AFF7-F867-59E55D6C2751}"/>
              </a:ext>
            </a:extLst>
          </p:cNvPr>
          <p:cNvSpPr/>
          <p:nvPr/>
        </p:nvSpPr>
        <p:spPr>
          <a:xfrm>
            <a:off x="10304342" y="69368"/>
            <a:ext cx="1797269" cy="517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C3AB10-DAD5-8C8F-78FB-48C984C3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317" y="221591"/>
            <a:ext cx="1709317" cy="364886"/>
          </a:xfrm>
          <a:prstGeom prst="rect">
            <a:avLst/>
          </a:prstGeom>
        </p:spPr>
      </p:pic>
      <p:sp>
        <p:nvSpPr>
          <p:cNvPr id="6" name="object 2">
            <a:extLst>
              <a:ext uri="{FF2B5EF4-FFF2-40B4-BE49-F238E27FC236}">
                <a16:creationId xmlns:a16="http://schemas.microsoft.com/office/drawing/2014/main" id="{88B1A513-7480-3CD5-BCEB-61EC95EB711D}"/>
              </a:ext>
            </a:extLst>
          </p:cNvPr>
          <p:cNvSpPr txBox="1">
            <a:spLocks noGrp="1"/>
          </p:cNvSpPr>
          <p:nvPr>
            <p:ph type="title"/>
          </p:nvPr>
        </p:nvSpPr>
        <p:spPr>
          <a:xfrm>
            <a:off x="267715" y="-23974"/>
            <a:ext cx="4123811" cy="68993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bg2">
                    <a:lumMod val="50000"/>
                  </a:schemeClr>
                </a:solidFill>
              </a:rPr>
              <a:t>Agenda</a:t>
            </a:r>
            <a:endParaRPr dirty="0">
              <a:solidFill>
                <a:schemeClr val="bg2">
                  <a:lumMod val="50000"/>
                </a:schemeClr>
              </a:solidFill>
            </a:endParaRPr>
          </a:p>
        </p:txBody>
      </p:sp>
      <p:sp>
        <p:nvSpPr>
          <p:cNvPr id="7" name="object 3">
            <a:extLst>
              <a:ext uri="{FF2B5EF4-FFF2-40B4-BE49-F238E27FC236}">
                <a16:creationId xmlns:a16="http://schemas.microsoft.com/office/drawing/2014/main" id="{10CC2883-C36E-DA6F-DC3A-944A0D4FB2AA}"/>
              </a:ext>
            </a:extLst>
          </p:cNvPr>
          <p:cNvSpPr txBox="1"/>
          <p:nvPr/>
        </p:nvSpPr>
        <p:spPr>
          <a:xfrm>
            <a:off x="563409" y="946244"/>
            <a:ext cx="6687498" cy="7098738"/>
          </a:xfrm>
          <a:prstGeom prst="rect">
            <a:avLst/>
          </a:prstGeom>
        </p:spPr>
        <p:txBody>
          <a:bodyPr vert="horz" wrap="square" lIns="0" tIns="12065" rIns="0" bIns="0" rtlCol="0">
            <a:spAutoFit/>
          </a:bodyPr>
          <a:lstStyle/>
          <a:p>
            <a:pPr marL="299085" indent="-287020">
              <a:lnSpc>
                <a:spcPct val="100000"/>
              </a:lnSpc>
              <a:spcBef>
                <a:spcPts val="95"/>
              </a:spcBef>
              <a:buFont typeface="Arial MT"/>
              <a:buChar char="•"/>
              <a:tabLst>
                <a:tab pos="299085" algn="l"/>
                <a:tab pos="299720" algn="l"/>
              </a:tabLst>
            </a:pPr>
            <a:r>
              <a:rPr sz="2800" spc="-15" dirty="0">
                <a:latin typeface="Calibri"/>
                <a:cs typeface="Calibri"/>
              </a:rPr>
              <a:t>Introduction</a:t>
            </a:r>
            <a:endParaRPr lang="en-US" sz="2800" spc="-15" dirty="0">
              <a:latin typeface="Calibri"/>
              <a:cs typeface="Calibri"/>
            </a:endParaRPr>
          </a:p>
          <a:p>
            <a:pPr marL="299085" indent="-287020">
              <a:lnSpc>
                <a:spcPct val="100000"/>
              </a:lnSpc>
              <a:spcBef>
                <a:spcPts val="95"/>
              </a:spcBef>
              <a:buFont typeface="Arial MT"/>
              <a:buChar char="•"/>
              <a:tabLst>
                <a:tab pos="299085" algn="l"/>
                <a:tab pos="299720" algn="l"/>
              </a:tabLst>
            </a:pPr>
            <a:r>
              <a:rPr lang="en-US" sz="2800" spc="-15" dirty="0">
                <a:latin typeface="Calibri"/>
                <a:cs typeface="Calibri"/>
              </a:rPr>
              <a:t>Microcontroller</a:t>
            </a:r>
          </a:p>
          <a:p>
            <a:pPr marL="299085" indent="-287020">
              <a:lnSpc>
                <a:spcPct val="100000"/>
              </a:lnSpc>
              <a:spcBef>
                <a:spcPts val="95"/>
              </a:spcBef>
              <a:buFont typeface="Arial MT"/>
              <a:buChar char="•"/>
              <a:tabLst>
                <a:tab pos="299085" algn="l"/>
                <a:tab pos="299720" algn="l"/>
              </a:tabLst>
            </a:pPr>
            <a:r>
              <a:rPr lang="en-US" sz="2800" spc="-15" dirty="0">
                <a:latin typeface="Calibri"/>
                <a:cs typeface="Calibri"/>
              </a:rPr>
              <a:t>IDE</a:t>
            </a:r>
          </a:p>
          <a:p>
            <a:pPr marL="299085" indent="-287020">
              <a:lnSpc>
                <a:spcPct val="100000"/>
              </a:lnSpc>
              <a:spcBef>
                <a:spcPts val="95"/>
              </a:spcBef>
              <a:buFont typeface="Arial MT"/>
              <a:buChar char="•"/>
              <a:tabLst>
                <a:tab pos="299085" algn="l"/>
                <a:tab pos="299720" algn="l"/>
              </a:tabLst>
            </a:pPr>
            <a:r>
              <a:rPr lang="en-US" sz="2800" spc="-15" dirty="0">
                <a:latin typeface="Calibri"/>
                <a:cs typeface="Calibri"/>
              </a:rPr>
              <a:t>STM32F446RE</a:t>
            </a:r>
          </a:p>
          <a:p>
            <a:pPr marL="299085" indent="-287020">
              <a:lnSpc>
                <a:spcPct val="100000"/>
              </a:lnSpc>
              <a:spcBef>
                <a:spcPts val="95"/>
              </a:spcBef>
              <a:buFont typeface="Arial MT"/>
              <a:buChar char="•"/>
              <a:tabLst>
                <a:tab pos="299085" algn="l"/>
                <a:tab pos="299720" algn="l"/>
              </a:tabLst>
            </a:pPr>
            <a:r>
              <a:rPr lang="en-US" sz="2800" spc="-15" dirty="0">
                <a:latin typeface="Calibri"/>
                <a:cs typeface="Calibri"/>
              </a:rPr>
              <a:t>Memory</a:t>
            </a:r>
          </a:p>
          <a:p>
            <a:pPr marL="299085" indent="-287020">
              <a:lnSpc>
                <a:spcPct val="100000"/>
              </a:lnSpc>
              <a:spcBef>
                <a:spcPts val="95"/>
              </a:spcBef>
              <a:buFont typeface="Arial MT"/>
              <a:buChar char="•"/>
              <a:tabLst>
                <a:tab pos="299085" algn="l"/>
                <a:tab pos="299720" algn="l"/>
              </a:tabLst>
            </a:pPr>
            <a:r>
              <a:rPr lang="en-US" sz="2800" spc="-15" dirty="0">
                <a:latin typeface="Calibri"/>
                <a:cs typeface="Calibri"/>
              </a:rPr>
              <a:t>Operational Modes</a:t>
            </a:r>
          </a:p>
          <a:p>
            <a:pPr marL="299085" indent="-287020">
              <a:lnSpc>
                <a:spcPct val="100000"/>
              </a:lnSpc>
              <a:spcBef>
                <a:spcPts val="95"/>
              </a:spcBef>
              <a:buFont typeface="Arial MT"/>
              <a:buChar char="•"/>
              <a:tabLst>
                <a:tab pos="299085" algn="l"/>
                <a:tab pos="299720" algn="l"/>
              </a:tabLst>
            </a:pPr>
            <a:r>
              <a:rPr lang="en-US" sz="2800" spc="-15" dirty="0">
                <a:latin typeface="Calibri"/>
                <a:cs typeface="Calibri"/>
              </a:rPr>
              <a:t>SRAM Partition</a:t>
            </a:r>
          </a:p>
          <a:p>
            <a:pPr marL="299085" indent="-287020">
              <a:lnSpc>
                <a:spcPct val="100000"/>
              </a:lnSpc>
              <a:spcBef>
                <a:spcPts val="95"/>
              </a:spcBef>
              <a:buFont typeface="Arial MT"/>
              <a:buChar char="•"/>
              <a:tabLst>
                <a:tab pos="299085" algn="l"/>
                <a:tab pos="299720" algn="l"/>
              </a:tabLst>
            </a:pPr>
            <a:r>
              <a:rPr lang="en-US" sz="2800" spc="-15" dirty="0">
                <a:latin typeface="Calibri"/>
                <a:cs typeface="Calibri"/>
              </a:rPr>
              <a:t>GPIO</a:t>
            </a:r>
          </a:p>
          <a:p>
            <a:pPr marL="299085" indent="-287020">
              <a:lnSpc>
                <a:spcPct val="100000"/>
              </a:lnSpc>
              <a:spcBef>
                <a:spcPts val="95"/>
              </a:spcBef>
              <a:buFont typeface="Arial MT"/>
              <a:buChar char="•"/>
              <a:tabLst>
                <a:tab pos="299085" algn="l"/>
                <a:tab pos="299720" algn="l"/>
              </a:tabLst>
            </a:pPr>
            <a:r>
              <a:rPr lang="en-US" sz="2800" spc="-15" dirty="0">
                <a:latin typeface="Calibri"/>
                <a:cs typeface="Calibri"/>
              </a:rPr>
              <a:t>Timers</a:t>
            </a:r>
          </a:p>
          <a:p>
            <a:pPr marL="299085" indent="-287020">
              <a:lnSpc>
                <a:spcPct val="100000"/>
              </a:lnSpc>
              <a:spcBef>
                <a:spcPts val="95"/>
              </a:spcBef>
              <a:buFont typeface="Arial MT"/>
              <a:buChar char="•"/>
              <a:tabLst>
                <a:tab pos="299085" algn="l"/>
                <a:tab pos="299720" algn="l"/>
              </a:tabLst>
            </a:pPr>
            <a:r>
              <a:rPr lang="en-US" sz="2800" spc="-15" dirty="0">
                <a:latin typeface="Calibri"/>
                <a:cs typeface="Calibri"/>
              </a:rPr>
              <a:t>ADC</a:t>
            </a:r>
          </a:p>
          <a:p>
            <a:pPr marL="299085" indent="-287020">
              <a:lnSpc>
                <a:spcPct val="100000"/>
              </a:lnSpc>
              <a:spcBef>
                <a:spcPts val="95"/>
              </a:spcBef>
              <a:buFont typeface="Arial MT"/>
              <a:buChar char="•"/>
              <a:tabLst>
                <a:tab pos="299085" algn="l"/>
                <a:tab pos="299720" algn="l"/>
              </a:tabLst>
            </a:pPr>
            <a:r>
              <a:rPr lang="en-US" sz="2800" spc="-15" dirty="0">
                <a:latin typeface="Calibri"/>
                <a:cs typeface="Calibri"/>
              </a:rPr>
              <a:t>UART</a:t>
            </a:r>
          </a:p>
          <a:p>
            <a:pPr marL="299085" indent="-287020">
              <a:lnSpc>
                <a:spcPct val="100000"/>
              </a:lnSpc>
              <a:spcBef>
                <a:spcPts val="95"/>
              </a:spcBef>
              <a:buFont typeface="Arial MT"/>
              <a:buChar char="•"/>
              <a:tabLst>
                <a:tab pos="299085" algn="l"/>
                <a:tab pos="299720" algn="l"/>
              </a:tabLst>
            </a:pPr>
            <a:r>
              <a:rPr lang="en-US" sz="2800" spc="-15" dirty="0">
                <a:latin typeface="Calibri"/>
                <a:cs typeface="Calibri"/>
              </a:rPr>
              <a:t>I2C</a:t>
            </a:r>
          </a:p>
          <a:p>
            <a:pPr marL="299085" indent="-287020">
              <a:lnSpc>
                <a:spcPct val="100000"/>
              </a:lnSpc>
              <a:spcBef>
                <a:spcPts val="95"/>
              </a:spcBef>
              <a:buFont typeface="Arial MT"/>
              <a:buChar char="•"/>
              <a:tabLst>
                <a:tab pos="299085" algn="l"/>
                <a:tab pos="299720" algn="l"/>
              </a:tabLst>
            </a:pPr>
            <a:r>
              <a:rPr lang="en-US" sz="2800" spc="-15" dirty="0">
                <a:latin typeface="Calibri"/>
                <a:cs typeface="Calibri"/>
              </a:rPr>
              <a:t>SPI</a:t>
            </a:r>
          </a:p>
          <a:p>
            <a:pPr marL="299085" indent="-287020">
              <a:lnSpc>
                <a:spcPct val="100000"/>
              </a:lnSpc>
              <a:spcBef>
                <a:spcPts val="95"/>
              </a:spcBef>
              <a:buFont typeface="Arial MT"/>
              <a:buChar char="•"/>
              <a:tabLst>
                <a:tab pos="299085" algn="l"/>
                <a:tab pos="299720" algn="l"/>
              </a:tabLst>
            </a:pPr>
            <a:endParaRPr lang="en-US" sz="2800" spc="-15" dirty="0">
              <a:latin typeface="Calibri"/>
              <a:cs typeface="Calibri"/>
            </a:endParaRPr>
          </a:p>
          <a:p>
            <a:pPr marL="299085" indent="-287020">
              <a:lnSpc>
                <a:spcPct val="100000"/>
              </a:lnSpc>
              <a:spcBef>
                <a:spcPts val="95"/>
              </a:spcBef>
              <a:buFont typeface="Arial MT"/>
              <a:buChar char="•"/>
              <a:tabLst>
                <a:tab pos="299085" algn="l"/>
                <a:tab pos="299720" algn="l"/>
              </a:tabLst>
            </a:pPr>
            <a:endParaRPr lang="en-US" sz="2800" spc="-15" dirty="0">
              <a:latin typeface="Calibri"/>
              <a:cs typeface="Calibri"/>
            </a:endParaRPr>
          </a:p>
          <a:p>
            <a:pPr marL="299085" indent="-287020">
              <a:lnSpc>
                <a:spcPct val="100000"/>
              </a:lnSpc>
              <a:spcBef>
                <a:spcPts val="95"/>
              </a:spcBef>
              <a:buFont typeface="Arial MT"/>
              <a:buChar char="•"/>
              <a:tabLst>
                <a:tab pos="299085" algn="l"/>
                <a:tab pos="299720" algn="l"/>
              </a:tabLst>
            </a:pPr>
            <a:endParaRPr sz="2800" dirty="0">
              <a:latin typeface="Calibri"/>
              <a:cs typeface="Calibri"/>
            </a:endParaRPr>
          </a:p>
        </p:txBody>
      </p:sp>
    </p:spTree>
    <p:extLst>
      <p:ext uri="{BB962C8B-B14F-4D97-AF65-F5344CB8AC3E}">
        <p14:creationId xmlns:p14="http://schemas.microsoft.com/office/powerpoint/2010/main" val="46112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49D77-3990-AFF7-F867-59E55D6C2751}"/>
              </a:ext>
            </a:extLst>
          </p:cNvPr>
          <p:cNvSpPr/>
          <p:nvPr/>
        </p:nvSpPr>
        <p:spPr>
          <a:xfrm>
            <a:off x="10304342" y="69368"/>
            <a:ext cx="1797269" cy="517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C3AB10-DAD5-8C8F-78FB-48C984C3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317" y="221591"/>
            <a:ext cx="1709317" cy="364886"/>
          </a:xfrm>
          <a:prstGeom prst="rect">
            <a:avLst/>
          </a:prstGeom>
        </p:spPr>
      </p:pic>
      <p:sp>
        <p:nvSpPr>
          <p:cNvPr id="8" name="TextBox 7">
            <a:extLst>
              <a:ext uri="{FF2B5EF4-FFF2-40B4-BE49-F238E27FC236}">
                <a16:creationId xmlns:a16="http://schemas.microsoft.com/office/drawing/2014/main" id="{C344EACA-2F35-C0A2-A49A-A193ABD6B0FA}"/>
              </a:ext>
            </a:extLst>
          </p:cNvPr>
          <p:cNvSpPr txBox="1"/>
          <p:nvPr/>
        </p:nvSpPr>
        <p:spPr>
          <a:xfrm>
            <a:off x="392563" y="1027547"/>
            <a:ext cx="8265860" cy="5632311"/>
          </a:xfrm>
          <a:prstGeom prst="rect">
            <a:avLst/>
          </a:prstGeom>
          <a:noFill/>
        </p:spPr>
        <p:txBody>
          <a:bodyPr wrap="square">
            <a:spAutoFit/>
          </a:bodyPr>
          <a:lstStyle/>
          <a:p>
            <a:pPr marL="285750" indent="-285750">
              <a:buFont typeface="Arial" panose="020B0604020202020204" pitchFamily="34" charset="0"/>
              <a:buChar char="•"/>
            </a:pPr>
            <a:r>
              <a:rPr lang="en-US" sz="2400" dirty="0"/>
              <a:t>A microcontroller unit (MCU) is a type of integrated circuit (IC) that combines a processor core, memory, and various input/output (I/O) peripherals on a single chip. </a:t>
            </a:r>
          </a:p>
          <a:p>
            <a:pPr marL="285750" indent="-285750">
              <a:buFont typeface="Arial" panose="020B0604020202020204" pitchFamily="34" charset="0"/>
              <a:buChar char="•"/>
            </a:pPr>
            <a:r>
              <a:rPr lang="en-US" sz="2400" dirty="0"/>
              <a:t>It is designed to perform specific tasks and is commonly used in embedded systems where compact size, low power consumption, and real-time processing capabilities are essential.</a:t>
            </a:r>
          </a:p>
          <a:p>
            <a:pPr marL="285750" indent="-285750">
              <a:buFont typeface="Arial" panose="020B0604020202020204" pitchFamily="34" charset="0"/>
              <a:buChar char="•"/>
            </a:pPr>
            <a:r>
              <a:rPr lang="en-US" sz="2400" dirty="0">
                <a:solidFill>
                  <a:schemeClr val="tx2">
                    <a:lumMod val="60000"/>
                    <a:lumOff val="40000"/>
                  </a:schemeClr>
                </a:solidFill>
              </a:rPr>
              <a:t>Processor Core: </a:t>
            </a:r>
            <a:r>
              <a:rPr lang="en-US" sz="2400" dirty="0"/>
              <a:t>The central processing unit (CPU) is responsible for executing instructions and performing calculations. It can be based on various architectures such as ARM, AVR, PIC, etc.</a:t>
            </a:r>
          </a:p>
          <a:p>
            <a:pPr marL="285750" indent="-285750">
              <a:buFont typeface="Arial" panose="020B0604020202020204" pitchFamily="34" charset="0"/>
              <a:buChar char="•"/>
            </a:pPr>
            <a:r>
              <a:rPr lang="en-US" sz="2400" dirty="0"/>
              <a:t>Ex:-</a:t>
            </a:r>
          </a:p>
          <a:p>
            <a:pPr marL="285750" indent="-285750">
              <a:buFont typeface="Arial" panose="020B0604020202020204" pitchFamily="34" charset="0"/>
              <a:buChar char="•"/>
            </a:pPr>
            <a:r>
              <a:rPr lang="en-US" sz="2400" dirty="0"/>
              <a:t> 8 bit :- 8051(</a:t>
            </a:r>
            <a:r>
              <a:rPr lang="en-US" sz="2400" dirty="0" err="1"/>
              <a:t>Philips,Motorola,ATMEL</a:t>
            </a:r>
            <a:r>
              <a:rPr lang="en-US" sz="2400" dirty="0"/>
              <a:t>)</a:t>
            </a:r>
          </a:p>
          <a:p>
            <a:pPr marL="285750" indent="-285750">
              <a:buFont typeface="Arial" panose="020B0604020202020204" pitchFamily="34" charset="0"/>
              <a:buChar char="•"/>
            </a:pPr>
            <a:r>
              <a:rPr lang="en-US" sz="2400" dirty="0"/>
              <a:t>16 bit :- PIC(Microchip)</a:t>
            </a:r>
          </a:p>
          <a:p>
            <a:pPr marL="285750" indent="-285750">
              <a:buFont typeface="Arial" panose="020B0604020202020204" pitchFamily="34" charset="0"/>
              <a:buChar char="•"/>
            </a:pPr>
            <a:r>
              <a:rPr lang="en-US" sz="2400" dirty="0"/>
              <a:t>32 bit :-ARM(</a:t>
            </a:r>
            <a:r>
              <a:rPr lang="en-US" sz="2400" dirty="0" err="1"/>
              <a:t>TI,Samsung,Freescale</a:t>
            </a:r>
            <a:r>
              <a:rPr lang="en-US" sz="2400" dirty="0"/>
              <a:t>)</a:t>
            </a:r>
          </a:p>
        </p:txBody>
      </p:sp>
      <p:sp>
        <p:nvSpPr>
          <p:cNvPr id="10" name="TextBox 9">
            <a:extLst>
              <a:ext uri="{FF2B5EF4-FFF2-40B4-BE49-F238E27FC236}">
                <a16:creationId xmlns:a16="http://schemas.microsoft.com/office/drawing/2014/main" id="{AE7F21A7-0CA5-5BD2-8982-D41DA17C533D}"/>
              </a:ext>
            </a:extLst>
          </p:cNvPr>
          <p:cNvSpPr txBox="1"/>
          <p:nvPr/>
        </p:nvSpPr>
        <p:spPr>
          <a:xfrm>
            <a:off x="200309" y="-56799"/>
            <a:ext cx="6107560" cy="769441"/>
          </a:xfrm>
          <a:prstGeom prst="rect">
            <a:avLst/>
          </a:prstGeom>
          <a:noFill/>
        </p:spPr>
        <p:txBody>
          <a:bodyPr wrap="square">
            <a:spAutoFit/>
          </a:bodyPr>
          <a:lstStyle/>
          <a:p>
            <a:r>
              <a:rPr lang="en-US" sz="4400" b="1" dirty="0">
                <a:solidFill>
                  <a:schemeClr val="bg2">
                    <a:lumMod val="75000"/>
                  </a:schemeClr>
                </a:solidFill>
                <a:latin typeface="+mj-lt"/>
              </a:rPr>
              <a:t>Microcontroller</a:t>
            </a:r>
          </a:p>
        </p:txBody>
      </p:sp>
      <p:pic>
        <p:nvPicPr>
          <p:cNvPr id="12" name="Picture 11">
            <a:extLst>
              <a:ext uri="{FF2B5EF4-FFF2-40B4-BE49-F238E27FC236}">
                <a16:creationId xmlns:a16="http://schemas.microsoft.com/office/drawing/2014/main" id="{FE8EA6DC-D3A7-FFC1-1589-1AC40C648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8423" y="2649067"/>
            <a:ext cx="3304451" cy="2202967"/>
          </a:xfrm>
          <a:prstGeom prst="rect">
            <a:avLst/>
          </a:prstGeom>
        </p:spPr>
      </p:pic>
    </p:spTree>
    <p:extLst>
      <p:ext uri="{BB962C8B-B14F-4D97-AF65-F5344CB8AC3E}">
        <p14:creationId xmlns:p14="http://schemas.microsoft.com/office/powerpoint/2010/main" val="160048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49D77-3990-AFF7-F867-59E55D6C2751}"/>
              </a:ext>
            </a:extLst>
          </p:cNvPr>
          <p:cNvSpPr/>
          <p:nvPr/>
        </p:nvSpPr>
        <p:spPr>
          <a:xfrm>
            <a:off x="10304342" y="69368"/>
            <a:ext cx="1797269" cy="517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C3AB10-DAD5-8C8F-78FB-48C984C3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317" y="221591"/>
            <a:ext cx="1709317" cy="364886"/>
          </a:xfrm>
          <a:prstGeom prst="rect">
            <a:avLst/>
          </a:prstGeom>
        </p:spPr>
      </p:pic>
      <p:sp>
        <p:nvSpPr>
          <p:cNvPr id="6" name="object 2">
            <a:extLst>
              <a:ext uri="{FF2B5EF4-FFF2-40B4-BE49-F238E27FC236}">
                <a16:creationId xmlns:a16="http://schemas.microsoft.com/office/drawing/2014/main" id="{88B1A513-7480-3CD5-BCEB-61EC95EB711D}"/>
              </a:ext>
            </a:extLst>
          </p:cNvPr>
          <p:cNvSpPr txBox="1">
            <a:spLocks noGrp="1"/>
          </p:cNvSpPr>
          <p:nvPr>
            <p:ph type="title"/>
          </p:nvPr>
        </p:nvSpPr>
        <p:spPr>
          <a:xfrm>
            <a:off x="267715" y="-23974"/>
            <a:ext cx="4123811" cy="68993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bg2">
                    <a:lumMod val="50000"/>
                  </a:schemeClr>
                </a:solidFill>
              </a:rPr>
              <a:t>IDE</a:t>
            </a:r>
            <a:endParaRPr dirty="0">
              <a:solidFill>
                <a:schemeClr val="bg2">
                  <a:lumMod val="50000"/>
                </a:schemeClr>
              </a:solidFill>
            </a:endParaRPr>
          </a:p>
        </p:txBody>
      </p:sp>
      <p:sp>
        <p:nvSpPr>
          <p:cNvPr id="3" name="TextBox 2">
            <a:extLst>
              <a:ext uri="{FF2B5EF4-FFF2-40B4-BE49-F238E27FC236}">
                <a16:creationId xmlns:a16="http://schemas.microsoft.com/office/drawing/2014/main" id="{FD936C74-684A-8F1D-798B-FA71E482FE2D}"/>
              </a:ext>
            </a:extLst>
          </p:cNvPr>
          <p:cNvSpPr txBox="1"/>
          <p:nvPr/>
        </p:nvSpPr>
        <p:spPr>
          <a:xfrm>
            <a:off x="267715" y="971157"/>
            <a:ext cx="8273126" cy="526297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 stands for Integrated Development Environment. It is a software application that provides comprehensive tools and features for software development.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IDE typically includes a source code editor, a compiler or interpreter, build automation tools, and debugging capabilities, all integrated into a single user interface.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integrated approach helps developers write, edit, compile, and debug their code efficiently in one central environment.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Some popular examples of IDEs in Embedded Systems are </a:t>
            </a:r>
          </a:p>
          <a:p>
            <a:pPr marL="1257300" lvl="2"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KEIL(Philips)</a:t>
            </a:r>
          </a:p>
          <a:p>
            <a:pPr marL="1257300" lvl="2"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CUBEIDE(ST)</a:t>
            </a:r>
          </a:p>
          <a:p>
            <a:pPr marL="1257300" lvl="2"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Eclipse</a:t>
            </a:r>
          </a:p>
          <a:p>
            <a:pPr marL="1257300" lvl="2"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IAR Workbench</a:t>
            </a:r>
          </a:p>
          <a:p>
            <a:pPr marL="1257300" lvl="2"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MP Lab(Microchip)</a:t>
            </a:r>
          </a:p>
        </p:txBody>
      </p:sp>
      <p:pic>
        <p:nvPicPr>
          <p:cNvPr id="1026" name="Picture 2" descr="Keil (company) - Wikipedia">
            <a:extLst>
              <a:ext uri="{FF2B5EF4-FFF2-40B4-BE49-F238E27FC236}">
                <a16:creationId xmlns:a16="http://schemas.microsoft.com/office/drawing/2014/main" id="{F39BAFE3-817E-D568-FC96-8E0FE1BBA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2722" y="1187140"/>
            <a:ext cx="3021399" cy="9569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M32CubeIDE - Integrated Development Environment for STM32 -  STMicroelectronics">
            <a:extLst>
              <a:ext uri="{FF2B5EF4-FFF2-40B4-BE49-F238E27FC236}">
                <a16:creationId xmlns:a16="http://schemas.microsoft.com/office/drawing/2014/main" id="{BF115D35-F438-A171-B61C-ED9F4FA9E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8946" y="2198797"/>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clipse: A Brief History - IRI">
            <a:extLst>
              <a:ext uri="{FF2B5EF4-FFF2-40B4-BE49-F238E27FC236}">
                <a16:creationId xmlns:a16="http://schemas.microsoft.com/office/drawing/2014/main" id="{67F09A0B-3B15-F988-6E3A-C4D4F8869A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4344" y="3539050"/>
            <a:ext cx="3118154" cy="16604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AR Embedded Workbench® for Renesas Synergy™ | Renesas">
            <a:extLst>
              <a:ext uri="{FF2B5EF4-FFF2-40B4-BE49-F238E27FC236}">
                <a16:creationId xmlns:a16="http://schemas.microsoft.com/office/drawing/2014/main" id="{336FBC03-761B-8BF9-1181-96B6907D33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98866" y="4651307"/>
            <a:ext cx="25527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PLAB® X IDE | Microchip Technology">
            <a:extLst>
              <a:ext uri="{FF2B5EF4-FFF2-40B4-BE49-F238E27FC236}">
                <a16:creationId xmlns:a16="http://schemas.microsoft.com/office/drawing/2014/main" id="{E2A0B561-DE2E-EFDB-AE8D-379C8E9C65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1286" y="4603532"/>
            <a:ext cx="1884374" cy="188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596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49D77-3990-AFF7-F867-59E55D6C2751}"/>
              </a:ext>
            </a:extLst>
          </p:cNvPr>
          <p:cNvSpPr/>
          <p:nvPr/>
        </p:nvSpPr>
        <p:spPr>
          <a:xfrm>
            <a:off x="10304342" y="69368"/>
            <a:ext cx="1797269" cy="517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C3AB10-DAD5-8C8F-78FB-48C984C3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317" y="221591"/>
            <a:ext cx="1709317" cy="364886"/>
          </a:xfrm>
          <a:prstGeom prst="rect">
            <a:avLst/>
          </a:prstGeom>
        </p:spPr>
      </p:pic>
      <p:sp>
        <p:nvSpPr>
          <p:cNvPr id="3" name="TextBox 2">
            <a:extLst>
              <a:ext uri="{FF2B5EF4-FFF2-40B4-BE49-F238E27FC236}">
                <a16:creationId xmlns:a16="http://schemas.microsoft.com/office/drawing/2014/main" id="{8210613C-8257-5879-D61B-405C8FE7C67A}"/>
              </a:ext>
            </a:extLst>
          </p:cNvPr>
          <p:cNvSpPr txBox="1"/>
          <p:nvPr/>
        </p:nvSpPr>
        <p:spPr>
          <a:xfrm>
            <a:off x="134366" y="0"/>
            <a:ext cx="6107560" cy="769441"/>
          </a:xfrm>
          <a:prstGeom prst="rect">
            <a:avLst/>
          </a:prstGeom>
          <a:noFill/>
        </p:spPr>
        <p:txBody>
          <a:bodyPr wrap="square">
            <a:spAutoFit/>
          </a:bodyPr>
          <a:lstStyle/>
          <a:p>
            <a:r>
              <a:rPr lang="en-US" sz="4400" dirty="0">
                <a:solidFill>
                  <a:schemeClr val="bg2">
                    <a:lumMod val="75000"/>
                  </a:schemeClr>
                </a:solidFill>
                <a:latin typeface="+mj-lt"/>
              </a:rPr>
              <a:t>STM32F446RE</a:t>
            </a:r>
          </a:p>
        </p:txBody>
      </p:sp>
      <p:pic>
        <p:nvPicPr>
          <p:cNvPr id="2050" name="Picture 2" descr="NUCLEO STMicroelectronics | STMicroelectronics STM32 Nucleo-64 MCU  Development Board NUCLEO-F446RE | 906-4624 | RS Components">
            <a:extLst>
              <a:ext uri="{FF2B5EF4-FFF2-40B4-BE49-F238E27FC236}">
                <a16:creationId xmlns:a16="http://schemas.microsoft.com/office/drawing/2014/main" id="{4568B073-4CE2-F286-5DA9-3F2D14422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6478" y="908093"/>
            <a:ext cx="3382521" cy="27495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A1FF8E-508F-C4B2-5976-36E86FF0544A}"/>
              </a:ext>
            </a:extLst>
          </p:cNvPr>
          <p:cNvSpPr txBox="1"/>
          <p:nvPr/>
        </p:nvSpPr>
        <p:spPr>
          <a:xfrm>
            <a:off x="327923" y="1091057"/>
            <a:ext cx="8519685" cy="6001643"/>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Microcontroller: The </a:t>
            </a:r>
            <a:r>
              <a:rPr lang="en-US" sz="2400" dirty="0" err="1">
                <a:latin typeface="Times New Roman" panose="02020603050405020304" pitchFamily="18" charset="0"/>
                <a:cs typeface="Times New Roman" panose="02020603050405020304" pitchFamily="18" charset="0"/>
              </a:rPr>
              <a:t>Nucleo</a:t>
            </a:r>
            <a:r>
              <a:rPr lang="en-US" sz="2400" dirty="0">
                <a:latin typeface="Times New Roman" panose="02020603050405020304" pitchFamily="18" charset="0"/>
                <a:cs typeface="Times New Roman" panose="02020603050405020304" pitchFamily="18" charset="0"/>
              </a:rPr>
              <a:t> STM32F446RE features an STM32F446RE microcontroller, which is based on the ARM Cortex-M4 core running at a maximum frequency of 180 </a:t>
            </a:r>
            <a:r>
              <a:rPr lang="en-US" sz="2400" dirty="0" err="1">
                <a:latin typeface="Times New Roman" panose="02020603050405020304" pitchFamily="18" charset="0"/>
                <a:cs typeface="Times New Roman" panose="02020603050405020304" pitchFamily="18" charset="0"/>
              </a:rPr>
              <a:t>MHz.</a:t>
            </a:r>
            <a:r>
              <a:rPr lang="en-US" sz="2400" dirty="0">
                <a:latin typeface="Times New Roman" panose="02020603050405020304" pitchFamily="18" charset="0"/>
                <a:cs typeface="Times New Roman" panose="02020603050405020304" pitchFamily="18" charset="0"/>
              </a:rPr>
              <a:t> This provides high-performance processing capabilities.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Memory: The board includes 512 KB of flash memory for storing program code and 128 KB of SRAM for data storage. The flash memory can be easily reprogrammed for firmware updates. ST-Link/V2-1 debugger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4 I2C</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50 GPIO PINS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4 USARTS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 CAN</a:t>
            </a:r>
          </a:p>
          <a:p>
            <a:pPr marL="342900" indent="-342900">
              <a:buFont typeface="Arial" panose="020B0604020202020204" pitchFamily="34" charset="0"/>
              <a:buChar char="•"/>
            </a:pPr>
            <a:r>
              <a:rPr lang="en-US" sz="2400" dirty="0"/>
              <a:t>Camera interface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 </a:t>
            </a:r>
            <a:r>
              <a:rPr lang="en-US" sz="2400" dirty="0"/>
              <a:t>12-bit ADC</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D403E0E-10F4-3323-69AE-C65A6BFD3DB2}"/>
              </a:ext>
            </a:extLst>
          </p:cNvPr>
          <p:cNvSpPr txBox="1"/>
          <p:nvPr/>
        </p:nvSpPr>
        <p:spPr>
          <a:xfrm>
            <a:off x="3826670" y="4499535"/>
            <a:ext cx="6154858" cy="830997"/>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voltage </a:t>
            </a:r>
            <a:r>
              <a:rPr lang="en-US" sz="2400" dirty="0"/>
              <a:t>1.8 to 3.6 V</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 </a:t>
            </a:r>
            <a:r>
              <a:rPr lang="en-US" sz="2400" dirty="0" err="1"/>
              <a:t>QuadSPI</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87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49D77-3990-AFF7-F867-59E55D6C2751}"/>
              </a:ext>
            </a:extLst>
          </p:cNvPr>
          <p:cNvSpPr/>
          <p:nvPr/>
        </p:nvSpPr>
        <p:spPr>
          <a:xfrm>
            <a:off x="10304342" y="69368"/>
            <a:ext cx="1797269" cy="517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C3AB10-DAD5-8C8F-78FB-48C984C3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317" y="221591"/>
            <a:ext cx="1709317" cy="364886"/>
          </a:xfrm>
          <a:prstGeom prst="rect">
            <a:avLst/>
          </a:prstGeom>
        </p:spPr>
      </p:pic>
      <p:sp>
        <p:nvSpPr>
          <p:cNvPr id="6" name="object 2">
            <a:extLst>
              <a:ext uri="{FF2B5EF4-FFF2-40B4-BE49-F238E27FC236}">
                <a16:creationId xmlns:a16="http://schemas.microsoft.com/office/drawing/2014/main" id="{88B1A513-7480-3CD5-BCEB-61EC95EB711D}"/>
              </a:ext>
            </a:extLst>
          </p:cNvPr>
          <p:cNvSpPr txBox="1">
            <a:spLocks noGrp="1"/>
          </p:cNvSpPr>
          <p:nvPr>
            <p:ph type="title"/>
          </p:nvPr>
        </p:nvSpPr>
        <p:spPr>
          <a:xfrm>
            <a:off x="267715" y="-23974"/>
            <a:ext cx="4123811" cy="68993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bg2">
                    <a:lumMod val="50000"/>
                  </a:schemeClr>
                </a:solidFill>
              </a:rPr>
              <a:t>Memory</a:t>
            </a:r>
            <a:endParaRPr dirty="0">
              <a:solidFill>
                <a:schemeClr val="bg2">
                  <a:lumMod val="50000"/>
                </a:schemeClr>
              </a:solidFill>
            </a:endParaRPr>
          </a:p>
        </p:txBody>
      </p:sp>
      <p:sp>
        <p:nvSpPr>
          <p:cNvPr id="3" name="TextBox 2">
            <a:extLst>
              <a:ext uri="{FF2B5EF4-FFF2-40B4-BE49-F238E27FC236}">
                <a16:creationId xmlns:a16="http://schemas.microsoft.com/office/drawing/2014/main" id="{47525A45-86D6-9053-7EA3-AD26DAE7013A}"/>
              </a:ext>
            </a:extLst>
          </p:cNvPr>
          <p:cNvSpPr txBox="1"/>
          <p:nvPr/>
        </p:nvSpPr>
        <p:spPr>
          <a:xfrm>
            <a:off x="4140400" y="906393"/>
            <a:ext cx="309621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srgbClr val="4BACC6"/>
                </a:solidFill>
                <a:latin typeface="Arial"/>
              </a:rPr>
              <a:t>Memory Map</a:t>
            </a:r>
            <a:endParaRPr kumimoji="0" lang="en-US" sz="3600" b="1" i="0" u="none" strike="noStrike" kern="1200" cap="none" spc="0" normalizeH="0" baseline="0" noProof="0" dirty="0">
              <a:ln>
                <a:noFill/>
              </a:ln>
              <a:solidFill>
                <a:srgbClr val="4BACC6"/>
              </a:solidFill>
              <a:effectLst/>
              <a:uLnTx/>
              <a:uFillTx/>
              <a:latin typeface="Arial"/>
            </a:endParaRPr>
          </a:p>
        </p:txBody>
      </p:sp>
      <p:sp>
        <p:nvSpPr>
          <p:cNvPr id="8" name="TextBox 7">
            <a:extLst>
              <a:ext uri="{FF2B5EF4-FFF2-40B4-BE49-F238E27FC236}">
                <a16:creationId xmlns:a16="http://schemas.microsoft.com/office/drawing/2014/main" id="{62CBB334-66EF-0B48-92E1-2E21D84B61D3}"/>
              </a:ext>
            </a:extLst>
          </p:cNvPr>
          <p:cNvSpPr txBox="1"/>
          <p:nvPr/>
        </p:nvSpPr>
        <p:spPr>
          <a:xfrm>
            <a:off x="6817518" y="2309646"/>
            <a:ext cx="487203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4BACC6"/>
                </a:solidFill>
                <a:latin typeface="Arial"/>
              </a:rPr>
              <a:t>Non Memory Mapped</a:t>
            </a:r>
            <a:endParaRPr kumimoji="0" lang="en-US" sz="2800" b="1" i="0" u="none" strike="noStrike" kern="1200" cap="none" spc="0" normalizeH="0" baseline="0" noProof="0" dirty="0">
              <a:ln>
                <a:noFill/>
              </a:ln>
              <a:solidFill>
                <a:srgbClr val="4BACC6"/>
              </a:solidFill>
              <a:effectLst/>
              <a:uLnTx/>
              <a:uFillTx/>
              <a:latin typeface="Arial"/>
            </a:endParaRPr>
          </a:p>
        </p:txBody>
      </p:sp>
      <p:sp>
        <p:nvSpPr>
          <p:cNvPr id="9" name="TextBox 8">
            <a:extLst>
              <a:ext uri="{FF2B5EF4-FFF2-40B4-BE49-F238E27FC236}">
                <a16:creationId xmlns:a16="http://schemas.microsoft.com/office/drawing/2014/main" id="{E52A4242-570F-9CE6-6A6D-F2A15225B247}"/>
              </a:ext>
            </a:extLst>
          </p:cNvPr>
          <p:cNvSpPr txBox="1"/>
          <p:nvPr/>
        </p:nvSpPr>
        <p:spPr>
          <a:xfrm>
            <a:off x="1223962" y="2309646"/>
            <a:ext cx="487203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4BACC6"/>
                </a:solidFill>
                <a:latin typeface="Arial"/>
              </a:rPr>
              <a:t>Memory Mapped</a:t>
            </a:r>
            <a:endParaRPr kumimoji="0" lang="en-US" sz="2800" b="1" i="0" u="none" strike="noStrike" kern="1200" cap="none" spc="0" normalizeH="0" baseline="0" noProof="0" dirty="0">
              <a:ln>
                <a:noFill/>
              </a:ln>
              <a:solidFill>
                <a:srgbClr val="4BACC6"/>
              </a:solidFill>
              <a:effectLst/>
              <a:uLnTx/>
              <a:uFillTx/>
              <a:latin typeface="Arial"/>
            </a:endParaRPr>
          </a:p>
        </p:txBody>
      </p:sp>
      <p:sp>
        <p:nvSpPr>
          <p:cNvPr id="10" name="Rectangle 9">
            <a:extLst>
              <a:ext uri="{FF2B5EF4-FFF2-40B4-BE49-F238E27FC236}">
                <a16:creationId xmlns:a16="http://schemas.microsoft.com/office/drawing/2014/main" id="{C28BEFE5-C22D-E5D2-6CAD-FCDE0D5E57B8}"/>
              </a:ext>
            </a:extLst>
          </p:cNvPr>
          <p:cNvSpPr/>
          <p:nvPr/>
        </p:nvSpPr>
        <p:spPr>
          <a:xfrm>
            <a:off x="5552777" y="1440536"/>
            <a:ext cx="90786" cy="466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2521A3-E5F0-EF7D-C03C-E83FD4C5C804}"/>
              </a:ext>
            </a:extLst>
          </p:cNvPr>
          <p:cNvSpPr/>
          <p:nvPr/>
        </p:nvSpPr>
        <p:spPr>
          <a:xfrm>
            <a:off x="2824420" y="1800380"/>
            <a:ext cx="5547500" cy="114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CE759908-5815-EBB1-9E29-81B7BDEDD518}"/>
              </a:ext>
            </a:extLst>
          </p:cNvPr>
          <p:cNvSpPr/>
          <p:nvPr/>
        </p:nvSpPr>
        <p:spPr>
          <a:xfrm>
            <a:off x="2727980" y="1800380"/>
            <a:ext cx="192880" cy="523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473C8F1E-7721-7F73-909F-1FDF5429D13B}"/>
              </a:ext>
            </a:extLst>
          </p:cNvPr>
          <p:cNvSpPr/>
          <p:nvPr/>
        </p:nvSpPr>
        <p:spPr>
          <a:xfrm>
            <a:off x="8275480" y="1800379"/>
            <a:ext cx="192880" cy="523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46A445E-BD93-5B9D-0520-CCBF4C51D8AB}"/>
              </a:ext>
            </a:extLst>
          </p:cNvPr>
          <p:cNvSpPr txBox="1"/>
          <p:nvPr/>
        </p:nvSpPr>
        <p:spPr>
          <a:xfrm>
            <a:off x="267715" y="2961545"/>
            <a:ext cx="11789919" cy="3416320"/>
          </a:xfrm>
          <a:prstGeom prst="rect">
            <a:avLst/>
          </a:prstGeom>
          <a:noFill/>
        </p:spPr>
        <p:txBody>
          <a:bodyPr wrap="square">
            <a:spAutoFit/>
          </a:bodyPr>
          <a:lstStyle/>
          <a:p>
            <a:pPr marL="285750" indent="-285750">
              <a:buFont typeface="Arial" panose="020B0604020202020204" pitchFamily="34" charset="0"/>
              <a:buChar cha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Memory-Mapped Peripherals: </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Memory-mapped peripherals are a type of peripheral that is accessed through memory addresses. </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peripherals are assigned specific memory addresses within the microcontroller's address space.</a:t>
            </a:r>
          </a:p>
          <a:p>
            <a:pPr lvl="1"/>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Non-Memory-Mapped Peripherals: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Non-memory-mapped peripherals, on the other hand, are accessed through dedicated input/output (I/O) registers rather than memory addresses.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These </a:t>
            </a:r>
            <a:r>
              <a:rPr lang="en-US" sz="2400" dirty="0" err="1">
                <a:latin typeface="Times New Roman" panose="02020603050405020304" pitchFamily="18" charset="0"/>
                <a:cs typeface="Times New Roman" panose="02020603050405020304" pitchFamily="18" charset="0"/>
              </a:rPr>
              <a:t>regeister</a:t>
            </a:r>
            <a:r>
              <a:rPr lang="en-US" sz="2400" dirty="0">
                <a:latin typeface="Times New Roman" panose="02020603050405020304" pitchFamily="18" charset="0"/>
                <a:cs typeface="Times New Roman" panose="02020603050405020304" pitchFamily="18" charset="0"/>
              </a:rPr>
              <a:t> are </a:t>
            </a:r>
            <a:r>
              <a:rPr lang="en-US" sz="2400" dirty="0" err="1">
                <a:latin typeface="Times New Roman" panose="02020603050405020304" pitchFamily="18" charset="0"/>
                <a:cs typeface="Times New Roman" panose="02020603050405020304" pitchFamily="18" charset="0"/>
              </a:rPr>
              <a:t>reffered</a:t>
            </a:r>
            <a:r>
              <a:rPr lang="en-US" sz="2400" dirty="0">
                <a:latin typeface="Times New Roman" panose="02020603050405020304" pitchFamily="18" charset="0"/>
                <a:cs typeface="Times New Roman" panose="02020603050405020304" pitchFamily="18" charset="0"/>
              </a:rPr>
              <a:t> as </a:t>
            </a:r>
            <a:r>
              <a:rPr lang="en-US" sz="2400" dirty="0" err="1">
                <a:latin typeface="Times New Roman" panose="02020603050405020304" pitchFamily="18" charset="0"/>
                <a:cs typeface="Times New Roman" panose="02020603050405020304" pitchFamily="18" charset="0"/>
              </a:rPr>
              <a:t>as</a:t>
            </a:r>
            <a:r>
              <a:rPr lang="en-US" sz="2400" dirty="0">
                <a:latin typeface="Times New Roman" panose="02020603050405020304" pitchFamily="18" charset="0"/>
                <a:cs typeface="Times New Roman" panose="02020603050405020304" pitchFamily="18" charset="0"/>
              </a:rPr>
              <a:t> processor register or </a:t>
            </a:r>
            <a:r>
              <a:rPr lang="en-US" sz="2400" dirty="0" err="1">
                <a:latin typeface="Times New Roman" panose="02020603050405020304" pitchFamily="18" charset="0"/>
                <a:cs typeface="Times New Roman" panose="02020603050405020304" pitchFamily="18" charset="0"/>
              </a:rPr>
              <a:t>register.Ex</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07059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49D77-3990-AFF7-F867-59E55D6C2751}"/>
              </a:ext>
            </a:extLst>
          </p:cNvPr>
          <p:cNvSpPr/>
          <p:nvPr/>
        </p:nvSpPr>
        <p:spPr>
          <a:xfrm>
            <a:off x="10304342" y="69368"/>
            <a:ext cx="1797269" cy="517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C3AB10-DAD5-8C8F-78FB-48C984C3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317" y="221591"/>
            <a:ext cx="1709317" cy="364886"/>
          </a:xfrm>
          <a:prstGeom prst="rect">
            <a:avLst/>
          </a:prstGeom>
        </p:spPr>
      </p:pic>
      <p:sp>
        <p:nvSpPr>
          <p:cNvPr id="2" name="Title 1">
            <a:extLst>
              <a:ext uri="{FF2B5EF4-FFF2-40B4-BE49-F238E27FC236}">
                <a16:creationId xmlns:a16="http://schemas.microsoft.com/office/drawing/2014/main" id="{CBEAF02F-C67D-EB65-EC7C-47EED5114488}"/>
              </a:ext>
            </a:extLst>
          </p:cNvPr>
          <p:cNvSpPr txBox="1">
            <a:spLocks noGrp="1"/>
          </p:cNvSpPr>
          <p:nvPr>
            <p:ph type="title"/>
          </p:nvPr>
        </p:nvSpPr>
        <p:spPr>
          <a:xfrm>
            <a:off x="268288" y="16769"/>
            <a:ext cx="6700071" cy="609398"/>
          </a:xfrm>
          <a:prstGeom prst="rect">
            <a:avLst/>
          </a:prstGeom>
          <a:noFill/>
        </p:spPr>
        <p:txBody>
          <a:bodyPr wrap="square">
            <a:spAutoFit/>
          </a:bodyPr>
          <a:lstStyle/>
          <a:p>
            <a:r>
              <a:rPr lang="en-US" dirty="0">
                <a:solidFill>
                  <a:schemeClr val="bg2">
                    <a:lumMod val="75000"/>
                  </a:schemeClr>
                </a:solidFill>
              </a:rPr>
              <a:t>Operational</a:t>
            </a:r>
            <a:r>
              <a:rPr lang="en-US" sz="4400" dirty="0">
                <a:solidFill>
                  <a:schemeClr val="bg2">
                    <a:lumMod val="75000"/>
                  </a:schemeClr>
                </a:solidFill>
                <a:latin typeface="+mj-lt"/>
              </a:rPr>
              <a:t> Modes</a:t>
            </a:r>
          </a:p>
        </p:txBody>
      </p:sp>
      <p:sp>
        <p:nvSpPr>
          <p:cNvPr id="7" name="TextBox 6">
            <a:extLst>
              <a:ext uri="{FF2B5EF4-FFF2-40B4-BE49-F238E27FC236}">
                <a16:creationId xmlns:a16="http://schemas.microsoft.com/office/drawing/2014/main" id="{92835FB5-9033-1E50-45BF-80DF9E4D278D}"/>
              </a:ext>
            </a:extLst>
          </p:cNvPr>
          <p:cNvSpPr txBox="1"/>
          <p:nvPr/>
        </p:nvSpPr>
        <p:spPr>
          <a:xfrm>
            <a:off x="268288" y="4513603"/>
            <a:ext cx="11445419" cy="3046988"/>
          </a:xfrm>
          <a:prstGeom prst="rect">
            <a:avLst/>
          </a:prstGeom>
          <a:noFill/>
        </p:spPr>
        <p:txBody>
          <a:bodyPr wrap="square">
            <a:spAutoFit/>
          </a:bodyPr>
          <a:lstStyle/>
          <a:p>
            <a:r>
              <a:rPr lang="en-US" sz="2400" b="1" dirty="0">
                <a:solidFill>
                  <a:schemeClr val="accent5"/>
                </a:solidFill>
                <a:latin typeface="Times New Roman" panose="02020603050405020304" pitchFamily="18" charset="0"/>
                <a:cs typeface="Times New Roman" panose="02020603050405020304" pitchFamily="18" charset="0"/>
              </a:rPr>
              <a:t>THREAD MODE: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the default mode of operation for the Cortex-M processor.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Thread mode, the processor executes user code or tasks in a sequential manner.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 provides a simple and efficient execution environment for most application code.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Thread mode supports features such as privileged and unprivileged execution, exception handling, and interrupt handling.</a:t>
            </a:r>
          </a:p>
          <a:p>
            <a:endParaRPr lang="en-US" sz="2400" b="1" dirty="0">
              <a:solidFill>
                <a:schemeClr val="accent5"/>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EF79531-3FAE-2738-7205-27601D0DA847}"/>
              </a:ext>
            </a:extLst>
          </p:cNvPr>
          <p:cNvSpPr txBox="1"/>
          <p:nvPr/>
        </p:nvSpPr>
        <p:spPr>
          <a:xfrm>
            <a:off x="4697015" y="778647"/>
            <a:ext cx="6136480" cy="523220"/>
          </a:xfrm>
          <a:prstGeom prst="rect">
            <a:avLst/>
          </a:prstGeom>
          <a:noFill/>
        </p:spPr>
        <p:txBody>
          <a:bodyPr wrap="square">
            <a:spAutoFit/>
          </a:bodyPr>
          <a:lstStyle/>
          <a:p>
            <a:r>
              <a:rPr lang="en-US" sz="2800" b="1" dirty="0">
                <a:solidFill>
                  <a:schemeClr val="accent5"/>
                </a:solidFill>
                <a:latin typeface="+mj-lt"/>
              </a:rPr>
              <a:t>Modes</a:t>
            </a:r>
          </a:p>
        </p:txBody>
      </p:sp>
      <p:sp>
        <p:nvSpPr>
          <p:cNvPr id="12" name="TextBox 11">
            <a:extLst>
              <a:ext uri="{FF2B5EF4-FFF2-40B4-BE49-F238E27FC236}">
                <a16:creationId xmlns:a16="http://schemas.microsoft.com/office/drawing/2014/main" id="{4308173C-8181-266B-D671-91967C6733B6}"/>
              </a:ext>
            </a:extLst>
          </p:cNvPr>
          <p:cNvSpPr txBox="1"/>
          <p:nvPr/>
        </p:nvSpPr>
        <p:spPr>
          <a:xfrm>
            <a:off x="1014042" y="2329051"/>
            <a:ext cx="3897809" cy="584775"/>
          </a:xfrm>
          <a:prstGeom prst="rect">
            <a:avLst/>
          </a:prstGeom>
          <a:noFill/>
        </p:spPr>
        <p:txBody>
          <a:bodyPr wrap="square">
            <a:spAutoFit/>
          </a:bodyPr>
          <a:lstStyle/>
          <a:p>
            <a:r>
              <a:rPr lang="en-US" sz="3200" b="1" dirty="0">
                <a:solidFill>
                  <a:schemeClr val="accent5"/>
                </a:solidFill>
              </a:rPr>
              <a:t>THREAD MODE</a:t>
            </a:r>
          </a:p>
        </p:txBody>
      </p:sp>
      <p:sp>
        <p:nvSpPr>
          <p:cNvPr id="16" name="TextBox 15">
            <a:extLst>
              <a:ext uri="{FF2B5EF4-FFF2-40B4-BE49-F238E27FC236}">
                <a16:creationId xmlns:a16="http://schemas.microsoft.com/office/drawing/2014/main" id="{6610717B-FC87-E53F-575D-0E12EBF295D4}"/>
              </a:ext>
            </a:extLst>
          </p:cNvPr>
          <p:cNvSpPr txBox="1"/>
          <p:nvPr/>
        </p:nvSpPr>
        <p:spPr>
          <a:xfrm>
            <a:off x="7470364" y="2330216"/>
            <a:ext cx="3732611" cy="584775"/>
          </a:xfrm>
          <a:prstGeom prst="rect">
            <a:avLst/>
          </a:prstGeom>
          <a:noFill/>
        </p:spPr>
        <p:txBody>
          <a:bodyPr wrap="square">
            <a:spAutoFit/>
          </a:bodyPr>
          <a:lstStyle/>
          <a:p>
            <a:r>
              <a:rPr lang="en-US" sz="3200" b="1" dirty="0">
                <a:solidFill>
                  <a:schemeClr val="accent5"/>
                </a:solidFill>
                <a:latin typeface="+mj-lt"/>
                <a:cs typeface="Times New Roman" panose="02020603050405020304" pitchFamily="18" charset="0"/>
              </a:rPr>
              <a:t>HANDLER MODE</a:t>
            </a:r>
          </a:p>
        </p:txBody>
      </p:sp>
      <p:sp>
        <p:nvSpPr>
          <p:cNvPr id="18" name="TextBox 17">
            <a:extLst>
              <a:ext uri="{FF2B5EF4-FFF2-40B4-BE49-F238E27FC236}">
                <a16:creationId xmlns:a16="http://schemas.microsoft.com/office/drawing/2014/main" id="{690DBF8F-F7CB-FE38-1774-829B7ACEF62A}"/>
              </a:ext>
            </a:extLst>
          </p:cNvPr>
          <p:cNvSpPr txBox="1"/>
          <p:nvPr/>
        </p:nvSpPr>
        <p:spPr>
          <a:xfrm>
            <a:off x="1750249" y="3627166"/>
            <a:ext cx="3779014" cy="830997"/>
          </a:xfrm>
          <a:prstGeom prst="rect">
            <a:avLst/>
          </a:prstGeom>
          <a:noFill/>
        </p:spPr>
        <p:txBody>
          <a:bodyPr wrap="square">
            <a:spAutoFit/>
          </a:bodyPr>
          <a:lstStyle/>
          <a:p>
            <a:r>
              <a:rPr kumimoji="0" lang="en-US" sz="2400" b="1" i="0" u="none" strike="noStrike" kern="1200" cap="none" spc="0" normalizeH="0" baseline="0" noProof="0" dirty="0">
                <a:ln>
                  <a:noFill/>
                </a:ln>
                <a:solidFill>
                  <a:srgbClr val="4BACC6"/>
                </a:solidFill>
                <a:effectLst/>
                <a:uLnTx/>
                <a:uFillTx/>
                <a:latin typeface="Times New Roman" panose="02020603050405020304" pitchFamily="18" charset="0"/>
                <a:cs typeface="Times New Roman" panose="02020603050405020304" pitchFamily="18" charset="0"/>
              </a:rPr>
              <a:t>Privileged Level (Default)</a:t>
            </a:r>
          </a:p>
          <a:p>
            <a:r>
              <a:rPr lang="en-US" sz="2400" b="1" dirty="0">
                <a:solidFill>
                  <a:schemeClr val="accent5"/>
                </a:solidFill>
                <a:latin typeface="Times New Roman" panose="02020603050405020304" pitchFamily="18" charset="0"/>
                <a:cs typeface="Times New Roman" panose="02020603050405020304" pitchFamily="18" charset="0"/>
              </a:rPr>
              <a:t>Unprivileged Level</a:t>
            </a:r>
            <a:endParaRPr lang="en-US" sz="2400" dirty="0"/>
          </a:p>
        </p:txBody>
      </p:sp>
      <p:sp>
        <p:nvSpPr>
          <p:cNvPr id="19" name="TextBox 18">
            <a:extLst>
              <a:ext uri="{FF2B5EF4-FFF2-40B4-BE49-F238E27FC236}">
                <a16:creationId xmlns:a16="http://schemas.microsoft.com/office/drawing/2014/main" id="{AC6FD57F-209A-DBD6-9C20-3E6ABD76974B}"/>
              </a:ext>
            </a:extLst>
          </p:cNvPr>
          <p:cNvSpPr txBox="1"/>
          <p:nvPr/>
        </p:nvSpPr>
        <p:spPr>
          <a:xfrm>
            <a:off x="8038208" y="3551228"/>
            <a:ext cx="3587353" cy="830997"/>
          </a:xfrm>
          <a:prstGeom prst="rect">
            <a:avLst/>
          </a:prstGeom>
          <a:noFill/>
        </p:spPr>
        <p:txBody>
          <a:bodyPr wrap="square">
            <a:spAutoFit/>
          </a:bodyPr>
          <a:lstStyle/>
          <a:p>
            <a:r>
              <a:rPr kumimoji="0" lang="en-US" sz="2400" b="1" i="0" u="none" strike="noStrike" kern="1200" cap="none" spc="0" normalizeH="0" baseline="0" noProof="0" dirty="0">
                <a:ln>
                  <a:noFill/>
                </a:ln>
                <a:solidFill>
                  <a:srgbClr val="4BACC6"/>
                </a:solidFill>
                <a:effectLst/>
                <a:uLnTx/>
                <a:uFillTx/>
                <a:latin typeface="Times New Roman" panose="02020603050405020304" pitchFamily="18" charset="0"/>
                <a:cs typeface="Times New Roman" panose="02020603050405020304" pitchFamily="18" charset="0"/>
              </a:rPr>
              <a:t>Privileged Level (Default)</a:t>
            </a:r>
          </a:p>
          <a:p>
            <a:r>
              <a:rPr lang="en-US" sz="2400" b="1" dirty="0">
                <a:solidFill>
                  <a:schemeClr val="accent5"/>
                </a:solidFill>
                <a:latin typeface="Times New Roman" panose="02020603050405020304" pitchFamily="18" charset="0"/>
                <a:cs typeface="Times New Roman" panose="02020603050405020304" pitchFamily="18" charset="0"/>
              </a:rPr>
              <a:t>Unprivileged Level</a:t>
            </a:r>
            <a:endParaRPr lang="en-US" sz="2400" dirty="0"/>
          </a:p>
        </p:txBody>
      </p:sp>
      <p:sp>
        <p:nvSpPr>
          <p:cNvPr id="31" name="Rectangle 30">
            <a:extLst>
              <a:ext uri="{FF2B5EF4-FFF2-40B4-BE49-F238E27FC236}">
                <a16:creationId xmlns:a16="http://schemas.microsoft.com/office/drawing/2014/main" id="{0F6CC54D-E513-73CD-883E-6753F1301613}"/>
              </a:ext>
            </a:extLst>
          </p:cNvPr>
          <p:cNvSpPr/>
          <p:nvPr/>
        </p:nvSpPr>
        <p:spPr>
          <a:xfrm>
            <a:off x="5329239" y="1214438"/>
            <a:ext cx="50006" cy="523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10EAF26-EF5C-8C0B-F3EB-461BBBB84603}"/>
              </a:ext>
            </a:extLst>
          </p:cNvPr>
          <p:cNvSpPr/>
          <p:nvPr/>
        </p:nvSpPr>
        <p:spPr>
          <a:xfrm>
            <a:off x="2314574" y="1737657"/>
            <a:ext cx="6543675" cy="55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1EFBB9C0-AB2A-FF5E-0B95-80F1B0EDD305}"/>
              </a:ext>
            </a:extLst>
          </p:cNvPr>
          <p:cNvSpPr/>
          <p:nvPr/>
        </p:nvSpPr>
        <p:spPr>
          <a:xfrm>
            <a:off x="2257425" y="1744454"/>
            <a:ext cx="160734" cy="4616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339842DC-ACEE-6F5E-D9F6-852EAA544F2D}"/>
              </a:ext>
            </a:extLst>
          </p:cNvPr>
          <p:cNvSpPr/>
          <p:nvPr/>
        </p:nvSpPr>
        <p:spPr>
          <a:xfrm>
            <a:off x="8720732" y="1737657"/>
            <a:ext cx="160734" cy="4616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6941E01-BD5B-D5F1-222B-010D30458656}"/>
              </a:ext>
            </a:extLst>
          </p:cNvPr>
          <p:cNvSpPr/>
          <p:nvPr/>
        </p:nvSpPr>
        <p:spPr>
          <a:xfrm>
            <a:off x="2354758" y="2851864"/>
            <a:ext cx="76797" cy="47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751C5F3-39C7-1F98-13A1-AA5330D12863}"/>
              </a:ext>
            </a:extLst>
          </p:cNvPr>
          <p:cNvSpPr/>
          <p:nvPr/>
        </p:nvSpPr>
        <p:spPr>
          <a:xfrm>
            <a:off x="8569522" y="2809180"/>
            <a:ext cx="76797" cy="47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4FB9110-8A62-062E-62A4-E058AB6462AA}"/>
              </a:ext>
            </a:extLst>
          </p:cNvPr>
          <p:cNvSpPr/>
          <p:nvPr/>
        </p:nvSpPr>
        <p:spPr>
          <a:xfrm>
            <a:off x="1215334" y="3274154"/>
            <a:ext cx="1216221" cy="8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E70A9D3-F5D2-70E8-C7F5-767E980EDF18}"/>
              </a:ext>
            </a:extLst>
          </p:cNvPr>
          <p:cNvSpPr/>
          <p:nvPr/>
        </p:nvSpPr>
        <p:spPr>
          <a:xfrm>
            <a:off x="1207331" y="3274758"/>
            <a:ext cx="76797" cy="982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C46AF820-D35F-70B2-1457-EA224F1DCD47}"/>
              </a:ext>
            </a:extLst>
          </p:cNvPr>
          <p:cNvSpPr/>
          <p:nvPr/>
        </p:nvSpPr>
        <p:spPr>
          <a:xfrm>
            <a:off x="1215334" y="3742185"/>
            <a:ext cx="477735" cy="170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803E46C0-A64B-6E6A-D6AC-95EF63F519D0}"/>
              </a:ext>
            </a:extLst>
          </p:cNvPr>
          <p:cNvSpPr/>
          <p:nvPr/>
        </p:nvSpPr>
        <p:spPr>
          <a:xfrm>
            <a:off x="1207331" y="4140540"/>
            <a:ext cx="485738" cy="170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7BC42E3-99B0-C0E5-468B-4B7B41CCD7F5}"/>
              </a:ext>
            </a:extLst>
          </p:cNvPr>
          <p:cNvSpPr/>
          <p:nvPr/>
        </p:nvSpPr>
        <p:spPr>
          <a:xfrm>
            <a:off x="7430098" y="3258723"/>
            <a:ext cx="1216221" cy="8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D443317-76A0-DEF8-A21E-BB0BB7C11365}"/>
              </a:ext>
            </a:extLst>
          </p:cNvPr>
          <p:cNvSpPr/>
          <p:nvPr/>
        </p:nvSpPr>
        <p:spPr>
          <a:xfrm>
            <a:off x="7422095" y="3263032"/>
            <a:ext cx="76797" cy="982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21EECD19-84E8-17BF-68E9-781A791BE8E3}"/>
              </a:ext>
            </a:extLst>
          </p:cNvPr>
          <p:cNvSpPr/>
          <p:nvPr/>
        </p:nvSpPr>
        <p:spPr>
          <a:xfrm>
            <a:off x="7430128" y="3680979"/>
            <a:ext cx="477735" cy="170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FE02CF93-2FBF-D814-23A8-92A214B04925}"/>
              </a:ext>
            </a:extLst>
          </p:cNvPr>
          <p:cNvSpPr/>
          <p:nvPr/>
        </p:nvSpPr>
        <p:spPr>
          <a:xfrm>
            <a:off x="7431045" y="4107381"/>
            <a:ext cx="477735" cy="170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5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49D77-3990-AFF7-F867-59E55D6C2751}"/>
              </a:ext>
            </a:extLst>
          </p:cNvPr>
          <p:cNvSpPr/>
          <p:nvPr/>
        </p:nvSpPr>
        <p:spPr>
          <a:xfrm>
            <a:off x="10304342" y="69368"/>
            <a:ext cx="1797269" cy="517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C3AB10-DAD5-8C8F-78FB-48C984C3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317" y="221591"/>
            <a:ext cx="1709317" cy="364886"/>
          </a:xfrm>
          <a:prstGeom prst="rect">
            <a:avLst/>
          </a:prstGeom>
        </p:spPr>
      </p:pic>
      <p:sp>
        <p:nvSpPr>
          <p:cNvPr id="3" name="TextBox 2">
            <a:extLst>
              <a:ext uri="{FF2B5EF4-FFF2-40B4-BE49-F238E27FC236}">
                <a16:creationId xmlns:a16="http://schemas.microsoft.com/office/drawing/2014/main" id="{64B7B42E-EE0F-447A-860D-F6567271C3A3}"/>
              </a:ext>
            </a:extLst>
          </p:cNvPr>
          <p:cNvSpPr txBox="1"/>
          <p:nvPr/>
        </p:nvSpPr>
        <p:spPr>
          <a:xfrm>
            <a:off x="321470" y="3220306"/>
            <a:ext cx="11444286" cy="3416320"/>
          </a:xfrm>
          <a:prstGeom prst="rect">
            <a:avLst/>
          </a:prstGeom>
          <a:noFill/>
        </p:spPr>
        <p:txBody>
          <a:bodyPr wrap="square">
            <a:spAutoFit/>
          </a:bodyPr>
          <a:lstStyle/>
          <a:p>
            <a:r>
              <a:rPr lang="en-US" sz="2400" b="1" dirty="0">
                <a:solidFill>
                  <a:schemeClr val="accent5"/>
                </a:solidFill>
                <a:latin typeface="Times New Roman" panose="02020603050405020304" pitchFamily="18" charset="0"/>
                <a:cs typeface="Times New Roman" panose="02020603050405020304" pitchFamily="18" charset="0"/>
              </a:rPr>
              <a:t>Privileged Level (PL):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level, the processor has full access to all resources and instructions.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can execute privileged instructions, access all memory regions (including protected and system-level regions), and configure and control system-level features.</a:t>
            </a:r>
          </a:p>
          <a:p>
            <a:r>
              <a:rPr lang="en-US" sz="2400" b="1" dirty="0">
                <a:solidFill>
                  <a:schemeClr val="accent5"/>
                </a:solidFill>
                <a:latin typeface="Times New Roman" panose="02020603050405020304" pitchFamily="18" charset="0"/>
                <a:cs typeface="Times New Roman" panose="02020603050405020304" pitchFamily="18" charset="0"/>
              </a:rPr>
              <a:t>Unprivileged Level (UL):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Unprivileged Level, the processor has restricted access to certain resources and instructions.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 cannot execute privileged instructions or directly access certain memory regions, such as the protected or system-level regions. </a:t>
            </a:r>
          </a:p>
        </p:txBody>
      </p:sp>
      <p:sp>
        <p:nvSpPr>
          <p:cNvPr id="10" name="TextBox 9">
            <a:extLst>
              <a:ext uri="{FF2B5EF4-FFF2-40B4-BE49-F238E27FC236}">
                <a16:creationId xmlns:a16="http://schemas.microsoft.com/office/drawing/2014/main" id="{5F145603-56C5-39E4-6D10-80201727DE22}"/>
              </a:ext>
            </a:extLst>
          </p:cNvPr>
          <p:cNvSpPr txBox="1"/>
          <p:nvPr/>
        </p:nvSpPr>
        <p:spPr>
          <a:xfrm>
            <a:off x="267715" y="911982"/>
            <a:ext cx="11924285"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BACC6"/>
                </a:solidFill>
                <a:effectLst/>
                <a:uLnTx/>
                <a:uFillTx/>
                <a:latin typeface="Times New Roman" panose="02020603050405020304" pitchFamily="18" charset="0"/>
                <a:cs typeface="Times New Roman" panose="02020603050405020304" pitchFamily="18" charset="0"/>
              </a:rPr>
              <a:t>HANDLER MODE: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Handler mode is an exception mode in the Cortex-M processor.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It is used to handle various types of exceptions and interrupts that can occur during the execution of the code.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When an exception or interrupt occurs, the processor switches from Thread mode to Handler mode to execute the corresponding interrupt service routine (ISR) or exception handler.</a:t>
            </a:r>
          </a:p>
        </p:txBody>
      </p:sp>
      <p:sp>
        <p:nvSpPr>
          <p:cNvPr id="11" name="Title 1">
            <a:extLst>
              <a:ext uri="{FF2B5EF4-FFF2-40B4-BE49-F238E27FC236}">
                <a16:creationId xmlns:a16="http://schemas.microsoft.com/office/drawing/2014/main" id="{0558D078-D95A-49C5-3392-E1F5D4454CCC}"/>
              </a:ext>
            </a:extLst>
          </p:cNvPr>
          <p:cNvSpPr txBox="1">
            <a:spLocks noGrp="1"/>
          </p:cNvSpPr>
          <p:nvPr>
            <p:ph type="title"/>
          </p:nvPr>
        </p:nvSpPr>
        <p:spPr>
          <a:xfrm>
            <a:off x="268288" y="16769"/>
            <a:ext cx="6203950" cy="609398"/>
          </a:xfrm>
          <a:prstGeom prst="rect">
            <a:avLst/>
          </a:prstGeom>
          <a:noFill/>
        </p:spPr>
        <p:txBody>
          <a:bodyPr wrap="square">
            <a:spAutoFit/>
          </a:bodyPr>
          <a:lstStyle/>
          <a:p>
            <a:r>
              <a:rPr lang="en-US" dirty="0">
                <a:solidFill>
                  <a:schemeClr val="bg2">
                    <a:lumMod val="75000"/>
                  </a:schemeClr>
                </a:solidFill>
              </a:rPr>
              <a:t>Operational</a:t>
            </a:r>
            <a:r>
              <a:rPr lang="en-US" sz="4400" dirty="0">
                <a:solidFill>
                  <a:schemeClr val="bg2">
                    <a:lumMod val="75000"/>
                  </a:schemeClr>
                </a:solidFill>
                <a:latin typeface="+mj-lt"/>
              </a:rPr>
              <a:t> Modes</a:t>
            </a:r>
          </a:p>
        </p:txBody>
      </p:sp>
    </p:spTree>
    <p:extLst>
      <p:ext uri="{BB962C8B-B14F-4D97-AF65-F5344CB8AC3E}">
        <p14:creationId xmlns:p14="http://schemas.microsoft.com/office/powerpoint/2010/main" val="345955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49D77-3990-AFF7-F867-59E55D6C2751}"/>
              </a:ext>
            </a:extLst>
          </p:cNvPr>
          <p:cNvSpPr/>
          <p:nvPr/>
        </p:nvSpPr>
        <p:spPr>
          <a:xfrm>
            <a:off x="10304342" y="69368"/>
            <a:ext cx="1797269" cy="517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C3AB10-DAD5-8C8F-78FB-48C984C3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317" y="221591"/>
            <a:ext cx="1709317" cy="364886"/>
          </a:xfrm>
          <a:prstGeom prst="rect">
            <a:avLst/>
          </a:prstGeom>
        </p:spPr>
      </p:pic>
      <p:sp>
        <p:nvSpPr>
          <p:cNvPr id="6" name="object 2">
            <a:extLst>
              <a:ext uri="{FF2B5EF4-FFF2-40B4-BE49-F238E27FC236}">
                <a16:creationId xmlns:a16="http://schemas.microsoft.com/office/drawing/2014/main" id="{88B1A513-7480-3CD5-BCEB-61EC95EB711D}"/>
              </a:ext>
            </a:extLst>
          </p:cNvPr>
          <p:cNvSpPr txBox="1">
            <a:spLocks noGrp="1"/>
          </p:cNvSpPr>
          <p:nvPr>
            <p:ph type="title"/>
          </p:nvPr>
        </p:nvSpPr>
        <p:spPr>
          <a:xfrm>
            <a:off x="267715" y="-23974"/>
            <a:ext cx="4123811" cy="68993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bg2">
                    <a:lumMod val="50000"/>
                  </a:schemeClr>
                </a:solidFill>
              </a:rPr>
              <a:t>SRAM Partition</a:t>
            </a:r>
            <a:endParaRPr dirty="0">
              <a:solidFill>
                <a:schemeClr val="bg2">
                  <a:lumMod val="50000"/>
                </a:schemeClr>
              </a:solidFill>
            </a:endParaRPr>
          </a:p>
        </p:txBody>
      </p:sp>
      <p:sp>
        <p:nvSpPr>
          <p:cNvPr id="3" name="TextBox 2">
            <a:extLst>
              <a:ext uri="{FF2B5EF4-FFF2-40B4-BE49-F238E27FC236}">
                <a16:creationId xmlns:a16="http://schemas.microsoft.com/office/drawing/2014/main" id="{A0018AB7-05B3-C5C8-C6BF-6173AA0DCC42}"/>
              </a:ext>
            </a:extLst>
          </p:cNvPr>
          <p:cNvSpPr txBox="1"/>
          <p:nvPr/>
        </p:nvSpPr>
        <p:spPr>
          <a:xfrm>
            <a:off x="404379" y="947658"/>
            <a:ext cx="5760677"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Full Ascending stack</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Full Descending Stack(ARM cortex MX)</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Empty Ascending Stack</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Empty Descending Stack</a:t>
            </a:r>
            <a:endParaRPr lang="en-US" sz="2400" dirty="0"/>
          </a:p>
        </p:txBody>
      </p:sp>
      <p:pic>
        <p:nvPicPr>
          <p:cNvPr id="9" name="Picture 8">
            <a:extLst>
              <a:ext uri="{FF2B5EF4-FFF2-40B4-BE49-F238E27FC236}">
                <a16:creationId xmlns:a16="http://schemas.microsoft.com/office/drawing/2014/main" id="{E8445E00-3E42-D264-0C40-24ABB62E6FA6}"/>
              </a:ext>
            </a:extLst>
          </p:cNvPr>
          <p:cNvPicPr>
            <a:picLocks noChangeAspect="1"/>
          </p:cNvPicPr>
          <p:nvPr/>
        </p:nvPicPr>
        <p:blipFill rotWithShape="1">
          <a:blip r:embed="rId3"/>
          <a:srcRect t="7419"/>
          <a:stretch/>
        </p:blipFill>
        <p:spPr>
          <a:xfrm>
            <a:off x="267715" y="2378483"/>
            <a:ext cx="11032765" cy="4257926"/>
          </a:xfrm>
          <a:prstGeom prst="rect">
            <a:avLst/>
          </a:prstGeom>
        </p:spPr>
      </p:pic>
    </p:spTree>
    <p:extLst>
      <p:ext uri="{BB962C8B-B14F-4D97-AF65-F5344CB8AC3E}">
        <p14:creationId xmlns:p14="http://schemas.microsoft.com/office/powerpoint/2010/main" val="3791600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66F3132C0A174482192A31A1A94C0E" ma:contentTypeVersion="16" ma:contentTypeDescription="Create a new document." ma:contentTypeScope="" ma:versionID="4ef22d0c0c2da0feb41adeacba50c2e4">
  <xsd:schema xmlns:xsd="http://www.w3.org/2001/XMLSchema" xmlns:xs="http://www.w3.org/2001/XMLSchema" xmlns:p="http://schemas.microsoft.com/office/2006/metadata/properties" xmlns:ns2="a9cb0940-a98a-4049-8fbc-77fa4bc64f72" xmlns:ns3="e25433df-cb09-43ae-b4e4-05fcd67c4243" targetNamespace="http://schemas.microsoft.com/office/2006/metadata/properties" ma:root="true" ma:fieldsID="288a1217800ed59de10dfc5ee7817848" ns2:_="" ns3:_="">
    <xsd:import namespace="a9cb0940-a98a-4049-8fbc-77fa4bc64f72"/>
    <xsd:import namespace="e25433df-cb09-43ae-b4e4-05fcd67c4243"/>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DateTaken" minOccurs="0"/>
                <xsd:element ref="ns2:MediaServiceOCR" minOccurs="0"/>
                <xsd:element ref="ns2:MediaServiceLocation"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cb0940-a98a-4049-8fbc-77fa4bc64f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Location" ma:index="14" nillable="true" ma:displayNam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84a1fc2-ac44-4c96-80e4-54101d937b5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25433df-cb09-43ae-b4e4-05fcd67c424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86698fd-1248-409e-ad7e-17284fa4c1b9}" ma:internalName="TaxCatchAll" ma:showField="CatchAllData" ma:web="e25433df-cb09-43ae-b4e4-05fcd67c42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25433df-cb09-43ae-b4e4-05fcd67c4243" xsi:nil="true"/>
    <lcf76f155ced4ddcb4097134ff3c332f xmlns="a9cb0940-a98a-4049-8fbc-77fa4bc64f7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A3D685-EEDF-4BB8-B139-7B5DE9494C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cb0940-a98a-4049-8fbc-77fa4bc64f72"/>
    <ds:schemaRef ds:uri="e25433df-cb09-43ae-b4e4-05fcd67c42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7632FE-E3AD-4653-81B3-A1171FA4E8ED}">
  <ds:schemaRefs>
    <ds:schemaRef ds:uri="http://schemas.microsoft.com/office/2006/metadata/properties"/>
    <ds:schemaRef ds:uri="http://schemas.microsoft.com/office/infopath/2007/PartnerControls"/>
    <ds:schemaRef ds:uri="e25433df-cb09-43ae-b4e4-05fcd67c4243"/>
    <ds:schemaRef ds:uri="a9cb0940-a98a-4049-8fbc-77fa4bc64f72"/>
  </ds:schemaRefs>
</ds:datastoreItem>
</file>

<file path=customXml/itemProps3.xml><?xml version="1.0" encoding="utf-8"?>
<ds:datastoreItem xmlns:ds="http://schemas.openxmlformats.org/officeDocument/2006/customXml" ds:itemID="{7E6799DD-EEEE-486B-92C6-4A6C00BB9E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TM02900743[[fn=Organic]]</Template>
  <TotalTime>20708</TotalTime>
  <Words>1303</Words>
  <Application>Microsoft Office PowerPoint</Application>
  <PresentationFormat>Widescreen</PresentationFormat>
  <Paragraphs>130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MT</vt:lpstr>
      <vt:lpstr>Calibri</vt:lpstr>
      <vt:lpstr>Symbol</vt:lpstr>
      <vt:lpstr>Times New Roman</vt:lpstr>
      <vt:lpstr>Wingdings</vt:lpstr>
      <vt:lpstr>Office Theme</vt:lpstr>
      <vt:lpstr>PowerPoint Presentation</vt:lpstr>
      <vt:lpstr>Agenda</vt:lpstr>
      <vt:lpstr>PowerPoint Presentation</vt:lpstr>
      <vt:lpstr>IDE</vt:lpstr>
      <vt:lpstr>PowerPoint Presentation</vt:lpstr>
      <vt:lpstr>Memory</vt:lpstr>
      <vt:lpstr>Operational Modes</vt:lpstr>
      <vt:lpstr>Operational Modes</vt:lpstr>
      <vt:lpstr>SRAM Partition</vt:lpstr>
      <vt:lpstr>GPIO</vt:lpstr>
      <vt:lpstr>Timers</vt:lpstr>
      <vt:lpstr>ADC</vt:lpstr>
      <vt:lpstr>UART</vt:lpstr>
      <vt:lpstr>I2C</vt:lpstr>
      <vt:lpstr>SPI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arif</dc:creator>
  <dc:description/>
  <cp:lastModifiedBy>Deepak Kumar Beniya</cp:lastModifiedBy>
  <cp:revision>94</cp:revision>
  <dcterms:created xsi:type="dcterms:W3CDTF">2020-07-17T21:01:28Z</dcterms:created>
  <dcterms:modified xsi:type="dcterms:W3CDTF">2023-06-04T21:32:30Z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0x010100CE66F3132C0A174482192A31A1A94C0E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31</vt:i4>
  </property>
  <property fmtid="{D5CDD505-2E9C-101B-9397-08002B2CF9AE}" pid="13" name="MediaServiceImageTags">
    <vt:lpwstr/>
  </property>
</Properties>
</file>