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4160" y="53339"/>
            <a:ext cx="1647444" cy="58978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89611"/>
            <a:ext cx="12179300" cy="1905"/>
          </a:xfrm>
          <a:custGeom>
            <a:avLst/>
            <a:gdLst/>
            <a:ahLst/>
            <a:cxnLst/>
            <a:rect l="l" t="t" r="r" b="b"/>
            <a:pathLst>
              <a:path w="12179300" h="1904">
                <a:moveTo>
                  <a:pt x="0" y="0"/>
                </a:moveTo>
                <a:lnTo>
                  <a:pt x="12179046" y="1522"/>
                </a:lnTo>
              </a:path>
              <a:path w="12179300" h="1904">
                <a:moveTo>
                  <a:pt x="0" y="0"/>
                </a:moveTo>
                <a:lnTo>
                  <a:pt x="12179046" y="1522"/>
                </a:lnTo>
              </a:path>
            </a:pathLst>
          </a:custGeom>
          <a:ln w="38159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895088" y="4236720"/>
            <a:ext cx="2402205" cy="7620"/>
          </a:xfrm>
          <a:custGeom>
            <a:avLst/>
            <a:gdLst/>
            <a:ahLst/>
            <a:cxnLst/>
            <a:rect l="l" t="t" r="r" b="b"/>
            <a:pathLst>
              <a:path w="2402204" h="7620">
                <a:moveTo>
                  <a:pt x="0" y="0"/>
                </a:moveTo>
                <a:lnTo>
                  <a:pt x="2401823" y="7619"/>
                </a:lnTo>
              </a:path>
            </a:pathLst>
          </a:custGeom>
          <a:ln w="5724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33571" y="2875610"/>
            <a:ext cx="4324857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24160" y="53339"/>
            <a:ext cx="1647444" cy="58978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89611"/>
            <a:ext cx="12179300" cy="1905"/>
          </a:xfrm>
          <a:custGeom>
            <a:avLst/>
            <a:gdLst/>
            <a:ahLst/>
            <a:cxnLst/>
            <a:rect l="l" t="t" r="r" b="b"/>
            <a:pathLst>
              <a:path w="12179300" h="1904">
                <a:moveTo>
                  <a:pt x="0" y="0"/>
                </a:moveTo>
                <a:lnTo>
                  <a:pt x="12179046" y="1522"/>
                </a:lnTo>
              </a:path>
              <a:path w="12179300" h="1904">
                <a:moveTo>
                  <a:pt x="0" y="0"/>
                </a:moveTo>
                <a:lnTo>
                  <a:pt x="12179046" y="1522"/>
                </a:lnTo>
              </a:path>
            </a:pathLst>
          </a:custGeom>
          <a:ln w="38159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715" y="64134"/>
            <a:ext cx="1165656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997" y="1081785"/>
            <a:ext cx="10808004" cy="441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1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5088" y="4236720"/>
            <a:ext cx="2402205" cy="7620"/>
          </a:xfrm>
          <a:custGeom>
            <a:avLst/>
            <a:gdLst/>
            <a:ahLst/>
            <a:cxnLst/>
            <a:rect l="l" t="t" r="r" b="b"/>
            <a:pathLst>
              <a:path w="2402204" h="7620">
                <a:moveTo>
                  <a:pt x="0" y="0"/>
                </a:moveTo>
                <a:lnTo>
                  <a:pt x="2401823" y="7619"/>
                </a:lnTo>
              </a:path>
            </a:pathLst>
          </a:custGeom>
          <a:ln w="5724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3571" y="2875610"/>
            <a:ext cx="419925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solidFill>
                  <a:srgbClr val="BE9000"/>
                </a:solidFill>
              </a:rPr>
              <a:t>Linux</a:t>
            </a:r>
            <a:r>
              <a:rPr dirty="0" sz="5400" spc="-65">
                <a:solidFill>
                  <a:srgbClr val="BE9000"/>
                </a:solidFill>
              </a:rPr>
              <a:t> </a:t>
            </a:r>
            <a:r>
              <a:rPr dirty="0" sz="5400" spc="-20">
                <a:solidFill>
                  <a:srgbClr val="BE9000"/>
                </a:solidFill>
              </a:rPr>
              <a:t>Internals</a:t>
            </a:r>
            <a:endParaRPr sz="5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1428" y="0"/>
            <a:ext cx="2290572" cy="685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06116" y="4339285"/>
            <a:ext cx="60833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Under</a:t>
            </a:r>
            <a:r>
              <a:rPr dirty="0" sz="2400">
                <a:latin typeface="Times New Roman"/>
                <a:cs typeface="Times New Roman"/>
              </a:rPr>
              <a:t> 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Guidance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:-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Gopalakrishna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polimera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8454" y="5693155"/>
            <a:ext cx="48494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1795" algn="l"/>
                <a:tab pos="2076450" algn="l"/>
              </a:tabLst>
            </a:pPr>
            <a:r>
              <a:rPr dirty="0" sz="2400" spc="-5">
                <a:latin typeface="Times New Roman"/>
                <a:cs typeface="Times New Roman"/>
              </a:rPr>
              <a:t>Semester	:-	8th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42795" algn="l"/>
              </a:tabLst>
            </a:pPr>
            <a:r>
              <a:rPr dirty="0" sz="2400">
                <a:latin typeface="Times New Roman"/>
                <a:cs typeface="Times New Roman"/>
              </a:rPr>
              <a:t>Presented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:-	Deepak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Kumar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Beniya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14500" algn="l"/>
                <a:tab pos="2053589" algn="l"/>
              </a:tabLst>
            </a:pPr>
            <a:r>
              <a:rPr dirty="0" sz="2400">
                <a:latin typeface="Times New Roman"/>
                <a:cs typeface="Times New Roman"/>
              </a:rPr>
              <a:t>Reg. </a:t>
            </a:r>
            <a:r>
              <a:rPr dirty="0" sz="2400" spc="-5">
                <a:latin typeface="Times New Roman"/>
                <a:cs typeface="Times New Roman"/>
              </a:rPr>
              <a:t>No.	</a:t>
            </a:r>
            <a:r>
              <a:rPr dirty="0" sz="2400">
                <a:latin typeface="Times New Roman"/>
                <a:cs typeface="Times New Roman"/>
              </a:rPr>
              <a:t>:-	1901227415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15" y="61087"/>
            <a:ext cx="57562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IPC(Inter</a:t>
            </a:r>
            <a:r>
              <a:rPr dirty="0" spc="-30"/>
              <a:t> </a:t>
            </a:r>
            <a:r>
              <a:rPr dirty="0" spc="-5"/>
              <a:t>Process</a:t>
            </a:r>
            <a:r>
              <a:rPr dirty="0" spc="-40"/>
              <a:t> </a:t>
            </a:r>
            <a:r>
              <a:rPr dirty="0" spc="-10"/>
              <a:t>Communication)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1428" y="0"/>
            <a:ext cx="2290572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997" y="1022730"/>
            <a:ext cx="10736580" cy="54425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99085" marR="885825" indent="-287020">
              <a:lnSpc>
                <a:spcPct val="97000"/>
              </a:lnSpc>
              <a:spcBef>
                <a:spcPts val="1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5">
                <a:latin typeface="Times New Roman"/>
                <a:cs typeface="Times New Roman"/>
              </a:rPr>
              <a:t>IPC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Linux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facilitates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communication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exchange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enabling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collaboration,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synchronization,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coordination</a:t>
            </a:r>
            <a:r>
              <a:rPr dirty="0" sz="280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ts val="2875"/>
              </a:lnSpc>
              <a:spcBef>
                <a:spcPts val="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5" b="1">
                <a:latin typeface="Calibri"/>
                <a:cs typeface="Calibri"/>
              </a:rPr>
              <a:t>IPC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Mechanism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ts val="2875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400" spc="-10">
                <a:latin typeface="Calibri"/>
                <a:cs typeface="Calibri"/>
              </a:rPr>
              <a:t>FIFO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400">
                <a:latin typeface="Calibri"/>
                <a:cs typeface="Calibri"/>
              </a:rPr>
              <a:t>Pipes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400" spc="-5">
                <a:latin typeface="Calibri"/>
                <a:cs typeface="Calibri"/>
              </a:rPr>
              <a:t>Message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Queues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400" spc="-10">
                <a:latin typeface="Calibri"/>
                <a:cs typeface="Calibri"/>
              </a:rPr>
              <a:t>Shared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400" spc="-5">
                <a:latin typeface="Calibri"/>
                <a:cs typeface="Calibri"/>
              </a:rPr>
              <a:t>Semaphore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400" spc="-15">
                <a:latin typeface="Calibri"/>
                <a:cs typeface="Calibri"/>
              </a:rPr>
              <a:t>Socket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385"/>
              </a:lnSpc>
              <a:spcBef>
                <a:spcPts val="242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b="1">
                <a:latin typeface="Calibri"/>
                <a:cs typeface="Calibri"/>
              </a:rPr>
              <a:t>FIFO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lvl="1" marL="1325880" indent="-399415">
              <a:lnSpc>
                <a:spcPts val="2865"/>
              </a:lnSpc>
              <a:buSzPct val="83333"/>
              <a:buFont typeface="Arial MT"/>
              <a:buChar char="•"/>
              <a:tabLst>
                <a:tab pos="1325880" algn="l"/>
                <a:tab pos="1326515" algn="l"/>
              </a:tabLst>
            </a:pP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first-in,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first-out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file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pipe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has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name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file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lvl="1" marL="1270000" indent="-343535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635" algn="l"/>
              </a:tabLst>
            </a:pP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also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called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named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pipes.</a:t>
            </a:r>
            <a:endParaRPr sz="2400">
              <a:latin typeface="Calibri"/>
              <a:cs typeface="Calibri"/>
            </a:endParaRPr>
          </a:p>
          <a:p>
            <a:pPr lvl="1" marL="1270000" marR="5080" indent="-342900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635" algn="l"/>
              </a:tabLst>
            </a:pPr>
            <a:r>
              <a:rPr dirty="0" sz="2400">
                <a:latin typeface="Calibri"/>
                <a:cs typeface="Calibri"/>
              </a:rPr>
              <a:t>When a </a:t>
            </a:r>
            <a:r>
              <a:rPr dirty="0" sz="2400" spc="-15">
                <a:latin typeface="Calibri"/>
                <a:cs typeface="Calibri"/>
              </a:rPr>
              <a:t>blocked </a:t>
            </a:r>
            <a:r>
              <a:rPr dirty="0" sz="2400" spc="-5" b="1">
                <a:latin typeface="Calibri"/>
                <a:cs typeface="Calibri"/>
              </a:rPr>
              <a:t>SCHED_FIFO </a:t>
            </a:r>
            <a:r>
              <a:rPr dirty="0" sz="2400" spc="-5">
                <a:latin typeface="Calibri"/>
                <a:cs typeface="Calibri"/>
              </a:rPr>
              <a:t>thread </a:t>
            </a:r>
            <a:r>
              <a:rPr dirty="0" sz="2400" spc="-10">
                <a:latin typeface="Calibri"/>
                <a:cs typeface="Calibri"/>
              </a:rPr>
              <a:t>becomes </a:t>
            </a:r>
            <a:r>
              <a:rPr dirty="0" sz="2400">
                <a:latin typeface="Calibri"/>
                <a:cs typeface="Calibri"/>
              </a:rPr>
              <a:t>runnable, it will </a:t>
            </a:r>
            <a:r>
              <a:rPr dirty="0" sz="2400" spc="-5">
                <a:latin typeface="Calibri"/>
                <a:cs typeface="Calibri"/>
              </a:rPr>
              <a:t>be inserted </a:t>
            </a:r>
            <a:r>
              <a:rPr dirty="0" sz="2400" spc="-15">
                <a:latin typeface="Calibri"/>
                <a:cs typeface="Calibri"/>
              </a:rPr>
              <a:t>at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end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list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its</a:t>
            </a:r>
            <a:r>
              <a:rPr dirty="0" sz="2400" spc="-25">
                <a:latin typeface="Calibri"/>
                <a:cs typeface="Calibri"/>
              </a:rPr>
              <a:t> priority.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15" y="87883"/>
            <a:ext cx="84124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Pipe,</a:t>
            </a:r>
            <a:r>
              <a:rPr dirty="0" spc="-10"/>
              <a:t> </a:t>
            </a:r>
            <a:r>
              <a:rPr dirty="0" spc="25"/>
              <a:t>msgQ,</a:t>
            </a:r>
            <a:r>
              <a:rPr dirty="0" spc="-20"/>
              <a:t> </a:t>
            </a:r>
            <a:r>
              <a:rPr dirty="0" spc="-10"/>
              <a:t>Shared</a:t>
            </a:r>
            <a:r>
              <a:rPr dirty="0" spc="-30"/>
              <a:t> Memory,</a:t>
            </a:r>
            <a:r>
              <a:rPr dirty="0" spc="5"/>
              <a:t> </a:t>
            </a:r>
            <a:r>
              <a:rPr dirty="0" spc="-10"/>
              <a:t>Semaphores,</a:t>
            </a:r>
            <a:r>
              <a:rPr dirty="0" spc="-15"/>
              <a:t> </a:t>
            </a:r>
            <a:r>
              <a:rPr dirty="0" spc="-20"/>
              <a:t>Socket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1428" y="0"/>
            <a:ext cx="2290572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997" y="1022730"/>
            <a:ext cx="10834370" cy="5193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438784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500" spc="-5" b="1">
                <a:latin typeface="Times New Roman"/>
                <a:cs typeface="Times New Roman"/>
              </a:rPr>
              <a:t>Pipe</a:t>
            </a:r>
            <a:r>
              <a:rPr dirty="0" sz="2500" spc="-1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:</a:t>
            </a:r>
            <a:r>
              <a:rPr dirty="0" sz="2400">
                <a:latin typeface="Times New Roman"/>
                <a:cs typeface="Times New Roman"/>
              </a:rPr>
              <a:t>Unidirectional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communication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channels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related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process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writing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pipe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reading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110489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3944620" algn="l"/>
              </a:tabLst>
            </a:pPr>
            <a:r>
              <a:rPr dirty="0" sz="2500" spc="-5" b="1">
                <a:latin typeface="Times New Roman"/>
                <a:cs typeface="Times New Roman"/>
              </a:rPr>
              <a:t>msgQ</a:t>
            </a:r>
            <a:r>
              <a:rPr dirty="0" sz="2500" spc="30" b="1">
                <a:latin typeface="Times New Roman"/>
                <a:cs typeface="Times New Roman"/>
              </a:rPr>
              <a:t> </a:t>
            </a:r>
            <a:r>
              <a:rPr dirty="0" sz="2500" spc="-5" b="1">
                <a:latin typeface="Times New Roman"/>
                <a:cs typeface="Times New Roman"/>
              </a:rPr>
              <a:t>:</a:t>
            </a:r>
            <a:r>
              <a:rPr dirty="0" sz="2500" spc="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Message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queues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	two-way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IPC mechanism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communicating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structured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message.</a:t>
            </a:r>
            <a:endParaRPr sz="2400">
              <a:latin typeface="Times New Roman"/>
              <a:cs typeface="Times New Roman"/>
            </a:endParaRPr>
          </a:p>
          <a:p>
            <a:pPr marL="299085" marR="13081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500" spc="-15" b="1">
                <a:latin typeface="Times New Roman"/>
                <a:cs typeface="Times New Roman"/>
              </a:rPr>
              <a:t>Shared </a:t>
            </a:r>
            <a:r>
              <a:rPr dirty="0" sz="2500" spc="-5" b="1">
                <a:latin typeface="Times New Roman"/>
                <a:cs typeface="Times New Roman"/>
              </a:rPr>
              <a:t>Memory : </a:t>
            </a:r>
            <a:r>
              <a:rPr dirty="0" sz="2400">
                <a:latin typeface="Times New Roman"/>
                <a:cs typeface="Times New Roman"/>
              </a:rPr>
              <a:t>Shared </a:t>
            </a:r>
            <a:r>
              <a:rPr dirty="0" sz="2400" spc="-10">
                <a:latin typeface="Times New Roman"/>
                <a:cs typeface="Times New Roman"/>
              </a:rPr>
              <a:t>memory </a:t>
            </a:r>
            <a:r>
              <a:rPr dirty="0" sz="2400">
                <a:latin typeface="Times New Roman"/>
                <a:cs typeface="Times New Roman"/>
              </a:rPr>
              <a:t>allows </a:t>
            </a:r>
            <a:r>
              <a:rPr dirty="0" sz="2400" spc="-5">
                <a:latin typeface="Times New Roman"/>
                <a:cs typeface="Times New Roman"/>
              </a:rPr>
              <a:t>two </a:t>
            </a:r>
            <a:r>
              <a:rPr dirty="0" sz="2400">
                <a:latin typeface="Times New Roman"/>
                <a:cs typeface="Times New Roman"/>
              </a:rPr>
              <a:t>or </a:t>
            </a:r>
            <a:r>
              <a:rPr dirty="0" sz="2400" spc="-5">
                <a:latin typeface="Times New Roman"/>
                <a:cs typeface="Times New Roman"/>
              </a:rPr>
              <a:t>more </a:t>
            </a:r>
            <a:r>
              <a:rPr dirty="0" sz="2400">
                <a:latin typeface="Times New Roman"/>
                <a:cs typeface="Times New Roman"/>
              </a:rPr>
              <a:t>processes to access the </a:t>
            </a:r>
            <a:r>
              <a:rPr dirty="0" sz="2400" spc="-5">
                <a:latin typeface="Times New Roman"/>
                <a:cs typeface="Times New Roman"/>
              </a:rPr>
              <a:t>same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10">
                <a:latin typeface="Times New Roman"/>
                <a:cs typeface="Times New Roman"/>
              </a:rPr>
              <a:t>When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memory,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see</a:t>
            </a:r>
            <a:r>
              <a:rPr dirty="0" sz="2400">
                <a:latin typeface="Times New Roman"/>
                <a:cs typeface="Times New Roman"/>
              </a:rPr>
              <a:t> 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modification.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32131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Semaphores </a:t>
            </a:r>
            <a:r>
              <a:rPr dirty="0" sz="2400" b="1">
                <a:latin typeface="Times New Roman"/>
                <a:cs typeface="Times New Roman"/>
              </a:rPr>
              <a:t>: </a:t>
            </a:r>
            <a:r>
              <a:rPr dirty="0" sz="2400" spc="-5">
                <a:latin typeface="Times New Roman"/>
                <a:cs typeface="Times New Roman"/>
              </a:rPr>
              <a:t>Semaphores </a:t>
            </a:r>
            <a:r>
              <a:rPr dirty="0" sz="2400">
                <a:latin typeface="Times New Roman"/>
                <a:cs typeface="Times New Roman"/>
              </a:rPr>
              <a:t>are </a:t>
            </a:r>
            <a:r>
              <a:rPr dirty="0" sz="2400" spc="-5">
                <a:latin typeface="Times New Roman"/>
                <a:cs typeface="Times New Roman"/>
              </a:rPr>
              <a:t>synchronization primitives </a:t>
            </a:r>
            <a:r>
              <a:rPr dirty="0" sz="2400">
                <a:latin typeface="Times New Roman"/>
                <a:cs typeface="Times New Roman"/>
              </a:rPr>
              <a:t>used to control access to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shared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IPC.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5244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Socket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: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sockets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hey</a:t>
            </a:r>
            <a:r>
              <a:rPr dirty="0" sz="2400" spc="-5">
                <a:latin typeface="Times New Roman"/>
                <a:cs typeface="Times New Roman"/>
              </a:rPr>
              <a:t> communication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mechanism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client/server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developed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either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locally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single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machine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 a</a:t>
            </a:r>
            <a:r>
              <a:rPr dirty="0" sz="2400" spc="-5">
                <a:latin typeface="Times New Roman"/>
                <a:cs typeface="Times New Roman"/>
              </a:rPr>
              <a:t> cross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networks.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15" y="61087"/>
            <a:ext cx="35013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Socket</a:t>
            </a:r>
            <a:r>
              <a:rPr dirty="0" spc="-60"/>
              <a:t> </a:t>
            </a:r>
            <a:r>
              <a:rPr dirty="0" spc="-15"/>
              <a:t>Programming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1428" y="0"/>
            <a:ext cx="2290572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997" y="1022730"/>
            <a:ext cx="7021195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Socket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Programming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method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connect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 a network to establish a </a:t>
            </a:r>
            <a:r>
              <a:rPr dirty="0" sz="2400" spc="-5">
                <a:latin typeface="Times New Roman"/>
                <a:cs typeface="Times New Roman"/>
              </a:rPr>
              <a:t>means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communication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those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es.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repr</a:t>
            </a:r>
            <a:r>
              <a:rPr dirty="0" sz="2400">
                <a:latin typeface="Times New Roman"/>
                <a:cs typeface="Times New Roman"/>
              </a:rPr>
              <a:t>esents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puter 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physical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internet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connection.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b="1">
                <a:latin typeface="Times New Roman"/>
                <a:cs typeface="Times New Roman"/>
              </a:rPr>
              <a:t>Syntax: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int</a:t>
            </a:r>
            <a:r>
              <a:rPr dirty="0" sz="2400" spc="-2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548ED4"/>
                </a:solidFill>
                <a:latin typeface="Times New Roman"/>
                <a:cs typeface="Times New Roman"/>
              </a:rPr>
              <a:t>socket(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int</a:t>
            </a:r>
            <a:r>
              <a:rPr dirty="0" sz="2400" spc="-5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548ED4"/>
                </a:solidFill>
                <a:latin typeface="Times New Roman"/>
                <a:cs typeface="Times New Roman"/>
              </a:rPr>
              <a:t>domain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int</a:t>
            </a:r>
            <a:r>
              <a:rPr dirty="0" sz="2400" spc="-2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548ED4"/>
                </a:solidFill>
                <a:latin typeface="Times New Roman"/>
                <a:cs typeface="Times New Roman"/>
              </a:rPr>
              <a:t>type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int</a:t>
            </a:r>
            <a:r>
              <a:rPr dirty="0" sz="2400" spc="-2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548ED4"/>
                </a:solidFill>
                <a:latin typeface="Times New Roman"/>
                <a:cs typeface="Times New Roman"/>
              </a:rPr>
              <a:t>protocol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322705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divided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server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client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node.</a:t>
            </a:r>
            <a:endParaRPr sz="2400">
              <a:latin typeface="Times New Roman"/>
              <a:cs typeface="Times New Roman"/>
            </a:endParaRPr>
          </a:p>
          <a:p>
            <a:pPr marL="12700" marR="1237615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client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sends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connection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signal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the server node receives the </a:t>
            </a:r>
            <a:r>
              <a:rPr dirty="0" sz="2400" spc="-5">
                <a:latin typeface="Times New Roman"/>
                <a:cs typeface="Times New Roman"/>
              </a:rPr>
              <a:t>connection </a:t>
            </a:r>
            <a:r>
              <a:rPr dirty="0" sz="2400">
                <a:latin typeface="Times New Roman"/>
                <a:cs typeface="Times New Roman"/>
              </a:rPr>
              <a:t> signal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client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6283" y="758949"/>
            <a:ext cx="4075176" cy="60030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15" y="87883"/>
            <a:ext cx="16935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Sche</a:t>
            </a:r>
            <a:r>
              <a:rPr dirty="0" spc="-15"/>
              <a:t>d</a:t>
            </a:r>
            <a:r>
              <a:rPr dirty="0"/>
              <a:t>ular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1428" y="0"/>
            <a:ext cx="2290572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997" y="1081785"/>
            <a:ext cx="10534650" cy="441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Schedular: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64198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2400" spc="-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scheduler</a:t>
            </a:r>
            <a:r>
              <a:rPr dirty="0" sz="2400" spc="-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74151"/>
                </a:solidFill>
                <a:latin typeface="Times New Roman"/>
                <a:cs typeface="Times New Roman"/>
              </a:rPr>
              <a:t>is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 responsible</a:t>
            </a:r>
            <a:r>
              <a:rPr dirty="0" sz="2400" spc="-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for </a:t>
            </a:r>
            <a:r>
              <a:rPr dirty="0" sz="2400" spc="-5">
                <a:solidFill>
                  <a:srgbClr val="374151"/>
                </a:solidFill>
                <a:latin typeface="Times New Roman"/>
                <a:cs typeface="Times New Roman"/>
              </a:rPr>
              <a:t>determining</a:t>
            </a:r>
            <a:r>
              <a:rPr dirty="0" sz="2400" spc="-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order</a:t>
            </a:r>
            <a:r>
              <a:rPr dirty="0" sz="2400" spc="-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and duration</a:t>
            </a:r>
            <a:r>
              <a:rPr dirty="0" sz="2400" spc="-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dirty="0" sz="2400" spc="-5">
                <a:solidFill>
                  <a:srgbClr val="374151"/>
                </a:solidFill>
                <a:latin typeface="Times New Roman"/>
                <a:cs typeface="Times New Roman"/>
              </a:rPr>
              <a:t>process </a:t>
            </a:r>
            <a:r>
              <a:rPr dirty="0" sz="2400" spc="-5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execution</a:t>
            </a:r>
            <a:r>
              <a:rPr dirty="0" sz="2400" spc="-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on the</a:t>
            </a:r>
            <a:r>
              <a:rPr dirty="0" sz="2400" spc="-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74151"/>
                </a:solidFill>
                <a:latin typeface="Times New Roman"/>
                <a:cs typeface="Times New Roman"/>
              </a:rPr>
              <a:t>CPU.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74151"/>
              </a:buClr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74151"/>
              </a:buClr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It</a:t>
            </a:r>
            <a:r>
              <a:rPr dirty="0" sz="2400" spc="-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allocates</a:t>
            </a:r>
            <a:r>
              <a:rPr dirty="0" sz="2400" spc="-3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74151"/>
                </a:solidFill>
                <a:latin typeface="Times New Roman"/>
                <a:cs typeface="Times New Roman"/>
              </a:rPr>
              <a:t>CPU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74151"/>
                </a:solidFill>
                <a:latin typeface="Times New Roman"/>
                <a:cs typeface="Times New Roman"/>
              </a:rPr>
              <a:t>time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 to processes</a:t>
            </a:r>
            <a:r>
              <a:rPr dirty="0" sz="2400" spc="-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based on scheduling</a:t>
            </a:r>
            <a:r>
              <a:rPr dirty="0" sz="2400" spc="-3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74151"/>
                </a:solidFill>
                <a:latin typeface="Times New Roman"/>
                <a:cs typeface="Times New Roman"/>
              </a:rPr>
              <a:t>algorithms</a:t>
            </a:r>
            <a:r>
              <a:rPr dirty="0" sz="2400" spc="-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like</a:t>
            </a:r>
            <a:r>
              <a:rPr dirty="0" sz="2400" spc="-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First-Come, </a:t>
            </a:r>
            <a:r>
              <a:rPr dirty="0" sz="2400" spc="-5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First-Served</a:t>
            </a:r>
            <a:r>
              <a:rPr dirty="0" sz="2400" spc="-3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74151"/>
                </a:solidFill>
                <a:latin typeface="Times New Roman"/>
                <a:cs typeface="Times New Roman"/>
              </a:rPr>
              <a:t>(FCFS),</a:t>
            </a:r>
            <a:r>
              <a:rPr dirty="0" sz="2400" spc="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Round </a:t>
            </a:r>
            <a:r>
              <a:rPr dirty="0" sz="2400" spc="-5">
                <a:solidFill>
                  <a:srgbClr val="374151"/>
                </a:solidFill>
                <a:latin typeface="Times New Roman"/>
                <a:cs typeface="Times New Roman"/>
              </a:rPr>
              <a:t>Robin,</a:t>
            </a:r>
            <a:r>
              <a:rPr dirty="0" sz="2400" spc="-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or Priority</a:t>
            </a:r>
            <a:r>
              <a:rPr dirty="0" sz="2400" spc="-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Scheduling.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74151"/>
              </a:buClr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74151"/>
              </a:buClr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marR="252729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scheduler</a:t>
            </a:r>
            <a:r>
              <a:rPr dirty="0" sz="2400" spc="-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ensures</a:t>
            </a:r>
            <a:r>
              <a:rPr dirty="0" sz="2400" spc="-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74151"/>
                </a:solidFill>
                <a:latin typeface="Times New Roman"/>
                <a:cs typeface="Times New Roman"/>
              </a:rPr>
              <a:t>fairness,</a:t>
            </a:r>
            <a:r>
              <a:rPr dirty="0" sz="2400" spc="-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374151"/>
                </a:solidFill>
                <a:latin typeface="Times New Roman"/>
                <a:cs typeface="Times New Roman"/>
              </a:rPr>
              <a:t>efficiency,</a:t>
            </a:r>
            <a:r>
              <a:rPr dirty="0" sz="2400" spc="-3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and responsiveness</a:t>
            </a:r>
            <a:r>
              <a:rPr dirty="0" sz="2400" spc="-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dirty="0" sz="2400" spc="-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2400" spc="-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execution</a:t>
            </a:r>
            <a:r>
              <a:rPr dirty="0" sz="2400" spc="-3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dirty="0" sz="2400" spc="-5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processes.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3571" y="2875610"/>
            <a:ext cx="399034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 b="1">
                <a:solidFill>
                  <a:srgbClr val="BE9000"/>
                </a:solidFill>
                <a:latin typeface="Calibri"/>
                <a:cs typeface="Calibri"/>
              </a:rPr>
              <a:t>Rugged</a:t>
            </a:r>
            <a:r>
              <a:rPr dirty="0" sz="5400" spc="-75" b="1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dirty="0" sz="5400" spc="-15" b="1">
                <a:solidFill>
                  <a:srgbClr val="BE9000"/>
                </a:solidFill>
                <a:latin typeface="Calibri"/>
                <a:cs typeface="Calibri"/>
              </a:rPr>
              <a:t>Board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1180" y="4502353"/>
            <a:ext cx="708088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solidFill>
                  <a:srgbClr val="EC7C30"/>
                </a:solidFill>
                <a:latin typeface="Arial"/>
                <a:cs typeface="Arial"/>
              </a:rPr>
              <a:t>https://community.ruggedboard.com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90571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94" y="54102"/>
            <a:ext cx="7595870" cy="562610"/>
          </a:xfrm>
          <a:prstGeom prst="rect"/>
          <a:ln w="19080">
            <a:solidFill>
              <a:srgbClr val="EC7C30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89535">
              <a:lnSpc>
                <a:spcPts val="4280"/>
              </a:lnSpc>
              <a:spcBef>
                <a:spcPts val="145"/>
              </a:spcBef>
            </a:pPr>
            <a:r>
              <a:rPr dirty="0" sz="3600" spc="-10">
                <a:solidFill>
                  <a:srgbClr val="585858"/>
                </a:solidFill>
              </a:rPr>
              <a:t>Agenda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1997" y="1013586"/>
            <a:ext cx="6979284" cy="4419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ts val="335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800" spc="-15"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ts val="335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800" spc="-5">
                <a:latin typeface="Calibri"/>
                <a:cs typeface="Calibri"/>
              </a:rPr>
              <a:t>Rugged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Board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Interfaces</a:t>
            </a:r>
            <a:endParaRPr sz="2800">
              <a:latin typeface="Calibri"/>
              <a:cs typeface="Calibri"/>
            </a:endParaRPr>
          </a:p>
          <a:p>
            <a:pPr lvl="1" marL="1213485" indent="-28702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dirty="0" sz="2400" spc="-10">
                <a:latin typeface="Calibri"/>
                <a:cs typeface="Calibri"/>
              </a:rPr>
              <a:t>Interfaces</a:t>
            </a:r>
            <a:endParaRPr sz="2400">
              <a:latin typeface="Calibri"/>
              <a:cs typeface="Calibri"/>
            </a:endParaRPr>
          </a:p>
          <a:p>
            <a:pPr lvl="1" marL="1213485" indent="-287020">
              <a:lnSpc>
                <a:spcPct val="100000"/>
              </a:lnSpc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dirty="0" sz="2400">
                <a:latin typeface="Calibri"/>
                <a:cs typeface="Calibri"/>
              </a:rPr>
              <a:t>Block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Diagram</a:t>
            </a:r>
            <a:endParaRPr sz="2400">
              <a:latin typeface="Calibri"/>
              <a:cs typeface="Calibri"/>
            </a:endParaRPr>
          </a:p>
          <a:p>
            <a:pPr lvl="1" marL="1213485" indent="-287020">
              <a:lnSpc>
                <a:spcPct val="100000"/>
              </a:lnSpc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dirty="0" sz="2400" spc="-5">
                <a:latin typeface="Calibri"/>
                <a:cs typeface="Calibri"/>
              </a:rPr>
              <a:t>Functional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  <a:p>
            <a:pPr lvl="2" marL="1670685" indent="-28702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1670685" algn="l"/>
                <a:tab pos="1671320" algn="l"/>
              </a:tabLst>
            </a:pPr>
            <a:r>
              <a:rPr dirty="0" sz="2000" spc="-15">
                <a:latin typeface="Calibri"/>
                <a:cs typeface="Calibri"/>
              </a:rPr>
              <a:t>Power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Supply</a:t>
            </a:r>
            <a:endParaRPr sz="2000">
              <a:latin typeface="Calibri"/>
              <a:cs typeface="Calibri"/>
            </a:endParaRPr>
          </a:p>
          <a:p>
            <a:pPr lvl="2" marL="1670685" indent="-287020">
              <a:lnSpc>
                <a:spcPct val="100000"/>
              </a:lnSpc>
              <a:buFont typeface="Arial MT"/>
              <a:buChar char="•"/>
              <a:tabLst>
                <a:tab pos="1670685" algn="l"/>
                <a:tab pos="1671320" algn="l"/>
              </a:tabLst>
            </a:pPr>
            <a:r>
              <a:rPr dirty="0" sz="2000" spc="-5">
                <a:latin typeface="Calibri"/>
                <a:cs typeface="Calibri"/>
              </a:rPr>
              <a:t>Jumpers</a:t>
            </a:r>
            <a:endParaRPr sz="2000">
              <a:latin typeface="Calibri"/>
              <a:cs typeface="Calibri"/>
            </a:endParaRPr>
          </a:p>
          <a:p>
            <a:pPr lvl="2" marL="16706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670685" algn="l"/>
                <a:tab pos="1671320" algn="l"/>
              </a:tabLst>
            </a:pPr>
            <a:r>
              <a:rPr dirty="0" sz="2000" spc="-5">
                <a:latin typeface="Calibri"/>
                <a:cs typeface="Calibri"/>
              </a:rPr>
              <a:t>Switches</a:t>
            </a:r>
            <a:endParaRPr sz="2000">
              <a:latin typeface="Calibri"/>
              <a:cs typeface="Calibri"/>
            </a:endParaRPr>
          </a:p>
          <a:p>
            <a:pPr lvl="2" marL="1670685" indent="-287020">
              <a:lnSpc>
                <a:spcPct val="100000"/>
              </a:lnSpc>
              <a:buFont typeface="Arial MT"/>
              <a:buChar char="•"/>
              <a:tabLst>
                <a:tab pos="1670685" algn="l"/>
                <a:tab pos="1671320" algn="l"/>
              </a:tabLst>
            </a:pPr>
            <a:r>
              <a:rPr dirty="0" sz="2000">
                <a:latin typeface="Calibri"/>
                <a:cs typeface="Calibri"/>
              </a:rPr>
              <a:t>User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(GPIO)</a:t>
            </a:r>
            <a:endParaRPr sz="2000">
              <a:latin typeface="Calibri"/>
              <a:cs typeface="Calibri"/>
            </a:endParaRPr>
          </a:p>
          <a:p>
            <a:pPr lvl="2" marL="1670685" indent="-287020">
              <a:lnSpc>
                <a:spcPct val="100000"/>
              </a:lnSpc>
              <a:buFont typeface="Arial MT"/>
              <a:buChar char="•"/>
              <a:tabLst>
                <a:tab pos="1670685" algn="l"/>
                <a:tab pos="1671320" algn="l"/>
              </a:tabLst>
            </a:pPr>
            <a:r>
              <a:rPr dirty="0" sz="2000" spc="-5">
                <a:latin typeface="Calibri"/>
                <a:cs typeface="Calibri"/>
              </a:rPr>
              <a:t>Industrial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Field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Interfaces</a:t>
            </a:r>
            <a:endParaRPr sz="2000">
              <a:latin typeface="Calibri"/>
              <a:cs typeface="Calibri"/>
            </a:endParaRPr>
          </a:p>
          <a:p>
            <a:pPr lvl="2" marL="1670685" indent="-287020">
              <a:lnSpc>
                <a:spcPct val="100000"/>
              </a:lnSpc>
              <a:buFont typeface="Arial MT"/>
              <a:buChar char="•"/>
              <a:tabLst>
                <a:tab pos="1670685" algn="l"/>
                <a:tab pos="1671320" algn="l"/>
              </a:tabLst>
            </a:pPr>
            <a:r>
              <a:rPr dirty="0" sz="2000" spc="-5">
                <a:latin typeface="Calibri"/>
                <a:cs typeface="Calibri"/>
              </a:rPr>
              <a:t>Ethernet</a:t>
            </a:r>
            <a:endParaRPr sz="2000">
              <a:latin typeface="Calibri"/>
              <a:cs typeface="Calibri"/>
            </a:endParaRPr>
          </a:p>
          <a:p>
            <a:pPr lvl="2" marL="1670685" indent="-287020">
              <a:lnSpc>
                <a:spcPct val="100000"/>
              </a:lnSpc>
              <a:buFont typeface="Arial MT"/>
              <a:buChar char="•"/>
              <a:tabLst>
                <a:tab pos="1670685" algn="l"/>
                <a:tab pos="1671320" algn="l"/>
              </a:tabLst>
            </a:pPr>
            <a:r>
              <a:rPr dirty="0" sz="2000">
                <a:latin typeface="Calibri"/>
                <a:cs typeface="Calibri"/>
              </a:rPr>
              <a:t>USB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2.0</a:t>
            </a:r>
            <a:endParaRPr sz="2000">
              <a:latin typeface="Calibri"/>
              <a:cs typeface="Calibri"/>
            </a:endParaRPr>
          </a:p>
          <a:p>
            <a:pPr lvl="2" marL="1670685" indent="-287020">
              <a:lnSpc>
                <a:spcPct val="100000"/>
              </a:lnSpc>
              <a:buFont typeface="Arial MT"/>
              <a:buChar char="•"/>
              <a:tabLst>
                <a:tab pos="1670685" algn="l"/>
                <a:tab pos="1671320" algn="l"/>
              </a:tabLst>
            </a:pPr>
            <a:r>
              <a:rPr dirty="0" sz="2000" spc="-5">
                <a:latin typeface="Calibri"/>
                <a:cs typeface="Calibri"/>
              </a:rPr>
              <a:t>Secure digital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Memory</a:t>
            </a:r>
            <a:r>
              <a:rPr dirty="0" sz="2000" spc="-10">
                <a:latin typeface="Calibri"/>
                <a:cs typeface="Calibri"/>
              </a:rPr>
              <a:t> card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+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SIM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(Dual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Connector)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2335" y="0"/>
            <a:ext cx="2292096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4263" y="54355"/>
            <a:ext cx="23952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2D75B6"/>
                </a:solidFill>
              </a:rPr>
              <a:t>Introduction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2335" y="3047"/>
            <a:ext cx="2292096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997" y="1022730"/>
            <a:ext cx="10717530" cy="269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9715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phyCORE-A5D2x RuggedBoard is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System </a:t>
            </a:r>
            <a:r>
              <a:rPr dirty="0" sz="2400">
                <a:latin typeface="Times New Roman"/>
                <a:cs typeface="Times New Roman"/>
              </a:rPr>
              <a:t>in Peripheral </a:t>
            </a:r>
            <a:r>
              <a:rPr dirty="0" sz="2400" spc="-5">
                <a:latin typeface="Times New Roman"/>
                <a:cs typeface="Times New Roman"/>
              </a:rPr>
              <a:t>(SIP) </a:t>
            </a:r>
            <a:r>
              <a:rPr dirty="0" sz="2400">
                <a:latin typeface="Times New Roman"/>
                <a:cs typeface="Times New Roman"/>
              </a:rPr>
              <a:t>that serves </a:t>
            </a:r>
            <a:r>
              <a:rPr dirty="0" sz="2400" spc="-5">
                <a:latin typeface="Times New Roman"/>
                <a:cs typeface="Times New Roman"/>
              </a:rPr>
              <a:t>as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low-cost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software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development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platform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Microchip's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A5D2x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CPU.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feature-rich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solution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many </a:t>
            </a:r>
            <a:r>
              <a:rPr dirty="0" sz="2400">
                <a:latin typeface="Times New Roman"/>
                <a:cs typeface="Times New Roman"/>
              </a:rPr>
              <a:t>kinds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standard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interfaces,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adaptable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a wide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range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applications.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800" spc="-15">
                <a:latin typeface="Calibri"/>
                <a:cs typeface="Calibri"/>
              </a:rPr>
              <a:t>Features: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4697" y="4172458"/>
            <a:ext cx="356870" cy="1624965"/>
            <a:chOff x="704697" y="4172458"/>
            <a:chExt cx="356870" cy="16249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697" y="4172458"/>
              <a:ext cx="356616" cy="2529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697" y="4446778"/>
              <a:ext cx="356616" cy="2529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697" y="4721098"/>
              <a:ext cx="356616" cy="2529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697" y="4995113"/>
              <a:ext cx="356616" cy="2532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697" y="5269992"/>
              <a:ext cx="356616" cy="2529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697" y="5544312"/>
              <a:ext cx="356616" cy="25298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26693" y="4135373"/>
            <a:ext cx="200152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Ethernet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RS-232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RS-485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(Isolated)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CAN</a:t>
            </a:r>
            <a:endParaRPr sz="1800">
              <a:latin typeface="Times New Roman"/>
              <a:cs typeface="Times New Roman"/>
            </a:endParaRPr>
          </a:p>
          <a:p>
            <a:pPr marL="12700" marR="35433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4x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(Isolated)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4x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DOUT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86453" y="4182109"/>
            <a:ext cx="356870" cy="1624965"/>
            <a:chOff x="3886453" y="4182109"/>
            <a:chExt cx="356870" cy="162496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453" y="4182109"/>
              <a:ext cx="356615" cy="2529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453" y="4456429"/>
              <a:ext cx="356615" cy="2529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453" y="4730749"/>
              <a:ext cx="356615" cy="2529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453" y="5005069"/>
              <a:ext cx="356615" cy="2529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453" y="5279085"/>
              <a:ext cx="356615" cy="2532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453" y="5554065"/>
              <a:ext cx="356615" cy="25298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108450" y="4145026"/>
            <a:ext cx="285750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461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LVDS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Micro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SD</a:t>
            </a:r>
            <a:endParaRPr sz="18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AutoNum type="arabicPlain"/>
              <a:tabLst>
                <a:tab pos="185420" algn="l"/>
              </a:tabLst>
            </a:pP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SIM</a:t>
            </a:r>
            <a:endParaRPr sz="18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AutoNum type="arabicPlain"/>
              <a:tabLst>
                <a:tab pos="185420" algn="l"/>
              </a:tabLst>
            </a:pP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USB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2.0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mikroBUS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60</a:t>
            </a:r>
            <a:r>
              <a:rPr dirty="0" sz="1800" spc="-5">
                <a:latin typeface="Times New Roman"/>
                <a:cs typeface="Times New Roman"/>
              </a:rPr>
              <a:t> PIN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Expansion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Headers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395" y="54355"/>
            <a:ext cx="27476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D75B6"/>
                </a:solidFill>
              </a:rPr>
              <a:t>Block</a:t>
            </a:r>
            <a:r>
              <a:rPr dirty="0" sz="3600" spc="-75">
                <a:solidFill>
                  <a:srgbClr val="2D75B6"/>
                </a:solidFill>
              </a:rPr>
              <a:t> </a:t>
            </a:r>
            <a:r>
              <a:rPr dirty="0" sz="3600" spc="-20">
                <a:solidFill>
                  <a:srgbClr val="2D75B6"/>
                </a:solidFill>
              </a:rPr>
              <a:t>Diagram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2335" y="3047"/>
            <a:ext cx="2292096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90820" y="6492341"/>
            <a:ext cx="2142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Fig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2: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Block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Diagram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1720" y="829111"/>
            <a:ext cx="8042859" cy="57012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9089" y="54355"/>
            <a:ext cx="45339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D75B6"/>
                </a:solidFill>
              </a:rPr>
              <a:t>Functional</a:t>
            </a:r>
            <a:r>
              <a:rPr dirty="0" sz="3600" spc="-80">
                <a:solidFill>
                  <a:srgbClr val="2D75B6"/>
                </a:solidFill>
              </a:rPr>
              <a:t> </a:t>
            </a:r>
            <a:r>
              <a:rPr dirty="0" sz="3600" spc="-5">
                <a:solidFill>
                  <a:srgbClr val="2D75B6"/>
                </a:solidFill>
              </a:rPr>
              <a:t>Components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2335" y="3047"/>
            <a:ext cx="2292096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997" y="1022730"/>
            <a:ext cx="5337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  <a:tab pos="1062355" algn="l"/>
                <a:tab pos="2143125" algn="l"/>
                <a:tab pos="3496310" algn="l"/>
                <a:tab pos="4090670" algn="l"/>
              </a:tabLst>
            </a:pPr>
            <a:r>
              <a:rPr dirty="0" sz="2400">
                <a:latin typeface="Times New Roman"/>
                <a:cs typeface="Times New Roman"/>
              </a:rPr>
              <a:t>This	</a:t>
            </a:r>
            <a:r>
              <a:rPr dirty="0" sz="2400" spc="-10">
                <a:latin typeface="Times New Roman"/>
                <a:cs typeface="Times New Roman"/>
              </a:rPr>
              <a:t>section	</a:t>
            </a:r>
            <a:r>
              <a:rPr dirty="0" sz="2400" spc="-5">
                <a:latin typeface="Times New Roman"/>
                <a:cs typeface="Times New Roman"/>
              </a:rPr>
              <a:t>describes	</a:t>
            </a:r>
            <a:r>
              <a:rPr dirty="0" sz="2400">
                <a:latin typeface="Times New Roman"/>
                <a:cs typeface="Times New Roman"/>
              </a:rPr>
              <a:t>the	</a:t>
            </a:r>
            <a:r>
              <a:rPr dirty="0" sz="2400" spc="-5">
                <a:latin typeface="Times New Roman"/>
                <a:cs typeface="Times New Roman"/>
              </a:rPr>
              <a:t>functional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3253" y="1022730"/>
            <a:ext cx="5381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4339" algn="l"/>
                <a:tab pos="2179955" algn="l"/>
                <a:tab pos="2772410" algn="l"/>
                <a:tab pos="4761865" algn="l"/>
              </a:tabLst>
            </a:pPr>
            <a:r>
              <a:rPr dirty="0" sz="2400">
                <a:latin typeface="Times New Roman"/>
                <a:cs typeface="Times New Roman"/>
              </a:rPr>
              <a:t>co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pone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ts</a:t>
            </a:r>
            <a:r>
              <a:rPr dirty="0" sz="2400">
                <a:latin typeface="Times New Roman"/>
                <a:cs typeface="Times New Roman"/>
              </a:rPr>
              <a:t>	of	t</a:t>
            </a:r>
            <a:r>
              <a:rPr dirty="0" sz="2400" spc="-10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	Rugge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Boar</a:t>
            </a:r>
            <a:r>
              <a:rPr dirty="0" sz="2400" spc="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.	E</a:t>
            </a: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509" y="1388490"/>
            <a:ext cx="106279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subsection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details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particular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connector/interface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associated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jumpers</a:t>
            </a:r>
            <a:r>
              <a:rPr dirty="0" sz="2400">
                <a:latin typeface="Times New Roman"/>
                <a:cs typeface="Times New Roman"/>
              </a:rPr>
              <a:t> for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configuring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 spc="5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interface.</a:t>
            </a:r>
            <a:r>
              <a:rPr dirty="0" sz="2400" spc="5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Figure</a:t>
            </a:r>
            <a:r>
              <a:rPr dirty="0" sz="2400" spc="5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 spc="5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below</a:t>
            </a:r>
            <a:r>
              <a:rPr dirty="0" sz="2400" spc="5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shows</a:t>
            </a:r>
            <a:r>
              <a:rPr dirty="0" sz="2400" spc="5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front</a:t>
            </a:r>
            <a:r>
              <a:rPr dirty="0" sz="2400" spc="5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side</a:t>
            </a:r>
            <a:r>
              <a:rPr dirty="0" sz="2400" spc="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of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RuggedBoard-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A5D2x.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6331" y="3070968"/>
            <a:ext cx="6097696" cy="25922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10988" y="5709310"/>
            <a:ext cx="16821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Fig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3: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Panel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853" y="54355"/>
            <a:ext cx="58985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>
                <a:solidFill>
                  <a:srgbClr val="2D75B6"/>
                </a:solidFill>
              </a:rPr>
              <a:t>Power</a:t>
            </a:r>
            <a:r>
              <a:rPr dirty="0" sz="3600" spc="-30">
                <a:solidFill>
                  <a:srgbClr val="2D75B6"/>
                </a:solidFill>
              </a:rPr>
              <a:t> </a:t>
            </a:r>
            <a:r>
              <a:rPr dirty="0" sz="3600">
                <a:solidFill>
                  <a:srgbClr val="2D75B6"/>
                </a:solidFill>
              </a:rPr>
              <a:t>Supply</a:t>
            </a:r>
            <a:r>
              <a:rPr dirty="0" sz="3600" spc="-35">
                <a:solidFill>
                  <a:srgbClr val="2D75B6"/>
                </a:solidFill>
              </a:rPr>
              <a:t> </a:t>
            </a:r>
            <a:r>
              <a:rPr dirty="0" sz="3600">
                <a:solidFill>
                  <a:srgbClr val="2D75B6"/>
                </a:solidFill>
              </a:rPr>
              <a:t>and</a:t>
            </a:r>
            <a:r>
              <a:rPr dirty="0" sz="3600" spc="-20">
                <a:solidFill>
                  <a:srgbClr val="2D75B6"/>
                </a:solidFill>
              </a:rPr>
              <a:t> </a:t>
            </a:r>
            <a:r>
              <a:rPr dirty="0" sz="3600" spc="-10">
                <a:solidFill>
                  <a:srgbClr val="2D75B6"/>
                </a:solidFill>
              </a:rPr>
              <a:t>Jumpers</a:t>
            </a:r>
            <a:r>
              <a:rPr dirty="0" sz="3600" spc="-20">
                <a:solidFill>
                  <a:srgbClr val="2D75B6"/>
                </a:solidFill>
              </a:rPr>
              <a:t> </a:t>
            </a:r>
            <a:r>
              <a:rPr dirty="0" sz="3600" spc="-10">
                <a:solidFill>
                  <a:srgbClr val="2D75B6"/>
                </a:solidFill>
              </a:rPr>
              <a:t>(J2)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2335" y="3047"/>
            <a:ext cx="2292096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1815" y="1248283"/>
            <a:ext cx="610044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Power Supply:-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RuggedBoard is available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 </a:t>
            </a:r>
            <a:r>
              <a:rPr dirty="0" sz="2400" spc="-5">
                <a:latin typeface="Times New Roman"/>
                <a:cs typeface="Times New Roman"/>
              </a:rPr>
              <a:t>two </a:t>
            </a:r>
            <a:r>
              <a:rPr dirty="0" sz="2400" spc="-10">
                <a:latin typeface="Times New Roman"/>
                <a:cs typeface="Times New Roman"/>
              </a:rPr>
              <a:t>different </a:t>
            </a:r>
            <a:r>
              <a:rPr dirty="0" sz="2400">
                <a:latin typeface="Times New Roman"/>
                <a:cs typeface="Times New Roman"/>
              </a:rPr>
              <a:t>power supply connectors.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Power </a:t>
            </a:r>
            <a:r>
              <a:rPr dirty="0" sz="2400">
                <a:latin typeface="Times New Roman"/>
                <a:cs typeface="Times New Roman"/>
              </a:rPr>
              <a:t>in through industrial standard three pin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connector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microUSB</a:t>
            </a:r>
            <a:r>
              <a:rPr dirty="0" sz="2400" spc="-15">
                <a:latin typeface="Times New Roman"/>
                <a:cs typeface="Times New Roman"/>
              </a:rPr>
              <a:t> connector.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3555" y="2961132"/>
            <a:ext cx="1475467" cy="21000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07107" y="5268214"/>
            <a:ext cx="191008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Fig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4: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Power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Supply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Connector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1038" y="1248613"/>
            <a:ext cx="4954270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b="1">
                <a:latin typeface="Times New Roman"/>
                <a:cs typeface="Times New Roman"/>
              </a:rPr>
              <a:t>Jumpers (J2):-</a:t>
            </a:r>
            <a:r>
              <a:rPr dirty="0" sz="2400">
                <a:latin typeface="Times New Roman"/>
                <a:cs typeface="Times New Roman"/>
              </a:rPr>
              <a:t>This </a:t>
            </a:r>
            <a:r>
              <a:rPr dirty="0" sz="2400" spc="-5">
                <a:latin typeface="Times New Roman"/>
                <a:cs typeface="Times New Roman"/>
              </a:rPr>
              <a:t>jumper </a:t>
            </a:r>
            <a:r>
              <a:rPr dirty="0" sz="2400">
                <a:latin typeface="Times New Roman"/>
                <a:cs typeface="Times New Roman"/>
              </a:rPr>
              <a:t>(J2) is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used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ON/OFF </a:t>
            </a:r>
            <a:r>
              <a:rPr dirty="0" sz="2400">
                <a:latin typeface="Times New Roman"/>
                <a:cs typeface="Times New Roman"/>
              </a:rPr>
              <a:t>of the Board. If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jumper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(J2) 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present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board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 the board </a:t>
            </a:r>
            <a:r>
              <a:rPr dirty="0" sz="2400" spc="-5">
                <a:latin typeface="Times New Roman"/>
                <a:cs typeface="Times New Roman"/>
              </a:rPr>
              <a:t>will </a:t>
            </a:r>
            <a:r>
              <a:rPr dirty="0" sz="2400">
                <a:latin typeface="Times New Roman"/>
                <a:cs typeface="Times New Roman"/>
              </a:rPr>
              <a:t>not power on. </a:t>
            </a:r>
            <a:r>
              <a:rPr dirty="0" sz="2400" spc="-5">
                <a:latin typeface="Times New Roman"/>
                <a:cs typeface="Times New Roman"/>
              </a:rPr>
              <a:t>So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jumper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(J2)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must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present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board.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60080" y="3954490"/>
            <a:ext cx="2875152" cy="185888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736330" y="5965037"/>
            <a:ext cx="199643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Fig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Power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Jumper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94" y="54102"/>
            <a:ext cx="8669020" cy="562610"/>
          </a:xfrm>
          <a:prstGeom prst="rect"/>
          <a:ln w="19080">
            <a:solidFill>
              <a:srgbClr val="EC7C30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89535">
              <a:lnSpc>
                <a:spcPts val="4280"/>
              </a:lnSpc>
              <a:spcBef>
                <a:spcPts val="145"/>
              </a:spcBef>
            </a:pPr>
            <a:r>
              <a:rPr dirty="0" sz="3600" spc="-10">
                <a:solidFill>
                  <a:srgbClr val="585858"/>
                </a:solidFill>
              </a:rPr>
              <a:t>Agenda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1997" y="1010538"/>
            <a:ext cx="7637780" cy="4079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800" spc="-15"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800" spc="-10">
                <a:latin typeface="Calibri"/>
                <a:cs typeface="Calibri"/>
              </a:rPr>
              <a:t>Linux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Shell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commands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800" spc="-10">
                <a:latin typeface="Calibri"/>
                <a:cs typeface="Calibri"/>
              </a:rPr>
              <a:t>Linux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Shell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Scripting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800" spc="-15">
                <a:latin typeface="Calibri"/>
                <a:cs typeface="Calibri"/>
              </a:rPr>
              <a:t>Process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Management </a:t>
            </a:r>
            <a:r>
              <a:rPr dirty="0" sz="2800" spc="-15">
                <a:latin typeface="Calibri"/>
                <a:cs typeface="Calibri"/>
              </a:rPr>
              <a:t>(fork,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exec,</a:t>
            </a:r>
            <a:r>
              <a:rPr dirty="0" sz="2800" spc="-5">
                <a:latin typeface="Calibri"/>
                <a:cs typeface="Calibri"/>
              </a:rPr>
              <a:t> clone)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800" spc="-10">
                <a:latin typeface="Calibri"/>
                <a:cs typeface="Calibri"/>
              </a:rPr>
              <a:t>Threads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800" spc="-10">
                <a:latin typeface="Calibri"/>
                <a:cs typeface="Calibri"/>
              </a:rPr>
              <a:t>IPC(Inter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Process</a:t>
            </a:r>
            <a:r>
              <a:rPr dirty="0" sz="2800" spc="-10">
                <a:latin typeface="Calibri"/>
                <a:cs typeface="Calibri"/>
              </a:rPr>
              <a:t> Communication)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400">
                <a:latin typeface="Calibri"/>
                <a:cs typeface="Calibri"/>
              </a:rPr>
              <a:t>Pipe,</a:t>
            </a:r>
            <a:r>
              <a:rPr dirty="0" sz="2400" spc="-20">
                <a:latin typeface="Calibri"/>
                <a:cs typeface="Calibri"/>
              </a:rPr>
              <a:t> FIPO,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20">
                <a:latin typeface="Calibri"/>
                <a:cs typeface="Calibri"/>
              </a:rPr>
              <a:t>msgQ,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Shared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Memory,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Semaphores,</a:t>
            </a:r>
            <a:r>
              <a:rPr dirty="0" sz="2400" spc="-15">
                <a:latin typeface="Calibri"/>
                <a:cs typeface="Calibri"/>
              </a:rPr>
              <a:t> Socket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1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800" spc="-20">
                <a:latin typeface="Calibri"/>
                <a:cs typeface="Calibri"/>
              </a:rPr>
              <a:t>Socket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Programming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800" spc="-10">
                <a:latin typeface="Calibri"/>
                <a:cs typeface="Calibri"/>
              </a:rPr>
              <a:t>Schedular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1428" y="0"/>
            <a:ext cx="2290572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773" y="54355"/>
            <a:ext cx="56515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>
                <a:solidFill>
                  <a:srgbClr val="2D75B6"/>
                </a:solidFill>
              </a:rPr>
              <a:t>Switches</a:t>
            </a:r>
            <a:r>
              <a:rPr dirty="0" sz="3600" spc="-25">
                <a:solidFill>
                  <a:srgbClr val="2D75B6"/>
                </a:solidFill>
              </a:rPr>
              <a:t> </a:t>
            </a:r>
            <a:r>
              <a:rPr dirty="0" sz="3600">
                <a:solidFill>
                  <a:srgbClr val="2D75B6"/>
                </a:solidFill>
              </a:rPr>
              <a:t>and</a:t>
            </a:r>
            <a:r>
              <a:rPr dirty="0" sz="3600" spc="-20">
                <a:solidFill>
                  <a:srgbClr val="2D75B6"/>
                </a:solidFill>
              </a:rPr>
              <a:t> </a:t>
            </a:r>
            <a:r>
              <a:rPr dirty="0" sz="3600">
                <a:solidFill>
                  <a:srgbClr val="2D75B6"/>
                </a:solidFill>
              </a:rPr>
              <a:t>User</a:t>
            </a:r>
            <a:r>
              <a:rPr dirty="0" sz="3600" spc="-35">
                <a:solidFill>
                  <a:srgbClr val="2D75B6"/>
                </a:solidFill>
              </a:rPr>
              <a:t> </a:t>
            </a:r>
            <a:r>
              <a:rPr dirty="0" sz="3600">
                <a:solidFill>
                  <a:srgbClr val="2D75B6"/>
                </a:solidFill>
              </a:rPr>
              <a:t>LED</a:t>
            </a:r>
            <a:r>
              <a:rPr dirty="0" sz="3600" spc="-15">
                <a:solidFill>
                  <a:srgbClr val="2D75B6"/>
                </a:solidFill>
              </a:rPr>
              <a:t> </a:t>
            </a:r>
            <a:r>
              <a:rPr dirty="0" sz="3600">
                <a:solidFill>
                  <a:srgbClr val="2D75B6"/>
                </a:solidFill>
              </a:rPr>
              <a:t>(GPIO)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2335" y="3047"/>
            <a:ext cx="2292096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997" y="1262252"/>
            <a:ext cx="479679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Switches: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RuggedBoard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switches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000" b="1">
                <a:solidFill>
                  <a:srgbClr val="000009"/>
                </a:solidFill>
                <a:latin typeface="Times New Roman"/>
                <a:cs typeface="Times New Roman"/>
              </a:rPr>
              <a:t>a.	System</a:t>
            </a:r>
            <a:r>
              <a:rPr dirty="0" sz="2000" spc="-4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09"/>
                </a:solidFill>
                <a:latin typeface="Times New Roman"/>
                <a:cs typeface="Times New Roman"/>
              </a:rPr>
              <a:t>Reset</a:t>
            </a:r>
            <a:r>
              <a:rPr dirty="0" sz="2000" spc="-3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000009"/>
                </a:solidFill>
                <a:latin typeface="Times New Roman"/>
                <a:cs typeface="Times New Roman"/>
              </a:rPr>
              <a:t>Button(RST.SW2):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997" y="3749544"/>
            <a:ext cx="4159250" cy="70929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484"/>
              </a:spcBef>
            </a:pPr>
            <a:r>
              <a:rPr dirty="0" sz="1800" spc="-5">
                <a:latin typeface="Times New Roman"/>
                <a:cs typeface="Times New Roman"/>
              </a:rPr>
              <a:t>Fig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6: Reset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Switch</a:t>
            </a:r>
            <a:r>
              <a:rPr dirty="0" sz="1800">
                <a:latin typeface="Times New Roman"/>
                <a:cs typeface="Times New Roman"/>
              </a:rPr>
              <a:t> and</a:t>
            </a:r>
            <a:r>
              <a:rPr dirty="0" sz="1800" spc="-5">
                <a:latin typeface="Times New Roman"/>
                <a:cs typeface="Times New Roman"/>
              </a:rPr>
              <a:t> User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Switch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  <a:tabLst>
                <a:tab pos="469265" algn="l"/>
              </a:tabLst>
            </a:pPr>
            <a:r>
              <a:rPr dirty="0" sz="2000" b="1">
                <a:solidFill>
                  <a:srgbClr val="000009"/>
                </a:solidFill>
                <a:latin typeface="Times New Roman"/>
                <a:cs typeface="Times New Roman"/>
              </a:rPr>
              <a:t>b.	User_SW1</a:t>
            </a:r>
            <a:r>
              <a:rPr dirty="0" sz="2000" spc="-6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09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997" y="5469432"/>
            <a:ext cx="532828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09"/>
                </a:solidFill>
                <a:latin typeface="Times New Roman"/>
                <a:cs typeface="Times New Roman"/>
              </a:rPr>
              <a:t>User_SW1</a:t>
            </a:r>
            <a:r>
              <a:rPr dirty="0" sz="2000" spc="-1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09"/>
                </a:solidFill>
                <a:latin typeface="Times New Roman"/>
                <a:cs typeface="Times New Roman"/>
              </a:rPr>
              <a:t>button</a:t>
            </a:r>
            <a:r>
              <a:rPr dirty="0" sz="2000" spc="2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00009"/>
                </a:solidFill>
                <a:latin typeface="Times New Roman"/>
                <a:cs typeface="Times New Roman"/>
              </a:rPr>
              <a:t>is</a:t>
            </a:r>
            <a:r>
              <a:rPr dirty="0" sz="2000" spc="-5">
                <a:solidFill>
                  <a:srgbClr val="000009"/>
                </a:solidFill>
                <a:latin typeface="Times New Roman"/>
                <a:cs typeface="Times New Roman"/>
              </a:rPr>
              <a:t> used</a:t>
            </a:r>
            <a:r>
              <a:rPr dirty="0" sz="2000" spc="1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09"/>
                </a:solidFill>
                <a:latin typeface="Times New Roman"/>
                <a:cs typeface="Times New Roman"/>
              </a:rPr>
              <a:t>for </a:t>
            </a:r>
            <a:r>
              <a:rPr dirty="0" sz="2000">
                <a:solidFill>
                  <a:srgbClr val="000009"/>
                </a:solidFill>
                <a:latin typeface="Times New Roman"/>
                <a:cs typeface="Times New Roman"/>
              </a:rPr>
              <a:t>GPIO </a:t>
            </a:r>
            <a:r>
              <a:rPr dirty="0" sz="2000" spc="-5">
                <a:solidFill>
                  <a:srgbClr val="000009"/>
                </a:solidFill>
                <a:latin typeface="Times New Roman"/>
                <a:cs typeface="Times New Roman"/>
              </a:rPr>
              <a:t>user</a:t>
            </a:r>
            <a:r>
              <a:rPr dirty="0" sz="2000" spc="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09"/>
                </a:solidFill>
                <a:latin typeface="Times New Roman"/>
                <a:cs typeface="Times New Roman"/>
              </a:rPr>
              <a:t>level</a:t>
            </a:r>
            <a:r>
              <a:rPr dirty="0" sz="2000" spc="1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09"/>
                </a:solidFill>
                <a:latin typeface="Times New Roman"/>
                <a:cs typeface="Times New Roman"/>
              </a:rPr>
              <a:t>input. </a:t>
            </a:r>
            <a:r>
              <a:rPr dirty="0" sz="2000" spc="-484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9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9"/>
                </a:solidFill>
                <a:latin typeface="Times New Roman"/>
                <a:cs typeface="Times New Roman"/>
              </a:rPr>
              <a:t>User</a:t>
            </a:r>
            <a:r>
              <a:rPr dirty="0" sz="2000" spc="-1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9"/>
                </a:solidFill>
                <a:latin typeface="Times New Roman"/>
                <a:cs typeface="Times New Roman"/>
              </a:rPr>
              <a:t>Level</a:t>
            </a:r>
            <a:r>
              <a:rPr dirty="0" sz="2000" spc="-1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9"/>
                </a:solidFill>
                <a:latin typeface="Times New Roman"/>
                <a:cs typeface="Times New Roman"/>
              </a:rPr>
              <a:t>Switch</a:t>
            </a:r>
            <a:r>
              <a:rPr dirty="0" sz="2000" spc="-2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09"/>
                </a:solidFill>
                <a:latin typeface="Times New Roman"/>
                <a:cs typeface="Times New Roman"/>
              </a:rPr>
              <a:t>is</a:t>
            </a:r>
            <a:r>
              <a:rPr dirty="0" sz="2000" spc="-1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9"/>
                </a:solidFill>
                <a:latin typeface="Times New Roman"/>
                <a:cs typeface="Times New Roman"/>
              </a:rPr>
              <a:t>shown</a:t>
            </a:r>
            <a:r>
              <a:rPr dirty="0" sz="2000" spc="-2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09"/>
                </a:solidFill>
                <a:latin typeface="Times New Roman"/>
                <a:cs typeface="Times New Roman"/>
              </a:rPr>
              <a:t>in </a:t>
            </a:r>
            <a:r>
              <a:rPr dirty="0" sz="2000">
                <a:solidFill>
                  <a:srgbClr val="000009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9"/>
                </a:solidFill>
                <a:latin typeface="Times New Roman"/>
                <a:cs typeface="Times New Roman"/>
              </a:rPr>
              <a:t>Figure</a:t>
            </a:r>
            <a:r>
              <a:rPr dirty="0" sz="2000" spc="-2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9"/>
                </a:solidFill>
                <a:latin typeface="Times New Roman"/>
                <a:cs typeface="Times New Roman"/>
              </a:rPr>
              <a:t>7.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4104" y="1262252"/>
            <a:ext cx="533781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b="1">
                <a:latin typeface="Cambria"/>
                <a:cs typeface="Cambria"/>
              </a:rPr>
              <a:t>User</a:t>
            </a:r>
            <a:r>
              <a:rPr dirty="0" sz="2000" spc="-35" b="1">
                <a:latin typeface="Cambria"/>
                <a:cs typeface="Cambria"/>
              </a:rPr>
              <a:t> </a:t>
            </a:r>
            <a:r>
              <a:rPr dirty="0" sz="2000" spc="-5" b="1">
                <a:latin typeface="Cambria"/>
                <a:cs typeface="Cambria"/>
              </a:rPr>
              <a:t>LED</a:t>
            </a:r>
            <a:r>
              <a:rPr dirty="0" sz="2000" spc="-25" b="1">
                <a:latin typeface="Cambria"/>
                <a:cs typeface="Cambria"/>
              </a:rPr>
              <a:t> </a:t>
            </a:r>
            <a:r>
              <a:rPr dirty="0" sz="2000" spc="-5" b="1">
                <a:latin typeface="Cambria"/>
                <a:cs typeface="Cambria"/>
              </a:rPr>
              <a:t>(GPIO)</a:t>
            </a:r>
            <a:r>
              <a:rPr dirty="0" sz="2000" spc="-20" b="1">
                <a:latin typeface="Cambria"/>
                <a:cs typeface="Cambria"/>
              </a:rPr>
              <a:t> </a:t>
            </a:r>
            <a:r>
              <a:rPr dirty="0" sz="2000" b="1">
                <a:latin typeface="Cambria"/>
                <a:cs typeface="Cambria"/>
              </a:rPr>
              <a:t>:</a:t>
            </a:r>
            <a:r>
              <a:rPr dirty="0" sz="2000" spc="-10" b="1">
                <a:latin typeface="Cambria"/>
                <a:cs typeface="Cambria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RuggedBoard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populated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three user </a:t>
            </a:r>
            <a:r>
              <a:rPr dirty="0" sz="2000" spc="-5">
                <a:latin typeface="Times New Roman"/>
                <a:cs typeface="Times New Roman"/>
              </a:rPr>
              <a:t>controllable </a:t>
            </a:r>
            <a:r>
              <a:rPr dirty="0" sz="2000">
                <a:latin typeface="Times New Roman"/>
                <a:cs typeface="Times New Roman"/>
              </a:rPr>
              <a:t>LEDs.Fig. 8 shows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location of the LEDs. Their functions are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listed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Table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below.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8235" y="2275352"/>
            <a:ext cx="2328146" cy="14071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33319" y="3768852"/>
            <a:ext cx="2181119" cy="2040127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654292" y="2600198"/>
          <a:ext cx="4672965" cy="1059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060"/>
                <a:gridCol w="1059180"/>
                <a:gridCol w="1483360"/>
                <a:gridCol w="1505585"/>
              </a:tblGrid>
              <a:tr h="260857"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ts val="1165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LED</a:t>
                      </a:r>
                      <a:r>
                        <a:rPr dirty="0" sz="10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ts val="1165"/>
                        </a:lnSpc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SIGNAL</a:t>
                      </a:r>
                      <a:r>
                        <a:rPr dirty="0" sz="10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165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MRAA</a:t>
                      </a:r>
                      <a:r>
                        <a:rPr dirty="0" sz="10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Mapped</a:t>
                      </a:r>
                      <a:r>
                        <a:rPr dirty="0" sz="10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260731"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65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LED_1</a:t>
                      </a:r>
                      <a:r>
                        <a:rPr dirty="0" sz="10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(D4)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65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PC13/GPIO_LED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165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61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60730"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65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LED_2</a:t>
                      </a:r>
                      <a:r>
                        <a:rPr dirty="0" sz="10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(D7)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65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PC17/GPIO_LED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165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62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64795"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65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LED_3</a:t>
                      </a:r>
                      <a:r>
                        <a:rPr dirty="0" sz="10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(D17)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65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PC19/GPIO_LED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165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63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64577" y="4619625"/>
          <a:ext cx="4758690" cy="596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775"/>
                <a:gridCol w="866140"/>
                <a:gridCol w="1628775"/>
                <a:gridCol w="1632585"/>
              </a:tblGrid>
              <a:tr h="385952">
                <a:tc>
                  <a:txBody>
                    <a:bodyPr/>
                    <a:lstStyle/>
                    <a:p>
                      <a:pPr algn="ctr" marL="1270">
                        <a:lnSpc>
                          <a:spcPts val="1165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65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Switch</a:t>
                      </a:r>
                      <a:r>
                        <a:rPr dirty="0" sz="10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ts val="1165"/>
                        </a:lnSpc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SIGNAL</a:t>
                      </a:r>
                      <a:r>
                        <a:rPr dirty="0" sz="10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165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MRAA</a:t>
                      </a:r>
                      <a:r>
                        <a:rPr dirty="0" sz="10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Mapped</a:t>
                      </a:r>
                      <a:r>
                        <a:rPr dirty="0" sz="10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97612"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65"/>
                        </a:lnSpc>
                      </a:pPr>
                      <a:r>
                        <a:rPr dirty="0" sz="1000" spc="5">
                          <a:latin typeface="Arial MT"/>
                          <a:cs typeface="Arial MT"/>
                        </a:rPr>
                        <a:t>SW1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65"/>
                        </a:lnSpc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PC12/GPIO_EN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165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35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8306816" y="5823305"/>
            <a:ext cx="16471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Fig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7: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LEDs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802" y="54355"/>
            <a:ext cx="4826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2D75B6"/>
                </a:solidFill>
              </a:rPr>
              <a:t>Industrial</a:t>
            </a:r>
            <a:r>
              <a:rPr dirty="0" sz="3600" spc="-25">
                <a:solidFill>
                  <a:srgbClr val="2D75B6"/>
                </a:solidFill>
              </a:rPr>
              <a:t> </a:t>
            </a:r>
            <a:r>
              <a:rPr dirty="0" sz="3600">
                <a:solidFill>
                  <a:srgbClr val="2D75B6"/>
                </a:solidFill>
              </a:rPr>
              <a:t>Field</a:t>
            </a:r>
            <a:r>
              <a:rPr dirty="0" sz="3600" spc="-25">
                <a:solidFill>
                  <a:srgbClr val="2D75B6"/>
                </a:solidFill>
              </a:rPr>
              <a:t> </a:t>
            </a:r>
            <a:r>
              <a:rPr dirty="0" sz="3600" spc="-20">
                <a:solidFill>
                  <a:srgbClr val="2D75B6"/>
                </a:solidFill>
              </a:rPr>
              <a:t>Interfaces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2335" y="3047"/>
            <a:ext cx="2292096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997" y="1022730"/>
            <a:ext cx="10709910" cy="1003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b="1">
                <a:solidFill>
                  <a:srgbClr val="4F81BB"/>
                </a:solidFill>
                <a:latin typeface="Times New Roman"/>
                <a:cs typeface="Times New Roman"/>
              </a:rPr>
              <a:t>Industrial</a:t>
            </a:r>
            <a:r>
              <a:rPr dirty="0" sz="2400" spc="-35" b="1">
                <a:solidFill>
                  <a:srgbClr val="4F81BB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4F81BB"/>
                </a:solidFill>
                <a:latin typeface="Times New Roman"/>
                <a:cs typeface="Times New Roman"/>
              </a:rPr>
              <a:t>Field</a:t>
            </a:r>
            <a:r>
              <a:rPr dirty="0" sz="2400" spc="-35" b="1">
                <a:solidFill>
                  <a:srgbClr val="4F81BB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4F81BB"/>
                </a:solidFill>
                <a:latin typeface="Times New Roman"/>
                <a:cs typeface="Times New Roman"/>
              </a:rPr>
              <a:t>Interfaces</a:t>
            </a:r>
            <a:r>
              <a:rPr dirty="0" sz="2400" spc="-40" b="1">
                <a:solidFill>
                  <a:srgbClr val="4F81BB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4F81BB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RuggedBoard-A5D2x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equipped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multiple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Industrial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field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interfaces.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1x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RS485,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1x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2x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RS232,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4x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DIN,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4x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9641" y="2622804"/>
            <a:ext cx="6893543" cy="16123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44185" y="4643120"/>
            <a:ext cx="2109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Fig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8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Field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Interfaces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533" y="54355"/>
            <a:ext cx="56864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2D75B6"/>
                </a:solidFill>
              </a:rPr>
              <a:t>Ethernet</a:t>
            </a:r>
            <a:r>
              <a:rPr dirty="0" sz="3600" spc="-30">
                <a:solidFill>
                  <a:srgbClr val="2D75B6"/>
                </a:solidFill>
              </a:rPr>
              <a:t> </a:t>
            </a:r>
            <a:r>
              <a:rPr dirty="0" sz="3600" spc="-5">
                <a:solidFill>
                  <a:srgbClr val="2D75B6"/>
                </a:solidFill>
              </a:rPr>
              <a:t>(J3)</a:t>
            </a:r>
            <a:r>
              <a:rPr dirty="0" sz="3600" spc="-15">
                <a:solidFill>
                  <a:srgbClr val="2D75B6"/>
                </a:solidFill>
              </a:rPr>
              <a:t> </a:t>
            </a:r>
            <a:r>
              <a:rPr dirty="0" sz="3600">
                <a:solidFill>
                  <a:srgbClr val="2D75B6"/>
                </a:solidFill>
              </a:rPr>
              <a:t>and</a:t>
            </a:r>
            <a:r>
              <a:rPr dirty="0" sz="3600" spc="-20">
                <a:solidFill>
                  <a:srgbClr val="2D75B6"/>
                </a:solidFill>
              </a:rPr>
              <a:t> </a:t>
            </a:r>
            <a:r>
              <a:rPr dirty="0" sz="3600">
                <a:solidFill>
                  <a:srgbClr val="2D75B6"/>
                </a:solidFill>
              </a:rPr>
              <a:t>USB</a:t>
            </a:r>
            <a:r>
              <a:rPr dirty="0" sz="3600" spc="-15">
                <a:solidFill>
                  <a:srgbClr val="2D75B6"/>
                </a:solidFill>
              </a:rPr>
              <a:t> </a:t>
            </a:r>
            <a:r>
              <a:rPr dirty="0" sz="3600">
                <a:solidFill>
                  <a:srgbClr val="2D75B6"/>
                </a:solidFill>
              </a:rPr>
              <a:t>2.0</a:t>
            </a:r>
            <a:r>
              <a:rPr dirty="0" sz="3600" spc="-40">
                <a:solidFill>
                  <a:srgbClr val="2D75B6"/>
                </a:solidFill>
              </a:rPr>
              <a:t> </a:t>
            </a:r>
            <a:r>
              <a:rPr dirty="0" sz="3600">
                <a:solidFill>
                  <a:srgbClr val="2D75B6"/>
                </a:solidFill>
              </a:rPr>
              <a:t>(P7)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2335" y="3047"/>
            <a:ext cx="2292096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997" y="1171701"/>
            <a:ext cx="5172710" cy="2471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299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" b="1">
                <a:solidFill>
                  <a:srgbClr val="2D75B6"/>
                </a:solidFill>
                <a:latin typeface="Calibri"/>
                <a:cs typeface="Calibri"/>
              </a:rPr>
              <a:t>Ethernet</a:t>
            </a:r>
            <a:r>
              <a:rPr dirty="0" sz="2000" spc="-35" b="1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D75B6"/>
                </a:solidFill>
                <a:latin typeface="Calibri"/>
                <a:cs typeface="Calibri"/>
              </a:rPr>
              <a:t>(J3)</a:t>
            </a:r>
            <a:r>
              <a:rPr dirty="0" sz="2000" spc="-15" b="1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D75B6"/>
                </a:solidFill>
                <a:latin typeface="Calibri"/>
                <a:cs typeface="Calibri"/>
              </a:rPr>
              <a:t>:</a:t>
            </a:r>
            <a:r>
              <a:rPr dirty="0" sz="2000" spc="-20" b="1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on-board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10/100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Mbps Ethernet controller (KSZ8081RNA),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 enables direct connection to any 10/100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Mbp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Ether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-</a:t>
            </a:r>
            <a:r>
              <a:rPr dirty="0" sz="2000">
                <a:latin typeface="Times New Roman"/>
                <a:cs typeface="Times New Roman"/>
              </a:rPr>
              <a:t>ba</a:t>
            </a:r>
            <a:r>
              <a:rPr dirty="0" sz="2000" spc="-1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k</a:t>
            </a:r>
            <a:r>
              <a:rPr dirty="0" sz="2000">
                <a:latin typeface="Times New Roman"/>
                <a:cs typeface="Times New Roman"/>
              </a:rPr>
              <a:t>,  </a:t>
            </a:r>
            <a:r>
              <a:rPr dirty="0" sz="2000">
                <a:latin typeface="Times New Roman"/>
                <a:cs typeface="Times New Roman"/>
              </a:rPr>
              <a:t>allowing full </a:t>
            </a:r>
            <a:r>
              <a:rPr dirty="0" sz="2000" spc="-5">
                <a:latin typeface="Times New Roman"/>
                <a:cs typeface="Times New Roman"/>
              </a:rPr>
              <a:t>interaction </a:t>
            </a:r>
            <a:r>
              <a:rPr dirty="0" sz="2000">
                <a:latin typeface="Times New Roman"/>
                <a:cs typeface="Times New Roman"/>
              </a:rPr>
              <a:t>with local servers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wide area networks such as the </a:t>
            </a:r>
            <a:r>
              <a:rPr dirty="0" sz="2000" spc="-5">
                <a:latin typeface="Times New Roman"/>
                <a:cs typeface="Times New Roman"/>
              </a:rPr>
              <a:t>Internet.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SOM's </a:t>
            </a:r>
            <a:r>
              <a:rPr dirty="0" sz="2000">
                <a:latin typeface="Times New Roman"/>
                <a:cs typeface="Times New Roman"/>
              </a:rPr>
              <a:t>ethernet signals are linked via an </a:t>
            </a:r>
            <a:r>
              <a:rPr dirty="0" sz="2000" spc="-5">
                <a:latin typeface="Times New Roman"/>
                <a:cs typeface="Times New Roman"/>
              </a:rPr>
              <a:t>RJ45 </a:t>
            </a:r>
            <a:r>
              <a:rPr dirty="0" sz="2000">
                <a:latin typeface="Times New Roman"/>
                <a:cs typeface="Times New Roman"/>
              </a:rPr>
              <a:t> MagJack.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1783" y="3569208"/>
            <a:ext cx="1909855" cy="2154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64589" y="5725769"/>
            <a:ext cx="2355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Fig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9: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Ethernet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connector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24443" y="3758224"/>
            <a:ext cx="2079818" cy="137003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75628" y="1178432"/>
            <a:ext cx="555752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 sz="1800" b="1">
                <a:solidFill>
                  <a:srgbClr val="2D75B6"/>
                </a:solidFill>
                <a:latin typeface="Calibri"/>
                <a:cs typeface="Calibri"/>
              </a:rPr>
              <a:t>USB</a:t>
            </a:r>
            <a:r>
              <a:rPr dirty="0" sz="1800" spc="5" b="1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D75B6"/>
                </a:solidFill>
                <a:latin typeface="Calibri"/>
                <a:cs typeface="Calibri"/>
              </a:rPr>
              <a:t>2.0</a:t>
            </a:r>
            <a:r>
              <a:rPr dirty="0" sz="1800" b="1">
                <a:solidFill>
                  <a:srgbClr val="2D75B6"/>
                </a:solidFill>
                <a:latin typeface="Calibri"/>
                <a:cs typeface="Calibri"/>
              </a:rPr>
              <a:t> :</a:t>
            </a:r>
            <a:r>
              <a:rPr dirty="0" sz="1800" spc="5" b="1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RuggedBoard </a:t>
            </a:r>
            <a:r>
              <a:rPr dirty="0" sz="2000" spc="-5">
                <a:latin typeface="Times New Roman"/>
                <a:cs typeface="Times New Roman"/>
              </a:rPr>
              <a:t>there are two stacked </a:t>
            </a:r>
            <a:r>
              <a:rPr dirty="0" sz="2000">
                <a:latin typeface="Times New Roman"/>
                <a:cs typeface="Times New Roman"/>
              </a:rPr>
              <a:t> USB2.0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Host</a:t>
            </a:r>
            <a:r>
              <a:rPr dirty="0" sz="2000" spc="4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Ports.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Both</a:t>
            </a:r>
            <a:r>
              <a:rPr dirty="0" sz="2000" spc="4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USB1</a:t>
            </a:r>
            <a:r>
              <a:rPr dirty="0" sz="2000" spc="4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&amp;USB2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configured </a:t>
            </a:r>
            <a:r>
              <a:rPr dirty="0" sz="2000">
                <a:latin typeface="Times New Roman"/>
                <a:cs typeface="Times New Roman"/>
              </a:rPr>
              <a:t>as Host. USB2 </a:t>
            </a:r>
            <a:r>
              <a:rPr dirty="0" sz="2000" spc="-5">
                <a:latin typeface="Times New Roman"/>
                <a:cs typeface="Times New Roman"/>
              </a:rPr>
              <a:t>signal are also </a:t>
            </a:r>
            <a:r>
              <a:rPr dirty="0" sz="2000">
                <a:latin typeface="Times New Roman"/>
                <a:cs typeface="Times New Roman"/>
              </a:rPr>
              <a:t>used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mPCIe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port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(P8).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switching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happens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through</a:t>
            </a:r>
            <a:r>
              <a:rPr dirty="0" sz="2000">
                <a:latin typeface="Times New Roman"/>
                <a:cs typeface="Times New Roman"/>
              </a:rPr>
              <a:t> USB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mux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switch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 can </a:t>
            </a:r>
            <a:r>
              <a:rPr dirty="0" sz="2000">
                <a:latin typeface="Times New Roman"/>
                <a:cs typeface="Times New Roman"/>
              </a:rPr>
              <a:t>be done by </a:t>
            </a:r>
            <a:r>
              <a:rPr dirty="0" sz="2000" spc="-10">
                <a:latin typeface="Times New Roman"/>
                <a:cs typeface="Times New Roman"/>
              </a:rPr>
              <a:t>either </a:t>
            </a:r>
            <a:r>
              <a:rPr dirty="0" sz="2000" spc="-5">
                <a:latin typeface="Times New Roman"/>
                <a:cs typeface="Times New Roman"/>
              </a:rPr>
              <a:t>Software </a:t>
            </a:r>
            <a:r>
              <a:rPr dirty="0" sz="2000" spc="-1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6461" y="5284723"/>
            <a:ext cx="3258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Fig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10:</a:t>
            </a:r>
            <a:r>
              <a:rPr dirty="0" sz="1800" spc="-5">
                <a:latin typeface="Times New Roman"/>
                <a:cs typeface="Times New Roman"/>
              </a:rPr>
              <a:t> USB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Dual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Stack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Connector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129" y="1269"/>
            <a:ext cx="75742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2D75B6"/>
                </a:solidFill>
              </a:rPr>
              <a:t>Secure</a:t>
            </a:r>
            <a:r>
              <a:rPr dirty="0" sz="2800" spc="15">
                <a:solidFill>
                  <a:srgbClr val="2D75B6"/>
                </a:solidFill>
              </a:rPr>
              <a:t> </a:t>
            </a:r>
            <a:r>
              <a:rPr dirty="0" sz="2800" spc="-10">
                <a:solidFill>
                  <a:srgbClr val="2D75B6"/>
                </a:solidFill>
              </a:rPr>
              <a:t>digital</a:t>
            </a:r>
            <a:r>
              <a:rPr dirty="0" sz="2800" spc="10">
                <a:solidFill>
                  <a:srgbClr val="2D75B6"/>
                </a:solidFill>
              </a:rPr>
              <a:t> </a:t>
            </a:r>
            <a:r>
              <a:rPr dirty="0" sz="2800" spc="-5">
                <a:solidFill>
                  <a:srgbClr val="2D75B6"/>
                </a:solidFill>
              </a:rPr>
              <a:t>Memory</a:t>
            </a:r>
            <a:r>
              <a:rPr dirty="0" sz="2800" spc="10">
                <a:solidFill>
                  <a:srgbClr val="2D75B6"/>
                </a:solidFill>
              </a:rPr>
              <a:t> </a:t>
            </a:r>
            <a:r>
              <a:rPr dirty="0" sz="2800" spc="-20">
                <a:solidFill>
                  <a:srgbClr val="2D75B6"/>
                </a:solidFill>
              </a:rPr>
              <a:t>card</a:t>
            </a:r>
            <a:r>
              <a:rPr dirty="0" sz="2800" spc="15">
                <a:solidFill>
                  <a:srgbClr val="2D75B6"/>
                </a:solidFill>
              </a:rPr>
              <a:t> </a:t>
            </a:r>
            <a:r>
              <a:rPr dirty="0" sz="2800" spc="-5">
                <a:solidFill>
                  <a:srgbClr val="2D75B6"/>
                </a:solidFill>
              </a:rPr>
              <a:t>+ SIM</a:t>
            </a:r>
            <a:r>
              <a:rPr dirty="0" sz="2800" spc="20">
                <a:solidFill>
                  <a:srgbClr val="2D75B6"/>
                </a:solidFill>
              </a:rPr>
              <a:t> </a:t>
            </a:r>
            <a:r>
              <a:rPr dirty="0" sz="2800" spc="-5">
                <a:solidFill>
                  <a:srgbClr val="2D75B6"/>
                </a:solidFill>
              </a:rPr>
              <a:t>(Dual</a:t>
            </a:r>
            <a:r>
              <a:rPr dirty="0" sz="2800" spc="5">
                <a:solidFill>
                  <a:srgbClr val="2D75B6"/>
                </a:solidFill>
              </a:rPr>
              <a:t> </a:t>
            </a:r>
            <a:r>
              <a:rPr dirty="0" sz="2800" spc="-10">
                <a:solidFill>
                  <a:srgbClr val="2D75B6"/>
                </a:solidFill>
              </a:rPr>
              <a:t>Connector)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2335" y="3047"/>
            <a:ext cx="2292096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997" y="1022730"/>
            <a:ext cx="1082357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RuggedBoard </a:t>
            </a:r>
            <a:r>
              <a:rPr dirty="0" sz="2400">
                <a:latin typeface="Times New Roman"/>
                <a:cs typeface="Times New Roman"/>
              </a:rPr>
              <a:t>provides a standard </a:t>
            </a:r>
            <a:r>
              <a:rPr dirty="0" sz="2400" spc="-5">
                <a:latin typeface="Times New Roman"/>
                <a:cs typeface="Times New Roman"/>
              </a:rPr>
              <a:t>micro SDHC </a:t>
            </a:r>
            <a:r>
              <a:rPr dirty="0" sz="2400">
                <a:latin typeface="Times New Roman"/>
                <a:cs typeface="Times New Roman"/>
              </a:rPr>
              <a:t>card </a:t>
            </a:r>
            <a:r>
              <a:rPr dirty="0" sz="2400" spc="-5">
                <a:latin typeface="Times New Roman"/>
                <a:cs typeface="Times New Roman"/>
              </a:rPr>
              <a:t>slot </a:t>
            </a:r>
            <a:r>
              <a:rPr dirty="0" sz="2400">
                <a:latin typeface="Times New Roman"/>
                <a:cs typeface="Times New Roman"/>
              </a:rPr>
              <a:t>at </a:t>
            </a:r>
            <a:r>
              <a:rPr dirty="0" sz="2400" spc="-5">
                <a:latin typeface="Times New Roman"/>
                <a:cs typeface="Times New Roman"/>
              </a:rPr>
              <a:t>J4 for </a:t>
            </a:r>
            <a:r>
              <a:rPr dirty="0" sz="2400">
                <a:latin typeface="Times New Roman"/>
                <a:cs typeface="Times New Roman"/>
              </a:rPr>
              <a:t>connection to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MMC/SD </a:t>
            </a:r>
            <a:r>
              <a:rPr dirty="0" sz="2400">
                <a:latin typeface="Times New Roman"/>
                <a:cs typeface="Times New Roman"/>
              </a:rPr>
              <a:t>interface cards. It allows easy and convenient connection to peripheral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devices like SD-Card and MMC cards. </a:t>
            </a:r>
            <a:r>
              <a:rPr dirty="0" sz="2400" spc="-5">
                <a:latin typeface="Times New Roman"/>
                <a:cs typeface="Times New Roman"/>
              </a:rPr>
              <a:t>Power </a:t>
            </a:r>
            <a:r>
              <a:rPr dirty="0" sz="2400">
                <a:latin typeface="Times New Roman"/>
                <a:cs typeface="Times New Roman"/>
              </a:rPr>
              <a:t>to the SD-Card interface is supplied by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inserting the appropriate card into the </a:t>
            </a:r>
            <a:r>
              <a:rPr dirty="0" sz="2400" spc="-5">
                <a:latin typeface="Times New Roman"/>
                <a:cs typeface="Times New Roman"/>
              </a:rPr>
              <a:t>MMC/SD </a:t>
            </a:r>
            <a:r>
              <a:rPr dirty="0" sz="2400" spc="-10">
                <a:latin typeface="Times New Roman"/>
                <a:cs typeface="Times New Roman"/>
              </a:rPr>
              <a:t>connector, </a:t>
            </a:r>
            <a:r>
              <a:rPr dirty="0" sz="2400">
                <a:latin typeface="Times New Roman"/>
                <a:cs typeface="Times New Roman"/>
              </a:rPr>
              <a:t>which features card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detection, a lock </a:t>
            </a:r>
            <a:r>
              <a:rPr dirty="0" sz="2400" spc="-5">
                <a:latin typeface="Times New Roman"/>
                <a:cs typeface="Times New Roman"/>
              </a:rPr>
              <a:t>mechanism </a:t>
            </a:r>
            <a:r>
              <a:rPr dirty="0" sz="2400">
                <a:latin typeface="Times New Roman"/>
                <a:cs typeface="Times New Roman"/>
              </a:rPr>
              <a:t>and a </a:t>
            </a:r>
            <a:r>
              <a:rPr dirty="0" sz="2400" spc="-5">
                <a:latin typeface="Times New Roman"/>
                <a:cs typeface="Times New Roman"/>
              </a:rPr>
              <a:t>smooth extraction </a:t>
            </a:r>
            <a:r>
              <a:rPr dirty="0" sz="2400">
                <a:latin typeface="Times New Roman"/>
                <a:cs typeface="Times New Roman"/>
              </a:rPr>
              <a:t>function by Push-in/ </a:t>
            </a:r>
            <a:r>
              <a:rPr dirty="0" sz="2400" spc="-5">
                <a:latin typeface="Times New Roman"/>
                <a:cs typeface="Times New Roman"/>
              </a:rPr>
              <a:t>Push-out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7176" y="3534155"/>
            <a:ext cx="2621279" cy="21421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74719" y="5713882"/>
            <a:ext cx="4329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Fig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11: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Memory</a:t>
            </a:r>
            <a:r>
              <a:rPr dirty="0" sz="1800">
                <a:latin typeface="Times New Roman"/>
                <a:cs typeface="Times New Roman"/>
              </a:rPr>
              <a:t> Card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SIM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Dual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connector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15" y="64134"/>
            <a:ext cx="19177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Connect-us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2335" y="3047"/>
            <a:ext cx="2292096" cy="685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6583" y="2144267"/>
            <a:ext cx="7418832" cy="25694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15" y="64134"/>
            <a:ext cx="21342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</a:t>
            </a:r>
            <a:r>
              <a:rPr dirty="0" spc="-35"/>
              <a:t>n</a:t>
            </a:r>
            <a:r>
              <a:rPr dirty="0"/>
              <a:t>t</a:t>
            </a:r>
            <a:r>
              <a:rPr dirty="0" spc="-30"/>
              <a:t>r</a:t>
            </a:r>
            <a:r>
              <a:rPr dirty="0"/>
              <a:t>odu</a:t>
            </a:r>
            <a:r>
              <a:rPr dirty="0" spc="-15"/>
              <a:t>c</a:t>
            </a:r>
            <a:r>
              <a:rPr dirty="0"/>
              <a:t>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1428" y="0"/>
            <a:ext cx="2290572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997" y="1022730"/>
            <a:ext cx="10727690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Linux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most</a:t>
            </a:r>
            <a:r>
              <a:rPr dirty="0" sz="2400">
                <a:latin typeface="Times New Roman"/>
                <a:cs typeface="Times New Roman"/>
              </a:rPr>
              <a:t> popular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operating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Internet,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particularly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well-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suited for developers working on various </a:t>
            </a:r>
            <a:r>
              <a:rPr dirty="0" sz="2400" spc="-5">
                <a:latin typeface="Times New Roman"/>
                <a:cs typeface="Times New Roman"/>
              </a:rPr>
              <a:t>domains </a:t>
            </a:r>
            <a:r>
              <a:rPr dirty="0" sz="2400">
                <a:latin typeface="Times New Roman"/>
                <a:cs typeface="Times New Roman"/>
              </a:rPr>
              <a:t>such as </a:t>
            </a:r>
            <a:r>
              <a:rPr dirty="0" sz="2400" spc="-5">
                <a:latin typeface="Times New Roman"/>
                <a:cs typeface="Times New Roman"/>
              </a:rPr>
              <a:t>embedded applications, </a:t>
            </a:r>
            <a:r>
              <a:rPr dirty="0" sz="2400">
                <a:latin typeface="Times New Roman"/>
                <a:cs typeface="Times New Roman"/>
              </a:rPr>
              <a:t> network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infrastructure,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cybersecurity.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99085" marR="5784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Linux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Internals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kernel,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process/thread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management,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management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system, </a:t>
            </a:r>
            <a:r>
              <a:rPr dirty="0" sz="2400">
                <a:latin typeface="Times New Roman"/>
                <a:cs typeface="Times New Roman"/>
              </a:rPr>
              <a:t>and inter process </a:t>
            </a:r>
            <a:r>
              <a:rPr dirty="0" sz="2400" spc="-5">
                <a:latin typeface="Times New Roman"/>
                <a:cs typeface="Times New Roman"/>
              </a:rPr>
              <a:t>communication (IPC), which </a:t>
            </a:r>
            <a:r>
              <a:rPr dirty="0" sz="2400">
                <a:latin typeface="Times New Roman"/>
                <a:cs typeface="Times New Roman"/>
              </a:rPr>
              <a:t>together </a:t>
            </a:r>
            <a:r>
              <a:rPr dirty="0" sz="2400" spc="-5">
                <a:latin typeface="Times New Roman"/>
                <a:cs typeface="Times New Roman"/>
              </a:rPr>
              <a:t>form </a:t>
            </a:r>
            <a:r>
              <a:rPr dirty="0" sz="2400">
                <a:latin typeface="Times New Roman"/>
                <a:cs typeface="Times New Roman"/>
              </a:rPr>
              <a:t>the Linux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469900" marR="635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Linux</a:t>
            </a:r>
            <a:r>
              <a:rPr dirty="0" sz="2400" spc="-15">
                <a:latin typeface="Times New Roman"/>
                <a:cs typeface="Times New Roman"/>
              </a:rPr>
              <a:t> offers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enhanced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security,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productivity,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wide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range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development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features, </a:t>
            </a:r>
            <a:r>
              <a:rPr dirty="0" sz="2400" spc="-5">
                <a:latin typeface="Times New Roman"/>
                <a:cs typeface="Times New Roman"/>
              </a:rPr>
              <a:t>making </a:t>
            </a:r>
            <a:r>
              <a:rPr dirty="0" sz="2400">
                <a:latin typeface="Times New Roman"/>
                <a:cs typeface="Times New Roman"/>
              </a:rPr>
              <a:t>it an exceptional operating </a:t>
            </a:r>
            <a:r>
              <a:rPr dirty="0" sz="2400" spc="-5">
                <a:latin typeface="Times New Roman"/>
                <a:cs typeface="Times New Roman"/>
              </a:rPr>
              <a:t>system.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this presentation, we will </a:t>
            </a:r>
            <a:r>
              <a:rPr dirty="0" sz="2400">
                <a:latin typeface="Times New Roman"/>
                <a:cs typeface="Times New Roman"/>
              </a:rPr>
              <a:t> delve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deeper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Linux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internals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explore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components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mechanisms.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15" y="61087"/>
            <a:ext cx="37649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Linux</a:t>
            </a:r>
            <a:r>
              <a:rPr dirty="0" spc="-60"/>
              <a:t> </a:t>
            </a:r>
            <a:r>
              <a:rPr dirty="0" spc="-5"/>
              <a:t>Shell</a:t>
            </a:r>
            <a:r>
              <a:rPr dirty="0" spc="-30"/>
              <a:t> </a:t>
            </a:r>
            <a:r>
              <a:rPr dirty="0" spc="-5"/>
              <a:t>commands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1428" y="0"/>
            <a:ext cx="2290572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997" y="1022730"/>
            <a:ext cx="10837545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30353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Linux</a:t>
            </a:r>
            <a:r>
              <a:rPr dirty="0" sz="2400" spc="-10">
                <a:latin typeface="Times New Roman"/>
                <a:cs typeface="Times New Roman"/>
              </a:rPr>
              <a:t> command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line,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also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known 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shell,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terminal,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console,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prompt,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text-based interface that enables users to interact with the operating system and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various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commands.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99085" marR="1473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5">
                <a:latin typeface="Times New Roman"/>
                <a:cs typeface="Times New Roman"/>
              </a:rPr>
              <a:t>Using commands </a:t>
            </a:r>
            <a:r>
              <a:rPr dirty="0" sz="2400">
                <a:latin typeface="Times New Roman"/>
                <a:cs typeface="Times New Roman"/>
              </a:rPr>
              <a:t>like </a:t>
            </a:r>
            <a:r>
              <a:rPr dirty="0" sz="2400" b="1">
                <a:latin typeface="Times New Roman"/>
                <a:cs typeface="Times New Roman"/>
              </a:rPr>
              <a:t>mkdir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10" b="1">
                <a:latin typeface="Times New Roman"/>
                <a:cs typeface="Times New Roman"/>
              </a:rPr>
              <a:t>pwd</a:t>
            </a:r>
            <a:r>
              <a:rPr dirty="0" sz="2400" spc="-10">
                <a:latin typeface="Times New Roman"/>
                <a:cs typeface="Times New Roman"/>
              </a:rPr>
              <a:t>, </a:t>
            </a:r>
            <a:r>
              <a:rPr dirty="0" sz="2400" b="1">
                <a:latin typeface="Times New Roman"/>
                <a:cs typeface="Times New Roman"/>
              </a:rPr>
              <a:t>man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b="1">
                <a:latin typeface="Times New Roman"/>
                <a:cs typeface="Times New Roman"/>
              </a:rPr>
              <a:t>ls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 b="1">
                <a:latin typeface="Times New Roman"/>
                <a:cs typeface="Times New Roman"/>
              </a:rPr>
              <a:t>cd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many more, </a:t>
            </a:r>
            <a:r>
              <a:rPr dirty="0" sz="2400">
                <a:latin typeface="Times New Roman"/>
                <a:cs typeface="Times New Roman"/>
              </a:rPr>
              <a:t>users can perform a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wide range of tasks such as creating </a:t>
            </a:r>
            <a:r>
              <a:rPr dirty="0" sz="2400" spc="-5">
                <a:latin typeface="Times New Roman"/>
                <a:cs typeface="Times New Roman"/>
              </a:rPr>
              <a:t>directories, </a:t>
            </a:r>
            <a:r>
              <a:rPr dirty="0" sz="2400">
                <a:latin typeface="Times New Roman"/>
                <a:cs typeface="Times New Roman"/>
              </a:rPr>
              <a:t>view </a:t>
            </a:r>
            <a:r>
              <a:rPr dirty="0" sz="2400" spc="-5">
                <a:latin typeface="Times New Roman"/>
                <a:cs typeface="Times New Roman"/>
              </a:rPr>
              <a:t>manual </a:t>
            </a:r>
            <a:r>
              <a:rPr dirty="0" sz="2400">
                <a:latin typeface="Times New Roman"/>
                <a:cs typeface="Times New Roman"/>
              </a:rPr>
              <a:t>pages, list </a:t>
            </a:r>
            <a:r>
              <a:rPr dirty="0" sz="2400" spc="-5">
                <a:latin typeface="Times New Roman"/>
                <a:cs typeface="Times New Roman"/>
              </a:rPr>
              <a:t>files,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managing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Linux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command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powerful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tool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developers,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administrators,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anyone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who</a:t>
            </a:r>
            <a:r>
              <a:rPr dirty="0" sz="2400" spc="-5">
                <a:latin typeface="Times New Roman"/>
                <a:cs typeface="Times New Roman"/>
              </a:rPr>
              <a:t> wants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work </a:t>
            </a:r>
            <a:r>
              <a:rPr dirty="0" sz="2400" spc="-5">
                <a:latin typeface="Times New Roman"/>
                <a:cs typeface="Times New Roman"/>
              </a:rPr>
              <a:t>efficiently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Linux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15" y="61087"/>
            <a:ext cx="33947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Linux</a:t>
            </a:r>
            <a:r>
              <a:rPr dirty="0" spc="-65"/>
              <a:t> </a:t>
            </a:r>
            <a:r>
              <a:rPr dirty="0" spc="-5"/>
              <a:t>Shell</a:t>
            </a:r>
            <a:r>
              <a:rPr dirty="0" spc="-35"/>
              <a:t> </a:t>
            </a:r>
            <a:r>
              <a:rPr dirty="0"/>
              <a:t>Scripting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1428" y="0"/>
            <a:ext cx="2290572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997" y="1022730"/>
            <a:ext cx="10916285" cy="514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the simplest terms, </a:t>
            </a:r>
            <a:r>
              <a:rPr dirty="0" sz="2400">
                <a:latin typeface="Times New Roman"/>
                <a:cs typeface="Times New Roman"/>
              </a:rPr>
              <a:t>a shell </a:t>
            </a:r>
            <a:r>
              <a:rPr dirty="0" sz="2400" spc="-5">
                <a:latin typeface="Times New Roman"/>
                <a:cs typeface="Times New Roman"/>
              </a:rPr>
              <a:t>script </a:t>
            </a:r>
            <a:r>
              <a:rPr dirty="0" sz="2400" spc="-10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file containing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series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commands. The shell </a:t>
            </a:r>
            <a:r>
              <a:rPr dirty="0" sz="2400">
                <a:latin typeface="Times New Roman"/>
                <a:cs typeface="Times New Roman"/>
              </a:rPr>
              <a:t> reads </a:t>
            </a:r>
            <a:r>
              <a:rPr dirty="0" sz="2400" spc="-5">
                <a:latin typeface="Times New Roman"/>
                <a:cs typeface="Times New Roman"/>
              </a:rPr>
              <a:t>this </a:t>
            </a:r>
            <a:r>
              <a:rPr dirty="0" sz="2400" spc="-10">
                <a:latin typeface="Times New Roman"/>
                <a:cs typeface="Times New Roman"/>
              </a:rPr>
              <a:t>file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carries </a:t>
            </a:r>
            <a:r>
              <a:rPr dirty="0" sz="2400">
                <a:latin typeface="Times New Roman"/>
                <a:cs typeface="Times New Roman"/>
              </a:rPr>
              <a:t>out </a:t>
            </a:r>
            <a:r>
              <a:rPr dirty="0" sz="2400" spc="-5">
                <a:latin typeface="Times New Roman"/>
                <a:cs typeface="Times New Roman"/>
              </a:rPr>
              <a:t>the commands as though they have been entered directly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command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line.</a:t>
            </a:r>
            <a:endParaRPr sz="2400">
              <a:latin typeface="Times New Roman"/>
              <a:cs typeface="Times New Roman"/>
            </a:endParaRPr>
          </a:p>
          <a:p>
            <a:pPr algn="just" marL="469900" indent="-4572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2400" b="1">
                <a:latin typeface="Times New Roman"/>
                <a:cs typeface="Times New Roman"/>
              </a:rPr>
              <a:t>Example-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$ echo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AF50"/>
                </a:solidFill>
                <a:latin typeface="Times New Roman"/>
                <a:cs typeface="Times New Roman"/>
              </a:rPr>
              <a:t>'#!/bin/sh'</a:t>
            </a:r>
            <a:r>
              <a:rPr dirty="0" sz="2400" spc="-1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</a:t>
            </a:r>
            <a:r>
              <a:rPr dirty="0" sz="2400" spc="-5">
                <a:latin typeface="Times New Roman"/>
                <a:cs typeface="Times New Roman"/>
              </a:rPr>
              <a:t> my-script.sh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$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echo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AF50"/>
                </a:solidFill>
                <a:latin typeface="Times New Roman"/>
                <a:cs typeface="Times New Roman"/>
              </a:rPr>
              <a:t>'echo</a:t>
            </a:r>
            <a:r>
              <a:rPr dirty="0" sz="2400" spc="1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AF50"/>
                </a:solidFill>
                <a:latin typeface="Times New Roman"/>
                <a:cs typeface="Times New Roman"/>
              </a:rPr>
              <a:t>Hello</a:t>
            </a:r>
            <a:r>
              <a:rPr dirty="0" sz="2400" spc="-6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00AF50"/>
                </a:solidFill>
                <a:latin typeface="Times New Roman"/>
                <a:cs typeface="Times New Roman"/>
              </a:rPr>
              <a:t>World'</a:t>
            </a:r>
            <a:r>
              <a:rPr dirty="0" sz="240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&gt;&gt;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my-script.sh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$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chmod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Times New Roman"/>
                <a:cs typeface="Times New Roman"/>
              </a:rPr>
              <a:t>755</a:t>
            </a:r>
            <a:r>
              <a:rPr dirty="0" sz="2400" spc="-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my-script.sh</a:t>
            </a:r>
            <a:endParaRPr sz="2400">
              <a:latin typeface="Times New Roman"/>
              <a:cs typeface="Times New Roman"/>
            </a:endParaRPr>
          </a:p>
          <a:p>
            <a:pPr marL="1841500" marR="715899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$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./my-script.sh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Hello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World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$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Shell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scripts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typically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start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shebang</a:t>
            </a:r>
            <a:r>
              <a:rPr dirty="0" sz="2400" spc="2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(#!)</a:t>
            </a:r>
            <a:r>
              <a:rPr dirty="0" sz="2400" spc="26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specify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shell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interpreter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(e.g.,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#!/bin/bash</a:t>
            </a:r>
            <a:r>
              <a:rPr dirty="0" sz="240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Standard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input,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output,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error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streams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(stdin,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stdout,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stderr)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redirected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symbols</a:t>
            </a:r>
            <a:r>
              <a:rPr dirty="0" sz="2400">
                <a:latin typeface="Times New Roman"/>
                <a:cs typeface="Times New Roman"/>
              </a:rPr>
              <a:t> (e.g.,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&gt;&gt;,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15" y="61087"/>
            <a:ext cx="67271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Process</a:t>
            </a:r>
            <a:r>
              <a:rPr dirty="0" spc="-50"/>
              <a:t> </a:t>
            </a:r>
            <a:r>
              <a:rPr dirty="0" spc="-10"/>
              <a:t>Management</a:t>
            </a:r>
            <a:r>
              <a:rPr dirty="0" spc="-25"/>
              <a:t> </a:t>
            </a:r>
            <a:r>
              <a:rPr dirty="0" spc="-10"/>
              <a:t>(fork,</a:t>
            </a:r>
            <a:r>
              <a:rPr dirty="0" spc="-35"/>
              <a:t> </a:t>
            </a:r>
            <a:r>
              <a:rPr dirty="0" spc="-30"/>
              <a:t>exec,</a:t>
            </a:r>
            <a:r>
              <a:rPr dirty="0" spc="-25"/>
              <a:t> </a:t>
            </a:r>
            <a:r>
              <a:rPr dirty="0"/>
              <a:t>clone)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1428" y="0"/>
            <a:ext cx="2290572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997" y="1022730"/>
            <a:ext cx="10716260" cy="5137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Process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management</a:t>
            </a:r>
            <a:r>
              <a:rPr dirty="0" sz="2400">
                <a:latin typeface="Times New Roman"/>
                <a:cs typeface="Times New Roman"/>
              </a:rPr>
              <a:t> 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Linux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involves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controlling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instances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running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Three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operations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 process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management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fork,</a:t>
            </a:r>
            <a:r>
              <a:rPr dirty="0" sz="2400">
                <a:latin typeface="Times New Roman"/>
                <a:cs typeface="Times New Roman"/>
              </a:rPr>
              <a:t> exec,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clone.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b="1">
                <a:latin typeface="Times New Roman"/>
                <a:cs typeface="Times New Roman"/>
              </a:rPr>
              <a:t>fork:</a:t>
            </a:r>
            <a:endParaRPr sz="2400">
              <a:latin typeface="Times New Roman"/>
              <a:cs typeface="Times New Roman"/>
            </a:endParaRPr>
          </a:p>
          <a:p>
            <a:pPr lvl="1" marL="812800" marR="350520" indent="-343535">
              <a:lnSpc>
                <a:spcPct val="100000"/>
              </a:lnSpc>
              <a:buFont typeface="Wingdings"/>
              <a:buChar char=""/>
              <a:tabLst>
                <a:tab pos="81343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fork </a:t>
            </a:r>
            <a:r>
              <a:rPr dirty="0" sz="2400" spc="-5">
                <a:latin typeface="Times New Roman"/>
                <a:cs typeface="Times New Roman"/>
              </a:rPr>
              <a:t>system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new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</a:t>
            </a:r>
            <a:r>
              <a:rPr dirty="0" sz="2400" spc="-5">
                <a:latin typeface="Times New Roman"/>
                <a:cs typeface="Times New Roman"/>
              </a:rPr>
              <a:t>duplicating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existing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(parent)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 lvl="1" marL="812800" marR="1279525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81343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new</a:t>
            </a:r>
            <a:r>
              <a:rPr dirty="0" sz="2400">
                <a:latin typeface="Times New Roman"/>
                <a:cs typeface="Times New Roman"/>
              </a:rPr>
              <a:t> process,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known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child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process,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inherits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memory,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descriptors,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attributes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parent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 lvl="1" marL="812800" marR="1187450" indent="-343535">
              <a:lnSpc>
                <a:spcPct val="100000"/>
              </a:lnSpc>
              <a:buFont typeface="Wingdings"/>
              <a:buChar char=""/>
              <a:tabLst>
                <a:tab pos="81343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new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process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concurrently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20" b="1">
                <a:latin typeface="Calibri"/>
                <a:cs typeface="Calibri"/>
              </a:rPr>
              <a:t>exec:</a:t>
            </a:r>
            <a:endParaRPr sz="2400">
              <a:latin typeface="Calibri"/>
              <a:cs typeface="Calibri"/>
            </a:endParaRPr>
          </a:p>
          <a:p>
            <a:pPr lvl="1" marL="812800" indent="-343535">
              <a:lnSpc>
                <a:spcPct val="100000"/>
              </a:lnSpc>
              <a:buFont typeface="Wingdings"/>
              <a:buChar char=""/>
              <a:tabLst>
                <a:tab pos="813435" algn="l"/>
              </a:tabLst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exec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system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call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replaces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current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process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new</a:t>
            </a:r>
            <a:r>
              <a:rPr dirty="0" sz="2400" spc="-15">
                <a:latin typeface="Calibri"/>
                <a:cs typeface="Calibri"/>
              </a:rPr>
              <a:t> program.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15" y="61087"/>
            <a:ext cx="67271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Process</a:t>
            </a:r>
            <a:r>
              <a:rPr dirty="0" spc="-50"/>
              <a:t> </a:t>
            </a:r>
            <a:r>
              <a:rPr dirty="0" spc="-10"/>
              <a:t>Management</a:t>
            </a:r>
            <a:r>
              <a:rPr dirty="0" spc="-25"/>
              <a:t> </a:t>
            </a:r>
            <a:r>
              <a:rPr dirty="0" spc="-10"/>
              <a:t>(fork,</a:t>
            </a:r>
            <a:r>
              <a:rPr dirty="0" spc="-35"/>
              <a:t> </a:t>
            </a:r>
            <a:r>
              <a:rPr dirty="0" spc="-30"/>
              <a:t>exec,</a:t>
            </a:r>
            <a:r>
              <a:rPr dirty="0" spc="-25"/>
              <a:t> </a:t>
            </a:r>
            <a:r>
              <a:rPr dirty="0"/>
              <a:t>clone)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1428" y="0"/>
            <a:ext cx="2290572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997" y="1022730"/>
            <a:ext cx="10837545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0" marR="2032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813435" algn="l"/>
              </a:tabLst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loads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current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process's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memory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space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starts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"/>
            </a:pPr>
            <a:endParaRPr sz="2500">
              <a:latin typeface="Times New Roman"/>
              <a:cs typeface="Times New Roman"/>
            </a:endParaRPr>
          </a:p>
          <a:p>
            <a:pPr marL="812800" marR="23495" indent="-343535">
              <a:lnSpc>
                <a:spcPct val="100000"/>
              </a:lnSpc>
              <a:buFont typeface="Wingdings"/>
              <a:buChar char=""/>
              <a:tabLst>
                <a:tab pos="81343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 operation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commonly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launch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different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 within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process,</a:t>
            </a:r>
            <a:r>
              <a:rPr dirty="0" sz="2400">
                <a:latin typeface="Times New Roman"/>
                <a:cs typeface="Times New Roman"/>
              </a:rPr>
              <a:t> replacing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process's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code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new program.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Times New Roman"/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400" b="1">
                <a:latin typeface="Times New Roman"/>
                <a:cs typeface="Times New Roman"/>
              </a:rPr>
              <a:t>clone:</a:t>
            </a:r>
            <a:endParaRPr sz="24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81343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clone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like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fork but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more </a:t>
            </a: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process </a:t>
            </a:r>
            <a:r>
              <a:rPr dirty="0" sz="2400">
                <a:latin typeface="Times New Roman"/>
                <a:cs typeface="Times New Roman"/>
              </a:rPr>
              <a:t>creation.</a:t>
            </a:r>
            <a:endParaRPr sz="2400">
              <a:latin typeface="Times New Roman"/>
              <a:cs typeface="Times New Roman"/>
            </a:endParaRPr>
          </a:p>
          <a:p>
            <a:pPr lvl="1" marL="812800" marR="467995" indent="-343535">
              <a:lnSpc>
                <a:spcPct val="100000"/>
              </a:lnSpc>
              <a:buFont typeface="Wingdings"/>
              <a:buChar char=""/>
              <a:tabLst>
                <a:tab pos="813435" algn="l"/>
              </a:tabLst>
            </a:pPr>
            <a:r>
              <a:rPr dirty="0" sz="2400">
                <a:latin typeface="Times New Roman"/>
                <a:cs typeface="Times New Roman"/>
              </a:rPr>
              <a:t>It allows creating a </a:t>
            </a:r>
            <a:r>
              <a:rPr dirty="0" sz="2400" spc="-5">
                <a:latin typeface="Times New Roman"/>
                <a:cs typeface="Times New Roman"/>
              </a:rPr>
              <a:t>new </a:t>
            </a:r>
            <a:r>
              <a:rPr dirty="0" sz="2400">
                <a:latin typeface="Times New Roman"/>
                <a:cs typeface="Times New Roman"/>
              </a:rPr>
              <a:t>process with </a:t>
            </a:r>
            <a:r>
              <a:rPr dirty="0" sz="2400" spc="-10">
                <a:latin typeface="Times New Roman"/>
                <a:cs typeface="Times New Roman"/>
              </a:rPr>
              <a:t>different </a:t>
            </a:r>
            <a:r>
              <a:rPr dirty="0" sz="2400" spc="-5">
                <a:latin typeface="Times New Roman"/>
                <a:cs typeface="Times New Roman"/>
              </a:rPr>
              <a:t>characteristics, </a:t>
            </a:r>
            <a:r>
              <a:rPr dirty="0" sz="2400">
                <a:latin typeface="Times New Roman"/>
                <a:cs typeface="Times New Roman"/>
              </a:rPr>
              <a:t>such as sharing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specific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parent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process</a:t>
            </a:r>
            <a:r>
              <a:rPr dirty="0" sz="2400">
                <a:latin typeface="Times New Roman"/>
                <a:cs typeface="Times New Roman"/>
              </a:rPr>
              <a:t> or specifying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different </a:t>
            </a:r>
            <a:r>
              <a:rPr dirty="0" sz="2400">
                <a:latin typeface="Times New Roman"/>
                <a:cs typeface="Times New Roman"/>
              </a:rPr>
              <a:t>entry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point.</a:t>
            </a:r>
            <a:endParaRPr sz="24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Wingdings"/>
              <a:buChar char=""/>
              <a:tabLst>
                <a:tab pos="81343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10">
                <a:latin typeface="Times New Roman"/>
                <a:cs typeface="Times New Roman"/>
              </a:rPr>
              <a:t>commonly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 </a:t>
            </a:r>
            <a:r>
              <a:rPr dirty="0" sz="2400" spc="-5"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 thread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creation,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 it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enables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creation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lightweight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units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15" y="61087"/>
            <a:ext cx="13709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</a:t>
            </a:r>
            <a:r>
              <a:rPr dirty="0" spc="-40"/>
              <a:t>r</a:t>
            </a:r>
            <a:r>
              <a:rPr dirty="0" spc="-5"/>
              <a:t>eads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1428" y="0"/>
            <a:ext cx="2290572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997" y="1022730"/>
            <a:ext cx="10346055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400" b="1">
                <a:latin typeface="Times New Roman"/>
                <a:cs typeface="Times New Roman"/>
              </a:rPr>
              <a:t>What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Threads?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Thread is an execution unit that is </a:t>
            </a:r>
            <a:r>
              <a:rPr dirty="0" sz="2400" spc="-5">
                <a:latin typeface="Times New Roman"/>
                <a:cs typeface="Times New Roman"/>
              </a:rPr>
              <a:t>part </a:t>
            </a:r>
            <a:r>
              <a:rPr dirty="0" sz="2400">
                <a:latin typeface="Times New Roman"/>
                <a:cs typeface="Times New Roman"/>
              </a:rPr>
              <a:t>of a process. A process can have </a:t>
            </a:r>
            <a:r>
              <a:rPr dirty="0" sz="2400" spc="-5">
                <a:latin typeface="Times New Roman"/>
                <a:cs typeface="Times New Roman"/>
              </a:rPr>
              <a:t>multiple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threads, all </a:t>
            </a:r>
            <a:r>
              <a:rPr dirty="0" sz="2400" spc="-5">
                <a:latin typeface="Times New Roman"/>
                <a:cs typeface="Times New Roman"/>
              </a:rPr>
              <a:t>executing </a:t>
            </a:r>
            <a:r>
              <a:rPr dirty="0" sz="2400">
                <a:latin typeface="Times New Roman"/>
                <a:cs typeface="Times New Roman"/>
              </a:rPr>
              <a:t>at the </a:t>
            </a:r>
            <a:r>
              <a:rPr dirty="0" sz="2400" spc="-5">
                <a:latin typeface="Times New Roman"/>
                <a:cs typeface="Times New Roman"/>
              </a:rPr>
              <a:t>same time. </a:t>
            </a:r>
            <a:r>
              <a:rPr dirty="0" sz="2400">
                <a:latin typeface="Times New Roman"/>
                <a:cs typeface="Times New Roman"/>
              </a:rPr>
              <a:t>It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 unit of execution in concurrent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programming. A </a:t>
            </a:r>
            <a:r>
              <a:rPr dirty="0" sz="2400">
                <a:latin typeface="Times New Roman"/>
                <a:cs typeface="Times New Roman"/>
              </a:rPr>
              <a:t>thread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lightweight and can </a:t>
            </a:r>
            <a:r>
              <a:rPr dirty="0" sz="2400" spc="-5">
                <a:latin typeface="Times New Roman"/>
                <a:cs typeface="Times New Roman"/>
              </a:rPr>
              <a:t>we managed independently </a:t>
            </a:r>
            <a:r>
              <a:rPr dirty="0" sz="2400">
                <a:latin typeface="Times New Roman"/>
                <a:cs typeface="Times New Roman"/>
              </a:rPr>
              <a:t>by a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scheduler.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helps you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improve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application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performance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parallelism.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469900" marR="31877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Multiple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information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like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code,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file,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etc.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10">
                <a:latin typeface="Times New Roman"/>
                <a:cs typeface="Times New Roman"/>
              </a:rPr>
              <a:t>We</a:t>
            </a:r>
            <a:r>
              <a:rPr dirty="0" sz="2400">
                <a:latin typeface="Times New Roman"/>
                <a:cs typeface="Times New Roman"/>
              </a:rPr>
              <a:t> can</a:t>
            </a:r>
            <a:r>
              <a:rPr dirty="0" sz="2400" spc="-5">
                <a:latin typeface="Times New Roman"/>
                <a:cs typeface="Times New Roman"/>
              </a:rPr>
              <a:t> implement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different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ways: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400" b="1">
                <a:latin typeface="Times New Roman"/>
                <a:cs typeface="Times New Roman"/>
              </a:rPr>
              <a:t>Kernel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level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threads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User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level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threads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15" y="61087"/>
            <a:ext cx="13709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</a:t>
            </a:r>
            <a:r>
              <a:rPr dirty="0" spc="-40"/>
              <a:t>r</a:t>
            </a:r>
            <a:r>
              <a:rPr dirty="0" spc="-5"/>
              <a:t>eads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1428" y="0"/>
            <a:ext cx="2290572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997" y="1022730"/>
            <a:ext cx="10883900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User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level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threads: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pthread_create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used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new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user-level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associates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thread_function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dirty="0" sz="2400" b="1">
                <a:latin typeface="Times New Roman"/>
                <a:cs typeface="Times New Roman"/>
              </a:rPr>
              <a:t>Syntax:</a:t>
            </a:r>
            <a:endParaRPr sz="2400">
              <a:latin typeface="Times New Roman"/>
              <a:cs typeface="Times New Roman"/>
            </a:endParaRPr>
          </a:p>
          <a:p>
            <a:pPr marL="1917700">
              <a:lnSpc>
                <a:spcPct val="100000"/>
              </a:lnSpc>
            </a:pPr>
            <a:r>
              <a:rPr dirty="0" sz="2400">
                <a:solidFill>
                  <a:srgbClr val="00AFEF"/>
                </a:solidFill>
                <a:latin typeface="Times New Roman"/>
                <a:cs typeface="Times New Roman"/>
              </a:rPr>
              <a:t>#include</a:t>
            </a:r>
            <a:r>
              <a:rPr dirty="0" sz="2400" spc="-7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6F2F9F"/>
                </a:solidFill>
                <a:latin typeface="Times New Roman"/>
                <a:cs typeface="Times New Roman"/>
              </a:rPr>
              <a:t>&lt;pthread.h&gt;</a:t>
            </a:r>
            <a:endParaRPr sz="2400">
              <a:latin typeface="Times New Roman"/>
              <a:cs typeface="Times New Roman"/>
            </a:endParaRPr>
          </a:p>
          <a:p>
            <a:pPr marL="1838325" marR="1155700" indent="254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pthread_create</a:t>
            </a:r>
            <a:r>
              <a:rPr dirty="0" sz="2400" spc="-5">
                <a:latin typeface="Times New Roman"/>
                <a:cs typeface="Times New Roman"/>
              </a:rPr>
              <a:t>(pthread_t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*thread,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pthread_attr_t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*attr,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*(*start_routine)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(void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*),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10">
                <a:latin typeface="Times New Roman"/>
                <a:cs typeface="Times New Roman"/>
              </a:rPr>
              <a:t> *arg);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527685" marR="1130935" indent="-515620">
              <a:lnSpc>
                <a:spcPct val="100000"/>
              </a:lnSpc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pthread_join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wait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user-level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finish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execution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retrieve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status.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"/>
            </a:pPr>
            <a:endParaRPr sz="25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dirty="0" sz="2400" b="1">
                <a:latin typeface="Times New Roman"/>
                <a:cs typeface="Times New Roman"/>
              </a:rPr>
              <a:t>Syntax: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pthread_join</a:t>
            </a:r>
            <a:r>
              <a:rPr dirty="0" sz="2400" spc="-5">
                <a:latin typeface="Times New Roman"/>
                <a:cs typeface="Times New Roman"/>
              </a:rPr>
              <a:t>(pthread_t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**retval);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arif</dc:creator>
  <dc:title>PowerPoint Presentation</dc:title>
  <dcterms:created xsi:type="dcterms:W3CDTF">2023-06-04T12:39:38Z</dcterms:created>
  <dcterms:modified xsi:type="dcterms:W3CDTF">2023-06-04T12:39:38Z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2023-06-04T00:00:00Z</vt:filetime>
  </property>
</Properties>
</file>