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8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744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524" y="299780"/>
            <a:ext cx="33429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6450" y="1486727"/>
            <a:ext cx="7351098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47" y="687008"/>
            <a:ext cx="5304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" dirty="0">
                <a:latin typeface="Verdana"/>
                <a:cs typeface="Verdana"/>
              </a:rPr>
              <a:t>C</a:t>
            </a:r>
            <a:r>
              <a:rPr sz="4200" spc="-165" dirty="0">
                <a:latin typeface="Verdana"/>
                <a:cs typeface="Verdana"/>
              </a:rPr>
              <a:t>aps</a:t>
            </a:r>
            <a:r>
              <a:rPr sz="4200" spc="-190" dirty="0">
                <a:latin typeface="Verdana"/>
                <a:cs typeface="Verdana"/>
              </a:rPr>
              <a:t>t</a:t>
            </a:r>
            <a:r>
              <a:rPr sz="4200" spc="-110" dirty="0">
                <a:latin typeface="Verdana"/>
                <a:cs typeface="Verdana"/>
              </a:rPr>
              <a:t>o</a:t>
            </a:r>
            <a:r>
              <a:rPr sz="4200" spc="-105" dirty="0">
                <a:latin typeface="Verdana"/>
                <a:cs typeface="Verdana"/>
              </a:rPr>
              <a:t>n</a:t>
            </a:r>
            <a:r>
              <a:rPr sz="4200" spc="-140" dirty="0">
                <a:latin typeface="Verdana"/>
                <a:cs typeface="Verdana"/>
              </a:rPr>
              <a:t>e</a:t>
            </a:r>
            <a:r>
              <a:rPr sz="4200" spc="-250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P</a:t>
            </a:r>
            <a:r>
              <a:rPr sz="4200" spc="-315" dirty="0">
                <a:latin typeface="Verdana"/>
                <a:cs typeface="Verdana"/>
              </a:rPr>
              <a:t>r</a:t>
            </a:r>
            <a:r>
              <a:rPr sz="4200" spc="-170" dirty="0">
                <a:latin typeface="Verdana"/>
                <a:cs typeface="Verdana"/>
              </a:rPr>
              <a:t>oje</a:t>
            </a:r>
            <a:r>
              <a:rPr sz="4200" spc="-145" dirty="0">
                <a:latin typeface="Verdana"/>
                <a:cs typeface="Verdana"/>
              </a:rPr>
              <a:t>c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250" dirty="0">
                <a:latin typeface="Verdana"/>
                <a:cs typeface="Verdana"/>
              </a:rPr>
              <a:t> 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32130" algn="ctr">
              <a:lnSpc>
                <a:spcPct val="100000"/>
              </a:lnSpc>
              <a:spcBef>
                <a:spcPts val="340"/>
              </a:spcBef>
            </a:pPr>
            <a:r>
              <a:rPr spc="-120" dirty="0"/>
              <a:t>Supe</a:t>
            </a:r>
            <a:r>
              <a:rPr spc="-50" dirty="0"/>
              <a:t>r</a:t>
            </a:r>
            <a:r>
              <a:rPr spc="-110" dirty="0"/>
              <a:t>vised</a:t>
            </a:r>
            <a:r>
              <a:rPr spc="-160" dirty="0"/>
              <a:t> </a:t>
            </a:r>
            <a:r>
              <a:rPr spc="-35" dirty="0"/>
              <a:t>ML</a:t>
            </a:r>
            <a:r>
              <a:rPr spc="-160" dirty="0"/>
              <a:t> </a:t>
            </a:r>
            <a:r>
              <a:rPr spc="-254" dirty="0"/>
              <a:t>-</a:t>
            </a:r>
            <a:r>
              <a:rPr spc="-160" dirty="0"/>
              <a:t> </a:t>
            </a:r>
            <a:r>
              <a:rPr spc="-5" dirty="0"/>
              <a:t>c</a:t>
            </a:r>
            <a:r>
              <a:rPr spc="-105" dirty="0"/>
              <a:t>lassiﬁcation</a:t>
            </a:r>
          </a:p>
          <a:p>
            <a:pPr marL="165735" algn="ctr">
              <a:lnSpc>
                <a:spcPct val="100000"/>
              </a:lnSpc>
              <a:spcBef>
                <a:spcPts val="325"/>
              </a:spcBef>
            </a:pPr>
            <a:r>
              <a:rPr sz="3600" spc="15" dirty="0">
                <a:solidFill>
                  <a:srgbClr val="134F5C"/>
                </a:solidFill>
              </a:rPr>
              <a:t>C</a:t>
            </a:r>
            <a:r>
              <a:rPr sz="3600" spc="-245" dirty="0">
                <a:solidFill>
                  <a:srgbClr val="134F5C"/>
                </a:solidFill>
              </a:rPr>
              <a:t>a</a:t>
            </a:r>
            <a:r>
              <a:rPr sz="3600" spc="-215" dirty="0">
                <a:solidFill>
                  <a:srgbClr val="134F5C"/>
                </a:solidFill>
              </a:rPr>
              <a:t>r</a:t>
            </a:r>
            <a:r>
              <a:rPr sz="3600" spc="-90" dirty="0">
                <a:solidFill>
                  <a:srgbClr val="134F5C"/>
                </a:solidFill>
              </a:rPr>
              <a:t>di</a:t>
            </a:r>
            <a:r>
              <a:rPr sz="3600" spc="-170" dirty="0">
                <a:solidFill>
                  <a:srgbClr val="134F5C"/>
                </a:solidFill>
              </a:rPr>
              <a:t>o</a:t>
            </a:r>
            <a:r>
              <a:rPr sz="3600" spc="-254" dirty="0">
                <a:solidFill>
                  <a:srgbClr val="134F5C"/>
                </a:solidFill>
              </a:rPr>
              <a:t>v</a:t>
            </a:r>
            <a:r>
              <a:rPr sz="3600" spc="-155" dirty="0">
                <a:solidFill>
                  <a:srgbClr val="134F5C"/>
                </a:solidFill>
              </a:rPr>
              <a:t>ascular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254" dirty="0">
                <a:solidFill>
                  <a:srgbClr val="134F5C"/>
                </a:solidFill>
              </a:rPr>
              <a:t>r</a:t>
            </a:r>
            <a:r>
              <a:rPr sz="3600" spc="-140" dirty="0">
                <a:solidFill>
                  <a:srgbClr val="134F5C"/>
                </a:solidFill>
              </a:rPr>
              <a:t>isk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60" dirty="0">
                <a:solidFill>
                  <a:srgbClr val="134F5C"/>
                </a:solidFill>
              </a:rPr>
              <a:t>p</a:t>
            </a:r>
            <a:r>
              <a:rPr sz="3600" spc="-150" dirty="0">
                <a:solidFill>
                  <a:srgbClr val="134F5C"/>
                </a:solidFill>
              </a:rPr>
              <a:t>r</a:t>
            </a:r>
            <a:r>
              <a:rPr sz="3600" spc="-70" dirty="0">
                <a:solidFill>
                  <a:srgbClr val="134F5C"/>
                </a:solidFill>
              </a:rPr>
              <a:t>edi</a:t>
            </a:r>
            <a:r>
              <a:rPr sz="3600" spc="-50" dirty="0">
                <a:solidFill>
                  <a:srgbClr val="134F5C"/>
                </a:solidFill>
              </a:rPr>
              <a:t>c</a:t>
            </a:r>
            <a:r>
              <a:rPr sz="3600" spc="-105" dirty="0">
                <a:solidFill>
                  <a:srgbClr val="134F5C"/>
                </a:solidFill>
              </a:rPr>
              <a:t>tion</a:t>
            </a:r>
            <a:endParaRPr sz="3600" dirty="0"/>
          </a:p>
          <a:p>
            <a:pPr marL="165100" algn="ctr">
              <a:lnSpc>
                <a:spcPct val="100000"/>
              </a:lnSpc>
              <a:spcBef>
                <a:spcPts val="3625"/>
              </a:spcBef>
            </a:pPr>
            <a:r>
              <a:rPr sz="3000" spc="-120" dirty="0">
                <a:solidFill>
                  <a:srgbClr val="134F5C"/>
                </a:solidFill>
              </a:rPr>
              <a:t>by</a:t>
            </a:r>
            <a:endParaRPr sz="3000" dirty="0"/>
          </a:p>
          <a:p>
            <a:pPr marL="165735" algn="ctr">
              <a:lnSpc>
                <a:spcPct val="100000"/>
              </a:lnSpc>
            </a:pPr>
            <a:r>
              <a:rPr lang="en-US" sz="3000" spc="-250" dirty="0" smtClean="0">
                <a:solidFill>
                  <a:srgbClr val="134F5C"/>
                </a:solidFill>
              </a:rPr>
              <a:t>Deepak </a:t>
            </a:r>
            <a:r>
              <a:rPr lang="en-US" sz="3000" spc="-250" dirty="0" err="1" smtClean="0">
                <a:solidFill>
                  <a:srgbClr val="134F5C"/>
                </a:solidFill>
              </a:rPr>
              <a:t>Dobal</a:t>
            </a:r>
            <a:endParaRPr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3257550"/>
            <a:ext cx="240982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07136"/>
            <a:ext cx="261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</a:t>
            </a:r>
            <a:r>
              <a:rPr sz="3600" spc="-50" dirty="0"/>
              <a:t> </a:t>
            </a:r>
            <a:r>
              <a:rPr sz="3600" spc="-5" dirty="0"/>
              <a:t>Clean</a:t>
            </a:r>
            <a:r>
              <a:rPr sz="3600" spc="-45" dirty="0"/>
              <a:t> </a:t>
            </a:r>
            <a:r>
              <a:rPr sz="3600" spc="-5" dirty="0"/>
              <a:t>up: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4749" y="11525"/>
            <a:ext cx="1785374" cy="8797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24" y="970948"/>
            <a:ext cx="890778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127000" indent="-5080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Handling Null values: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project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first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step in Data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cleaning is Handling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null values. Null values can affect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accuracy and quality of our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ML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models,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good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practice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handle null values.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project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used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combination of imputing and deleting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null values, where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imputed columns with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great number of null values with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mean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 and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deleted other observations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that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contain null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532765" marR="5080" indent="-520700">
              <a:lnSpc>
                <a:spcPct val="101499"/>
              </a:lnSpc>
              <a:spcBef>
                <a:spcPts val="55"/>
              </a:spcBef>
              <a:buSzPct val="104545"/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Handling duplicate values: Duplicate values can have adverse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effects on our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ML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models,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 have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try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and remove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 Luckily we don’t have any duplicate values in our data so we </a:t>
            </a:r>
            <a:r>
              <a:rPr sz="2200" b="1" spc="-6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move 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 next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step in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cleaning.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07136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</a:t>
            </a:r>
            <a:r>
              <a:rPr sz="3600" spc="-50" dirty="0"/>
              <a:t> </a:t>
            </a:r>
            <a:r>
              <a:rPr sz="3600" spc="-5" dirty="0"/>
              <a:t>Clean</a:t>
            </a:r>
            <a:r>
              <a:rPr sz="3600" spc="-45" dirty="0"/>
              <a:t> </a:t>
            </a:r>
            <a:r>
              <a:rPr sz="3600" spc="-5" dirty="0"/>
              <a:t>up(Contd):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-3174" y="875932"/>
            <a:ext cx="8771255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Removing Outliers: First of all we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find 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variables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may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contain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outliers,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detect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I’ve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box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plot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offered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library.</a:t>
            </a:r>
            <a:endParaRPr sz="2400" dirty="0">
              <a:latin typeface="Arial"/>
              <a:cs typeface="Arial"/>
            </a:endParaRPr>
          </a:p>
          <a:p>
            <a:pPr marL="546100" marR="3676015" indent="-508000">
              <a:lnSpc>
                <a:spcPct val="100000"/>
              </a:lnSpc>
              <a:spcBef>
                <a:spcPts val="155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Here we can see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many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contain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outliers,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but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they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practically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possible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values.</a:t>
            </a:r>
            <a:endParaRPr sz="2200" dirty="0">
              <a:latin typeface="Arial"/>
              <a:cs typeface="Arial"/>
            </a:endParaRPr>
          </a:p>
          <a:p>
            <a:pPr marL="546100" marR="3540760" indent="-5080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Keeping in mind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idea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practicality,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 allow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these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outliers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stay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because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they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impact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predictions.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95" y="1587499"/>
            <a:ext cx="3500405" cy="35856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75" y="13861"/>
            <a:ext cx="509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575" y="760381"/>
            <a:ext cx="8799830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145415" indent="-4953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Feature Encoding: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Machine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learning models can only work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numerical values and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turn 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categorical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 columns, and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achieved by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feature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encoding. In our dataset 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such categorical columns,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sex and is_smoking which we have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convert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numeric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columns.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I’ve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used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one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hot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encoding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here.</a:t>
            </a:r>
            <a:endParaRPr sz="2100">
              <a:latin typeface="Arial"/>
              <a:cs typeface="Arial"/>
            </a:endParaRPr>
          </a:p>
          <a:p>
            <a:pPr marL="508000" marR="5080" indent="-495300">
              <a:lnSpc>
                <a:spcPct val="100000"/>
              </a:lnSpc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Grouping 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better understanding: There are multiple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which can be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form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single 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convey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same information 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better and understandable </a:t>
            </a:r>
            <a:r>
              <a:rPr sz="2100" b="1" spc="-45" dirty="0">
                <a:solidFill>
                  <a:srgbClr val="134F5C"/>
                </a:solidFill>
                <a:latin typeface="Arial"/>
                <a:cs typeface="Arial"/>
              </a:rPr>
              <a:t>way.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There are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3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such pairs of columns, is_smoking and cigsPerDay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which is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form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SmokeLevel, diabetes and glucose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which is 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DiabetesLevel, and sysBP and diaBP which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combined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BPLevel.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4" y="16626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Engineering(Contd):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449" y="839733"/>
            <a:ext cx="4511040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43624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Checking</a:t>
            </a:r>
            <a:r>
              <a:rPr sz="24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correlation</a:t>
            </a:r>
            <a:r>
              <a:rPr sz="2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removal:</a:t>
            </a:r>
            <a:endParaRPr sz="2400">
              <a:latin typeface="Arial"/>
              <a:cs typeface="Arial"/>
            </a:endParaRPr>
          </a:p>
          <a:p>
            <a:pPr marL="546100" marR="508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I’ve plotted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correlation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matrix using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heatmap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function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offered by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library.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As we can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see,</a:t>
            </a:r>
            <a:r>
              <a:rPr sz="22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prevalentHyp</a:t>
            </a:r>
            <a:r>
              <a:rPr sz="22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 </a:t>
            </a:r>
            <a:r>
              <a:rPr sz="2200" b="1" spc="-5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is highly correlated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BPLevel, and also since it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doesn’t really convey much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information,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I’ll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just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delete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39733"/>
            <a:ext cx="3818313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4" y="9006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</a:t>
            </a:r>
            <a:r>
              <a:rPr sz="3600" spc="-45" dirty="0"/>
              <a:t> </a:t>
            </a:r>
            <a:r>
              <a:rPr sz="3600" spc="-10" dirty="0"/>
              <a:t>Feature</a:t>
            </a:r>
            <a:r>
              <a:rPr sz="3600" spc="-50" dirty="0"/>
              <a:t> </a:t>
            </a:r>
            <a:r>
              <a:rPr sz="3600" spc="-5" dirty="0"/>
              <a:t>Engineering(Contd):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500" y="807800"/>
            <a:ext cx="4264509" cy="4298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3174" y="792433"/>
            <a:ext cx="4844415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Checking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distribution of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data: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I’ve just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plotted</a:t>
            </a:r>
            <a:r>
              <a:rPr sz="21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each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individual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r>
              <a:rPr sz="21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check</a:t>
            </a:r>
            <a:r>
              <a:rPr sz="21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their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distribution, using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histplot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function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offered by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seaborn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library.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The main reason I’ve done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check if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could really contribute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the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prediction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Using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I’ve deleted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columns BPMeds,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prevalentStroke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Education.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25" y="72237"/>
            <a:ext cx="587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5.</a:t>
            </a:r>
            <a:r>
              <a:rPr sz="3600" spc="-25" dirty="0"/>
              <a:t> </a:t>
            </a:r>
            <a:r>
              <a:rPr sz="3600" spc="-10" dirty="0"/>
              <a:t>Pre</a:t>
            </a:r>
            <a:r>
              <a:rPr sz="3600" spc="-30" dirty="0"/>
              <a:t> </a:t>
            </a:r>
            <a:r>
              <a:rPr sz="3600" spc="-10" dirty="0"/>
              <a:t>Processing</a:t>
            </a:r>
            <a:r>
              <a:rPr sz="3600" spc="-3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spc="-5" dirty="0"/>
              <a:t>data: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-3774" y="664833"/>
            <a:ext cx="9054465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99"/>
              </a:lnSpc>
              <a:spcBef>
                <a:spcPts val="9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Dealing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imbalance:</a:t>
            </a:r>
            <a:r>
              <a:rPr sz="2400" b="1" spc="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target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variable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has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classes, 0-No risk and 1-At risk(Risk of having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CHD 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next 10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years). There 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high class imbalance here,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number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observations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0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is significantly greater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than 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number of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observations with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1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 </a:t>
            </a:r>
            <a:r>
              <a:rPr sz="2100" b="1" spc="-80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solve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problem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I’ve used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SMOTE(synthetic minority oversampling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technique)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technique.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After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class imbalance is completely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removed.</a:t>
            </a:r>
            <a:endParaRPr sz="2100">
              <a:latin typeface="Arial"/>
              <a:cs typeface="Arial"/>
            </a:endParaRPr>
          </a:p>
          <a:p>
            <a:pPr marL="546100" indent="-533400">
              <a:lnSpc>
                <a:spcPts val="287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Splitting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scaling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data:</a:t>
            </a:r>
            <a:r>
              <a:rPr sz="2400" b="1" spc="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step I’ve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split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data into</a:t>
            </a:r>
            <a:endParaRPr sz="2000">
              <a:latin typeface="Arial"/>
              <a:cs typeface="Arial"/>
            </a:endParaRPr>
          </a:p>
          <a:p>
            <a:pPr marL="546100" marR="85725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independent columns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variable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further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train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test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set and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then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scaled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independent columns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avoid giving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more weightage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have higher values and low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weightage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columns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have low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numeric value.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6&amp;7.</a:t>
            </a:r>
            <a:r>
              <a:rPr sz="3000" spc="-30" dirty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-3174" y="644114"/>
            <a:ext cx="867092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20447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These are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different processes in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flowchart,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but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explaining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purposes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I’m clubbing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single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8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Logistic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endParaRPr lang="en-US" sz="2400" b="1" spc="-1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85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15" dirty="0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0.63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42" y="1123950"/>
            <a:ext cx="3485758" cy="2105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6095"/>
            <a:ext cx="2664505" cy="2007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5876"/>
            <a:ext cx="4310502" cy="2586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classifier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0.6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55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05842"/>
            <a:ext cx="3053823" cy="281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3293814"/>
            <a:ext cx="2596623" cy="1894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9060"/>
            <a:ext cx="4495800" cy="2557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Random Forest classifier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0.75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9" y="594622"/>
            <a:ext cx="2770468" cy="2574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57" y="3169026"/>
            <a:ext cx="2819400" cy="2030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7350"/>
            <a:ext cx="4546599" cy="25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707333"/>
            <a:ext cx="567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Gradient Boosting classifier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: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set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0.74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136016"/>
            <a:ext cx="8435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6&amp;7.</a:t>
            </a:r>
            <a:r>
              <a:rPr sz="2600" spc="-25" dirty="0"/>
              <a:t> </a:t>
            </a:r>
            <a:r>
              <a:rPr sz="2600" dirty="0"/>
              <a:t>Model</a:t>
            </a:r>
            <a:r>
              <a:rPr sz="2600" spc="-25" dirty="0"/>
              <a:t> </a:t>
            </a:r>
            <a:r>
              <a:rPr sz="2600" spc="-5" dirty="0"/>
              <a:t>implementation</a:t>
            </a:r>
            <a:r>
              <a:rPr sz="2600" spc="-30" dirty="0"/>
              <a:t> </a:t>
            </a:r>
            <a:r>
              <a:rPr sz="2600" spc="-5" dirty="0"/>
              <a:t>and</a:t>
            </a:r>
            <a:r>
              <a:rPr sz="2600" spc="-25" dirty="0"/>
              <a:t> </a:t>
            </a:r>
            <a:r>
              <a:rPr sz="2600" spc="-5" dirty="0"/>
              <a:t>explainability(Contd):</a:t>
            </a:r>
            <a:endParaRPr sz="2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5202"/>
            <a:ext cx="5518888" cy="2955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65" y="3278236"/>
            <a:ext cx="2824997" cy="1953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74" y="603250"/>
            <a:ext cx="2867321" cy="26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643" y="2230523"/>
            <a:ext cx="1953841" cy="28677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3174" y="0"/>
            <a:ext cx="8912225" cy="5119991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725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Problem</a:t>
            </a:r>
            <a:r>
              <a:rPr sz="36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statement:</a:t>
            </a:r>
            <a:endParaRPr sz="3600" dirty="0">
              <a:latin typeface="Arial"/>
              <a:cs typeface="Arial"/>
            </a:endParaRPr>
          </a:p>
          <a:p>
            <a:pPr marL="570230" marR="5080" indent="-533400">
              <a:lnSpc>
                <a:spcPct val="100000"/>
              </a:lnSpc>
              <a:spcBef>
                <a:spcPts val="1085"/>
              </a:spcBef>
              <a:buFont typeface="MS PGothic"/>
              <a:buChar char="❖"/>
              <a:tabLst>
                <a:tab pos="570230" algn="l"/>
                <a:tab pos="570865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Coronary heart diseases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(CHDs)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leading cause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death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globally,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taking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estimated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18.6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million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lives</a:t>
            </a:r>
            <a:r>
              <a:rPr sz="2200" b="1" spc="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 </a:t>
            </a:r>
            <a:r>
              <a:rPr sz="2200" b="1" spc="-6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34F5C"/>
                </a:solidFill>
                <a:latin typeface="Arial"/>
                <a:cs typeface="Arial"/>
              </a:rPr>
              <a:t>year,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which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accounts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33%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global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deaths</a:t>
            </a:r>
            <a:r>
              <a:rPr sz="2200" b="1" spc="-5" dirty="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lang="en-US" sz="2200" b="1" spc="-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36830" marR="5080">
              <a:lnSpc>
                <a:spcPct val="100000"/>
              </a:lnSpc>
              <a:spcBef>
                <a:spcPts val="1085"/>
              </a:spcBef>
              <a:tabLst>
                <a:tab pos="570230" algn="l"/>
                <a:tab pos="570865" algn="l"/>
              </a:tabLst>
            </a:pPr>
            <a:endParaRPr sz="2200" dirty="0">
              <a:latin typeface="Arial"/>
              <a:cs typeface="Arial"/>
            </a:endParaRPr>
          </a:p>
          <a:p>
            <a:pPr marL="622300" marR="279908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Therefore It is important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detect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cardiovascular diseases as early as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possible so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management with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counselling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medicines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begin</a:t>
            </a:r>
            <a:r>
              <a:rPr sz="2200" b="1" spc="-5" dirty="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lang="en-US" sz="2200" b="1" spc="-5" dirty="0" smtClean="0">
              <a:solidFill>
                <a:srgbClr val="134F5C"/>
              </a:solidFill>
              <a:latin typeface="Arial"/>
              <a:cs typeface="Arial"/>
            </a:endParaRPr>
          </a:p>
          <a:p>
            <a:pPr marL="88900" marR="2799080" lvl="1">
              <a:lnSpc>
                <a:spcPct val="100000"/>
              </a:lnSpc>
              <a:tabLst>
                <a:tab pos="621665" algn="l"/>
                <a:tab pos="622300" algn="l"/>
              </a:tabLst>
            </a:pPr>
            <a:endParaRPr sz="2200" dirty="0">
              <a:latin typeface="Arial"/>
              <a:cs typeface="Arial"/>
            </a:endParaRPr>
          </a:p>
          <a:p>
            <a:pPr marL="622300" marR="208915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Our main aim here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predict if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patient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ten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year risk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future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coronary heart </a:t>
            </a:r>
            <a:r>
              <a:rPr sz="2200" b="1" spc="-6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diseases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based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set of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metrics.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27287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581952"/>
            <a:ext cx="8978900" cy="41535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EDA</a:t>
            </a:r>
            <a:r>
              <a:rPr sz="2400" b="1" spc="-1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insights:</a:t>
            </a:r>
            <a:endParaRPr sz="24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1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age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group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that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is most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likely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 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is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47-65.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Education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level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great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determine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Males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7%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greater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 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Smoking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increases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3%.</a:t>
            </a:r>
            <a:endParaRPr sz="1800">
              <a:latin typeface="Arial"/>
              <a:cs typeface="Arial"/>
            </a:endParaRPr>
          </a:p>
          <a:p>
            <a:pPr marL="469900" marR="18415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 BP medications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19%.</a:t>
            </a:r>
            <a:endParaRPr sz="1800">
              <a:latin typeface="Arial"/>
              <a:cs typeface="Arial"/>
            </a:endParaRPr>
          </a:p>
          <a:p>
            <a:pPr marL="469900" marR="10541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Having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prevalent stroke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31%.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Prevalent Hypertension increases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 of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positive CHD risk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 </a:t>
            </a:r>
            <a:r>
              <a:rPr sz="1800" b="1" spc="-4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13%.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Diabetes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increases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chances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CHD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around 24%.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27287"/>
            <a:ext cx="497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Conclusion(Contd):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615315"/>
            <a:ext cx="8928735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Results</a:t>
            </a:r>
            <a:r>
              <a:rPr sz="20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20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ML</a:t>
            </a:r>
            <a:r>
              <a:rPr sz="2000" b="1" spc="-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  <a:p>
            <a:pPr marL="469900" marR="313055" indent="-336550">
              <a:lnSpc>
                <a:spcPct val="114999"/>
              </a:lnSpc>
              <a:spcBef>
                <a:spcPts val="869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Logistic regression gives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 of 0.6365 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testing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 This is worst performing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gives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score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0.6617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</a:t>
            </a:r>
            <a:endParaRPr sz="1400">
              <a:latin typeface="Arial"/>
              <a:cs typeface="Arial"/>
            </a:endParaRPr>
          </a:p>
          <a:p>
            <a:pPr marL="469900" marR="5080" indent="-33655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Random Forest Classifier model gives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 of 0.7584 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testing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 This is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best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performing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Gradient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Boosting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Classifier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 gives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ROCAUC score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0.7416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on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set.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Classification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report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confusion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matrix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has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been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plotted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all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models.</a:t>
            </a:r>
            <a:endParaRPr sz="1400">
              <a:latin typeface="Arial"/>
              <a:cs typeface="Arial"/>
            </a:endParaRPr>
          </a:p>
          <a:p>
            <a:pPr marL="469900" marR="459105" indent="-33655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Model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explainability has been achieved by SHAP library's summary plot and an attribute called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feature_importances_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based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Total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cholesterol and age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two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most important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factors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predict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 CHD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risk 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Challenges</a:t>
            </a:r>
            <a:r>
              <a:rPr sz="20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faced:</a:t>
            </a:r>
            <a:endParaRPr sz="20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112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14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engineering.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Handling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class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imbalance.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Choosing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explainability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techniques.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Running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slow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Gradient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Boosting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Classifier.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885950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 smtClean="0"/>
              <a:t>THANK</a:t>
            </a:r>
            <a:r>
              <a:rPr lang="en-US" sz="8000" spc="-5" dirty="0" smtClean="0"/>
              <a:t> </a:t>
            </a:r>
            <a:r>
              <a:rPr sz="8000" spc="-5" dirty="0" smtClean="0"/>
              <a:t>YOU</a:t>
            </a:r>
            <a:endParaRPr sz="800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9375" y="0"/>
            <a:ext cx="9065895" cy="445506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88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Understanding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data:</a:t>
            </a:r>
            <a:endParaRPr sz="3600" dirty="0">
              <a:latin typeface="Arial"/>
              <a:cs typeface="Arial"/>
            </a:endParaRPr>
          </a:p>
          <a:p>
            <a:pPr marL="622300" marR="5080" lvl="1" indent="-533400">
              <a:lnSpc>
                <a:spcPct val="100000"/>
              </a:lnSpc>
              <a:spcBef>
                <a:spcPts val="52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90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increase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efficiency of our analysis we will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first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understand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 and also check if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there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are some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corruptions in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 and if any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found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 will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try to treat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it.</a:t>
            </a:r>
            <a:endParaRPr sz="2200" dirty="0">
              <a:latin typeface="Arial"/>
              <a:cs typeface="Arial"/>
            </a:endParaRPr>
          </a:p>
          <a:p>
            <a:pPr marL="622300" marR="762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 dataset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from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an ongoing cardiovascular study on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residents of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 town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of Framingham,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Massachusetts.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provides</a:t>
            </a:r>
            <a:r>
              <a:rPr sz="22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patients’</a:t>
            </a:r>
            <a:r>
              <a:rPr sz="2200" b="1" spc="-1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information.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includes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over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4,000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records and 15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attributes.</a:t>
            </a:r>
            <a:endParaRPr sz="2200" dirty="0">
              <a:latin typeface="Arial"/>
              <a:cs typeface="Arial"/>
            </a:endParaRPr>
          </a:p>
          <a:p>
            <a:pPr marL="622300" marR="28956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 attribute(column) is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potential risk 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factor.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These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attributes include demographic, behavioral, and medical </a:t>
            </a:r>
            <a:r>
              <a:rPr sz="22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risk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4F5C"/>
                </a:solidFill>
                <a:latin typeface="Arial"/>
                <a:cs typeface="Arial"/>
              </a:rPr>
              <a:t>factors.</a:t>
            </a:r>
            <a:endParaRPr sz="2200" dirty="0">
              <a:latin typeface="Arial"/>
              <a:cs typeface="Arial"/>
            </a:endParaRPr>
          </a:p>
          <a:p>
            <a:pPr marL="622300" lvl="1" indent="-533400">
              <a:lnSpc>
                <a:spcPct val="100000"/>
              </a:lnSpc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Now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we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will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look</a:t>
            </a:r>
            <a:r>
              <a:rPr sz="22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at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what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each</a:t>
            </a:r>
            <a:r>
              <a:rPr sz="22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column</a:t>
            </a:r>
            <a:r>
              <a:rPr sz="22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means.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224" y="54736"/>
            <a:ext cx="565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36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columns</a:t>
            </a:r>
            <a:r>
              <a:rPr sz="36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involved: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3287" y="667712"/>
          <a:ext cx="3566160" cy="417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/>
              </a:tblGrid>
              <a:tr h="662074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Demographic: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6374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Sex.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599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sz="2400" b="1" spc="-5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(Current):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1649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Tot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Chol.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Sys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9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Dia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9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BMI.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Heart</a:t>
                      </a:r>
                      <a:r>
                        <a:rPr sz="20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rate.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Glucose.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7712" y="667699"/>
          <a:ext cx="3733800" cy="439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</a:tblGrid>
              <a:tr h="637999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Behavioral: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461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is_smoking.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Cigs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20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Day.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236">
                <a:tc>
                  <a:txBody>
                    <a:bodyPr/>
                    <a:lstStyle/>
                    <a:p>
                      <a:pPr marL="542925" indent="-533400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MS PGothic"/>
                        <a:buChar char="❖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sz="2400" b="1" spc="-5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(history):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2032">
                <a:tc>
                  <a:txBody>
                    <a:bodyPr/>
                    <a:lstStyle/>
                    <a:p>
                      <a:pPr marL="542925" indent="-440690">
                        <a:lnSpc>
                          <a:spcPct val="100000"/>
                        </a:lnSpc>
                        <a:spcBef>
                          <a:spcPts val="59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BP</a:t>
                      </a:r>
                      <a:r>
                        <a:rPr sz="2000" b="1" spc="-8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Meds.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Prevalent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Stroke.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Prevalent</a:t>
                      </a:r>
                      <a:r>
                        <a:rPr sz="2000" b="1" spc="-5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Hyp.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2925" indent="-440690">
                        <a:lnSpc>
                          <a:spcPct val="100000"/>
                        </a:lnSpc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Diabetes.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07">
                <a:tc>
                  <a:txBody>
                    <a:bodyPr/>
                    <a:lstStyle/>
                    <a:p>
                      <a:pPr marL="549910" marR="1031240" indent="-533400">
                        <a:lnSpc>
                          <a:spcPct val="100000"/>
                        </a:lnSpc>
                        <a:spcBef>
                          <a:spcPts val="655"/>
                        </a:spcBef>
                        <a:buFont typeface="MS PGothic"/>
                        <a:buChar char="❖"/>
                        <a:tabLst>
                          <a:tab pos="549910" algn="l"/>
                          <a:tab pos="550545" algn="l"/>
                        </a:tabLst>
                      </a:pPr>
                      <a:r>
                        <a:rPr sz="2400" b="1" spc="-3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Target </a:t>
                      </a:r>
                      <a:r>
                        <a:rPr sz="2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variable </a:t>
                      </a:r>
                      <a:r>
                        <a:rPr sz="2400" b="1" spc="-66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6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Ten</a:t>
                      </a:r>
                      <a:r>
                        <a:rPr sz="2400" b="1" spc="-7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Year</a:t>
                      </a:r>
                      <a:r>
                        <a:rPr sz="2400" b="1" spc="-2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CHD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0"/>
            <a:ext cx="4689475" cy="446278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57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Project</a:t>
            </a:r>
            <a:r>
              <a:rPr sz="3600" b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Flowchart:</a:t>
            </a:r>
            <a:endParaRPr sz="3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Initial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preparations.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EDA.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Clean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up.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Engineering.</a:t>
            </a:r>
            <a:endParaRPr sz="2600">
              <a:latin typeface="Arial"/>
              <a:cs typeface="Arial"/>
            </a:endParaRPr>
          </a:p>
          <a:p>
            <a:pPr marL="816610" marR="89916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10" dirty="0">
                <a:solidFill>
                  <a:srgbClr val="134F5C"/>
                </a:solidFill>
                <a:latin typeface="Arial"/>
                <a:cs typeface="Arial"/>
              </a:rPr>
              <a:t>Pre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processing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600" b="1" spc="-7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implementation.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 startAt="7"/>
              <a:tabLst>
                <a:tab pos="816610" algn="l"/>
                <a:tab pos="817244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26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134F5C"/>
                </a:solidFill>
                <a:latin typeface="Arial"/>
                <a:cs typeface="Arial"/>
              </a:rPr>
              <a:t>explainability.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275" y="554975"/>
            <a:ext cx="4934599" cy="435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27" y="54736"/>
            <a:ext cx="461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3600" spc="-5" dirty="0"/>
              <a:t>1.	</a:t>
            </a:r>
            <a:r>
              <a:rPr sz="3600" spc="-10" dirty="0"/>
              <a:t>Initial</a:t>
            </a:r>
            <a:r>
              <a:rPr sz="3600" spc="-90" dirty="0"/>
              <a:t> </a:t>
            </a:r>
            <a:r>
              <a:rPr sz="3600" spc="-5" dirty="0"/>
              <a:t>preparation: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-3174" y="875932"/>
            <a:ext cx="5613400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Pandas for data manipulation, aggregation.</a:t>
            </a:r>
          </a:p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5" dirty="0" err="1" smtClean="0">
                <a:solidFill>
                  <a:srgbClr val="134F5C"/>
                </a:solidFill>
                <a:latin typeface="Arial"/>
                <a:cs typeface="Arial"/>
              </a:rPr>
              <a:t>Matplotlib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and </a:t>
            </a:r>
            <a:r>
              <a:rPr lang="en-US" sz="2400" b="1" spc="-5" dirty="0" err="1" smtClean="0">
                <a:solidFill>
                  <a:srgbClr val="134F5C"/>
                </a:solidFill>
                <a:latin typeface="Arial"/>
                <a:cs typeface="Arial"/>
              </a:rPr>
              <a:t>Seaborn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for visualization and behavior</a:t>
            </a:r>
          </a:p>
          <a:p>
            <a:pPr marL="12700" marR="150495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     with respect to the target variable</a:t>
            </a:r>
          </a:p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5" dirty="0" err="1" smtClean="0">
                <a:solidFill>
                  <a:srgbClr val="134F5C"/>
                </a:solidFill>
                <a:latin typeface="Arial"/>
                <a:cs typeface="Arial"/>
              </a:rPr>
              <a:t>NumPy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for computationally efficient operations</a:t>
            </a:r>
          </a:p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5" dirty="0" err="1" smtClean="0">
                <a:solidFill>
                  <a:srgbClr val="134F5C"/>
                </a:solidFill>
                <a:latin typeface="Arial"/>
                <a:cs typeface="Arial"/>
              </a:rPr>
              <a:t>Scikit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Learn for model training, model optimization, and</a:t>
            </a:r>
          </a:p>
          <a:p>
            <a:pPr marL="12700" marR="150495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	metrics calculation </a:t>
            </a:r>
            <a:r>
              <a:rPr sz="2400" b="1" dirty="0" smtClean="0">
                <a:solidFill>
                  <a:srgbClr val="134F5C"/>
                </a:solidFill>
                <a:latin typeface="Arial"/>
                <a:cs typeface="Arial"/>
              </a:rPr>
              <a:t>format.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453" y="565578"/>
            <a:ext cx="2684927" cy="1032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1500" y="2094150"/>
            <a:ext cx="3311384" cy="89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5100" y="3250200"/>
            <a:ext cx="3108200" cy="1542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164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5" dirty="0"/>
              <a:t> </a:t>
            </a:r>
            <a:r>
              <a:rPr sz="3600" spc="-5" dirty="0"/>
              <a:t>EDA: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450" y="670731"/>
            <a:ext cx="895477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step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have done exploratory data analysis on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see if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can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find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some valuable insights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can be directly applied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reduce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chances of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having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positive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CHD risk </a:t>
            </a:r>
            <a:r>
              <a:rPr sz="2100" b="1" spc="-20" dirty="0">
                <a:solidFill>
                  <a:srgbClr val="134F5C"/>
                </a:solidFill>
                <a:latin typeface="Arial"/>
                <a:cs typeface="Arial"/>
              </a:rPr>
              <a:t>factor.</a:t>
            </a:r>
            <a:endParaRPr sz="2100" dirty="0">
              <a:latin typeface="Arial"/>
              <a:cs typeface="Arial"/>
            </a:endParaRPr>
          </a:p>
          <a:p>
            <a:pPr marL="508000" marR="76200" indent="-495300">
              <a:lnSpc>
                <a:spcPct val="100000"/>
              </a:lnSpc>
              <a:buFont typeface="MS PGothic"/>
              <a:buChar char="❖"/>
              <a:tabLst>
                <a:tab pos="507365" algn="l"/>
                <a:tab pos="508000" algn="l"/>
              </a:tabLst>
            </a:pP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have plotted each attribute against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 target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see how </a:t>
            </a:r>
            <a:r>
              <a:rPr sz="2100" b="1" spc="-57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21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affects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target</a:t>
            </a:r>
            <a:r>
              <a:rPr sz="21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variable.</a:t>
            </a:r>
            <a:endParaRPr sz="2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3025"/>
            <a:ext cx="2963154" cy="28604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82" y="2283024"/>
            <a:ext cx="2953518" cy="2860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6730" y="2283024"/>
            <a:ext cx="2764869" cy="2647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0" dirty="0"/>
              <a:t> </a:t>
            </a:r>
            <a:r>
              <a:rPr sz="3600" spc="-5" dirty="0"/>
              <a:t>EDA(Contd):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575" y="394125"/>
            <a:ext cx="4286138" cy="24529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26" y="2813475"/>
            <a:ext cx="6277610" cy="2330450"/>
            <a:chOff x="16026" y="2813475"/>
            <a:chExt cx="6277610" cy="2330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6800" y="2914200"/>
              <a:ext cx="2976600" cy="2211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26" y="2813475"/>
              <a:ext cx="3306075" cy="23300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9075" y="2900975"/>
            <a:ext cx="2780291" cy="2224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75" y="658049"/>
            <a:ext cx="3825011" cy="2019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09675"/>
            <a:ext cx="3383915" cy="4304030"/>
            <a:chOff x="0" y="709675"/>
            <a:chExt cx="3383915" cy="430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675"/>
              <a:ext cx="3383731" cy="21308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82675"/>
              <a:ext cx="3298456" cy="213085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075" y="212500"/>
            <a:ext cx="2743487" cy="25464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050" y="766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</a:t>
            </a:r>
            <a:r>
              <a:rPr sz="3600" spc="-90" dirty="0"/>
              <a:t> </a:t>
            </a:r>
            <a:r>
              <a:rPr sz="3600" spc="-5" dirty="0"/>
              <a:t>EDA(Contd):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6825" y="455975"/>
            <a:ext cx="2743487" cy="22065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075" y="2882675"/>
            <a:ext cx="2851232" cy="22065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3975" y="2766424"/>
            <a:ext cx="2673492" cy="2357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1396</Words>
  <Application>Microsoft Office PowerPoint</Application>
  <PresentationFormat>On-screen Show (16:9)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Capstone Project </vt:lpstr>
      <vt:lpstr>PowerPoint Presentation</vt:lpstr>
      <vt:lpstr>PowerPoint Presentation</vt:lpstr>
      <vt:lpstr>PowerPoint Presentation</vt:lpstr>
      <vt:lpstr>PowerPoint Presentation</vt:lpstr>
      <vt:lpstr>1. Initial preparation:</vt:lpstr>
      <vt:lpstr>2. EDA:</vt:lpstr>
      <vt:lpstr>2. EDA(Contd):</vt:lpstr>
      <vt:lpstr>2. EDA(Contd):</vt:lpstr>
      <vt:lpstr>3. Clean up:</vt:lpstr>
      <vt:lpstr>3. Clean up(Contd):</vt:lpstr>
      <vt:lpstr>4. Feature Engineering:</vt:lpstr>
      <vt:lpstr>4. Feature Engineering(Contd):</vt:lpstr>
      <vt:lpstr>4. Feature Engineering(Contd):</vt:lpstr>
      <vt:lpstr>5. Pre Processing the data:</vt:lpstr>
      <vt:lpstr>6&amp;7. Model implementation and explainability:</vt:lpstr>
      <vt:lpstr>6&amp;7. Model implementation and explainability(Contd):</vt:lpstr>
      <vt:lpstr>6&amp;7. Model implementation and explainability(Contd):</vt:lpstr>
      <vt:lpstr>6&amp;7. Model implementation and explainability(Contd):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risk prediction presentation</dc:title>
  <dc:creator>HappySelling.in</dc:creator>
  <cp:lastModifiedBy>HappySelling.in</cp:lastModifiedBy>
  <cp:revision>4</cp:revision>
  <dcterms:created xsi:type="dcterms:W3CDTF">2023-01-03T14:27:11Z</dcterms:created>
  <dcterms:modified xsi:type="dcterms:W3CDTF">2023-01-03T15:09:13Z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