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g"/>
  <Override PartName="/ppt/media/image6.jpg" ContentType="image/jp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70" r:id="rId5"/>
    <p:sldId id="271" r:id="rId6"/>
    <p:sldId id="272" r:id="rId7"/>
    <p:sldId id="259" r:id="rId8"/>
    <p:sldId id="260" r:id="rId9"/>
    <p:sldId id="273" r:id="rId10"/>
    <p:sldId id="274" r:id="rId11"/>
    <p:sldId id="261" r:id="rId12"/>
    <p:sldId id="262" r:id="rId13"/>
    <p:sldId id="275" r:id="rId14"/>
    <p:sldId id="276" r:id="rId15"/>
    <p:sldId id="263" r:id="rId16"/>
    <p:sldId id="264" r:id="rId17"/>
    <p:sldId id="265" r:id="rId18"/>
    <p:sldId id="266" r:id="rId19"/>
    <p:sldId id="277" r:id="rId20"/>
    <p:sldId id="267" r:id="rId21"/>
    <p:sldId id="268" r:id="rId22"/>
    <p:sldId id="269" r:id="rId23"/>
    <p:sldId id="278" r:id="rId24"/>
  </p:sldIdLst>
  <p:sldSz cx="9144000" cy="5143500" type="screen16x9"/>
  <p:notesSz cx="6858000" cy="9144000"/>
  <p:embeddedFontLst>
    <p:embeddedFont>
      <p:font typeface="Verdana" pitchFamily="34" charset="0"/>
      <p:regular r:id="rId26"/>
      <p:bold r:id="rId27"/>
      <p:italic r:id="rId28"/>
      <p:boldItalic r:id="rId29"/>
    </p:embeddedFont>
    <p:embeddedFont>
      <p:font typeface="Montserrat" charset="0"/>
      <p:regular r:id="rId30"/>
      <p:bold r:id="rId31"/>
      <p:italic r:id="rId32"/>
      <p:boldItalic r:id="rId33"/>
    </p:embeddedFont>
    <p:embeddedFont>
      <p:font typeface="MS PGothic" pitchFamily="34" charset="-128"/>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578827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5562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82950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IN" dirty="0" err="1" smtClean="0">
                <a:solidFill>
                  <a:schemeClr val="accent2"/>
                </a:solidFill>
              </a:rPr>
              <a:t>host_id</a:t>
            </a:r>
            <a:r>
              <a:rPr lang="en-IN" dirty="0" smtClean="0">
                <a:solidFill>
                  <a:schemeClr val="accent2"/>
                </a:solidFill>
              </a:rPr>
              <a:t> reveals that some host have a huge number of property ownership              above 300.</a:t>
            </a:r>
          </a:p>
          <a:p>
            <a:pPr marL="114300" indent="0" algn="ctr">
              <a:buNone/>
            </a:pPr>
            <a:endParaRPr lang="en-IN" dirty="0" smtClean="0">
              <a:solidFill>
                <a:schemeClr val="accent2"/>
              </a:solidFill>
            </a:endParaRPr>
          </a:p>
          <a:p>
            <a:pPr marL="114300" indent="0">
              <a:buNone/>
            </a:pPr>
            <a:r>
              <a:rPr lang="en-IN" dirty="0" smtClean="0">
                <a:solidFill>
                  <a:schemeClr val="accent2"/>
                </a:solidFill>
              </a:rPr>
              <a:t>2. The Majority of the listings are located in Manhattan and Brooklyn whereas Bronx and Staten Island have a miniscule share.</a:t>
            </a:r>
          </a:p>
          <a:p>
            <a:pPr marL="114300" indent="0" algn="ctr">
              <a:buNone/>
            </a:pPr>
            <a:endParaRPr lang="en-IN" dirty="0" smtClean="0">
              <a:solidFill>
                <a:schemeClr val="accent2"/>
              </a:solidFill>
            </a:endParaRPr>
          </a:p>
          <a:p>
            <a:pPr marL="114300" indent="0">
              <a:buNone/>
            </a:pPr>
            <a:r>
              <a:rPr lang="en-IN" dirty="0" smtClean="0">
                <a:solidFill>
                  <a:schemeClr val="accent2"/>
                </a:solidFill>
              </a:rPr>
              <a:t>3.  Manhattan is the most expensive </a:t>
            </a:r>
            <a:r>
              <a:rPr lang="en-IN" dirty="0" err="1" smtClean="0">
                <a:solidFill>
                  <a:schemeClr val="accent2"/>
                </a:solidFill>
              </a:rPr>
              <a:t>neighbourhood_group</a:t>
            </a:r>
            <a:r>
              <a:rPr lang="en-IN" dirty="0" smtClean="0">
                <a:solidFill>
                  <a:schemeClr val="accent2"/>
                </a:solidFill>
              </a:rPr>
              <a:t> followed by Brooklyn Staten Island Queens and Bronx.</a:t>
            </a:r>
          </a:p>
          <a:p>
            <a:pPr marL="114300" indent="0">
              <a:buNone/>
            </a:pPr>
            <a:r>
              <a:rPr lang="en-IN" dirty="0" smtClean="0">
                <a:solidFill>
                  <a:schemeClr val="accent2"/>
                </a:solidFill>
              </a:rPr>
              <a:t>    </a:t>
            </a:r>
          </a:p>
          <a:p>
            <a:pPr marL="114300" indent="0">
              <a:buNone/>
            </a:pPr>
            <a:r>
              <a:rPr lang="en-IN" dirty="0" smtClean="0">
                <a:solidFill>
                  <a:schemeClr val="accent2"/>
                </a:solidFill>
              </a:rPr>
              <a:t>4. Most Listings offer Entire home followed by Private Room and Shared Room</a:t>
            </a:r>
          </a:p>
          <a:p>
            <a:pPr marL="114300" indent="0">
              <a:buNone/>
            </a:pPr>
            <a:endParaRPr lang="en-IN" dirty="0" smtClean="0">
              <a:solidFill>
                <a:schemeClr val="accent2"/>
              </a:solidFill>
            </a:endParaRPr>
          </a:p>
          <a:p>
            <a:pPr marL="114300" indent="0">
              <a:buNone/>
            </a:pPr>
            <a:r>
              <a:rPr lang="en-IN" dirty="0" smtClean="0">
                <a:solidFill>
                  <a:schemeClr val="accent2"/>
                </a:solidFill>
              </a:rPr>
              <a:t>5. Brooklyn offers nearly the same number of private rooms and entire home whereas Manhattan offers highest number of entire homes followed by private rooms.</a:t>
            </a:r>
          </a:p>
          <a:p>
            <a:endParaRPr lang="en-IN" dirty="0"/>
          </a:p>
        </p:txBody>
      </p:sp>
    </p:spTree>
    <p:extLst>
      <p:ext uri="{BB962C8B-B14F-4D97-AF65-F5344CB8AC3E}">
        <p14:creationId xmlns:p14="http://schemas.microsoft.com/office/powerpoint/2010/main" val="290091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Capstone </a:t>
            </a:r>
            <a:r>
              <a:rPr lang="en-GB" sz="4200" b="1" dirty="0" smtClean="0">
                <a:solidFill>
                  <a:srgbClr val="CC0000"/>
                </a:solidFill>
                <a:latin typeface="Montserrat"/>
                <a:ea typeface="Montserrat"/>
                <a:cs typeface="Montserrat"/>
                <a:sym typeface="Montserrat"/>
              </a:rPr>
              <a:t>Project</a:t>
            </a:r>
            <a:br>
              <a:rPr lang="en-GB" sz="4200" b="1" dirty="0" smtClean="0">
                <a:solidFill>
                  <a:srgbClr val="CC0000"/>
                </a:solidFill>
                <a:latin typeface="Montserrat"/>
                <a:ea typeface="Montserrat"/>
                <a:cs typeface="Montserrat"/>
                <a:sym typeface="Montserrat"/>
              </a:rPr>
            </a:b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EDA on </a:t>
            </a:r>
            <a:r>
              <a:rPr lang="en-GB" sz="3600" b="1" dirty="0" err="1" smtClean="0">
                <a:solidFill>
                  <a:schemeClr val="lt1"/>
                </a:solidFill>
                <a:latin typeface="Montserrat"/>
                <a:ea typeface="Montserrat"/>
                <a:cs typeface="Montserrat"/>
                <a:sym typeface="Montserrat"/>
              </a:rPr>
              <a:t>Airbnb</a:t>
            </a:r>
            <a:r>
              <a:rPr lang="en-GB" sz="3600" b="1" dirty="0" smtClean="0">
                <a:solidFill>
                  <a:schemeClr val="lt1"/>
                </a:solidFill>
                <a:latin typeface="Montserrat"/>
                <a:ea typeface="Montserrat"/>
                <a:cs typeface="Montserrat"/>
                <a:sym typeface="Montserrat"/>
              </a:rPr>
              <a:t> </a:t>
            </a:r>
            <a:r>
              <a:rPr lang="en-GB" sz="3600" b="1" dirty="0" smtClean="0">
                <a:solidFill>
                  <a:schemeClr val="lt1"/>
                </a:solidFill>
                <a:latin typeface="Montserrat"/>
                <a:ea typeface="Montserrat"/>
                <a:cs typeface="Montserrat"/>
                <a:sym typeface="Montserrat"/>
              </a:rPr>
              <a:t>Bookings Analysis</a:t>
            </a:r>
            <a:br>
              <a:rPr lang="en-GB" sz="3600" b="1" dirty="0" smtClean="0">
                <a:solidFill>
                  <a:schemeClr val="lt1"/>
                </a:solidFill>
                <a:latin typeface="Montserrat"/>
                <a:ea typeface="Montserrat"/>
                <a:cs typeface="Montserrat"/>
                <a:sym typeface="Montserrat"/>
              </a:rPr>
            </a:br>
            <a:r>
              <a:rPr lang="en-GB" sz="2800" b="1" dirty="0" smtClean="0">
                <a:solidFill>
                  <a:schemeClr val="lt1"/>
                </a:solidFill>
                <a:latin typeface="Montserrat"/>
                <a:ea typeface="Montserrat"/>
                <a:cs typeface="Montserrat"/>
                <a:sym typeface="Montserrat"/>
              </a:rPr>
              <a:t>by</a:t>
            </a:r>
            <a:br>
              <a:rPr lang="en-GB" sz="2800" b="1" dirty="0" smtClean="0">
                <a:solidFill>
                  <a:schemeClr val="lt1"/>
                </a:solidFill>
                <a:latin typeface="Montserrat"/>
                <a:ea typeface="Montserrat"/>
                <a:cs typeface="Montserrat"/>
                <a:sym typeface="Montserrat"/>
              </a:rPr>
            </a:br>
            <a:r>
              <a:rPr lang="en-GB" sz="2800" b="1" dirty="0" smtClean="0">
                <a:solidFill>
                  <a:schemeClr val="lt1"/>
                </a:solidFill>
                <a:latin typeface="Montserrat"/>
                <a:ea typeface="Montserrat"/>
                <a:cs typeface="Montserrat"/>
                <a:sym typeface="Montserrat"/>
              </a:rPr>
              <a:t>DEEPAK DOBAL</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081" y="3224310"/>
            <a:ext cx="1561571" cy="1570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732" y="975128"/>
            <a:ext cx="8542961" cy="523220"/>
          </a:xfrm>
          <a:prstGeom prst="rect">
            <a:avLst/>
          </a:prstGeom>
        </p:spPr>
        <p:txBody>
          <a:bodyPr wrap="square">
            <a:spAutoFit/>
          </a:bodyPr>
          <a:lstStyle/>
          <a:p>
            <a:endParaRPr lang="en-IN" dirty="0"/>
          </a:p>
          <a:p>
            <a:endParaRPr lang="en-IN" dirty="0"/>
          </a:p>
        </p:txBody>
      </p:sp>
      <p:sp>
        <p:nvSpPr>
          <p:cNvPr id="3" name="Title 2"/>
          <p:cNvSpPr>
            <a:spLocks noGrp="1"/>
          </p:cNvSpPr>
          <p:nvPr>
            <p:ph type="title"/>
          </p:nvPr>
        </p:nvSpPr>
        <p:spPr>
          <a:xfrm>
            <a:off x="208958" y="229267"/>
            <a:ext cx="8520600" cy="572700"/>
          </a:xfrm>
        </p:spPr>
        <p:txBody>
          <a:bodyPr/>
          <a:lstStyle/>
          <a:p>
            <a:pPr algn="ctr"/>
            <a:r>
              <a:rPr lang="en-US" b="1" spc="-5" dirty="0"/>
              <a:t>Clean</a:t>
            </a:r>
            <a:r>
              <a:rPr lang="en-US" b="1" spc="-45" dirty="0"/>
              <a:t> </a:t>
            </a:r>
            <a:r>
              <a:rPr lang="en-US" b="1" spc="-5" dirty="0"/>
              <a:t>up</a:t>
            </a:r>
            <a:endParaRPr lang="en-IN" b="1" dirty="0"/>
          </a:p>
        </p:txBody>
      </p:sp>
      <p:sp>
        <p:nvSpPr>
          <p:cNvPr id="5" name="Rectangle 2"/>
          <p:cNvSpPr>
            <a:spLocks noChangeArrowheads="1"/>
          </p:cNvSpPr>
          <p:nvPr/>
        </p:nvSpPr>
        <p:spPr bwMode="auto">
          <a:xfrm>
            <a:off x="0" y="167044"/>
            <a:ext cx="288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74133" y="814732"/>
            <a:ext cx="7950200" cy="2723823"/>
          </a:xfrm>
          <a:prstGeom prst="rect">
            <a:avLst/>
          </a:prstGeom>
        </p:spPr>
        <p:txBody>
          <a:bodyPr wrap="square">
            <a:spAutoFit/>
          </a:bodyPr>
          <a:lstStyle/>
          <a:p>
            <a:pPr marL="12700" marR="313055">
              <a:tabLst>
                <a:tab pos="545465" algn="l"/>
                <a:tab pos="546100" algn="l"/>
              </a:tabLst>
            </a:pPr>
            <a:r>
              <a:rPr lang="en-US" sz="1500" b="1" spc="-5" dirty="0">
                <a:solidFill>
                  <a:srgbClr val="134F5C"/>
                </a:solidFill>
              </a:rPr>
              <a:t>Handling duplicate values: Duplicate values can have </a:t>
            </a:r>
            <a:r>
              <a:rPr lang="en-US" sz="1500" b="1" dirty="0">
                <a:solidFill>
                  <a:srgbClr val="134F5C"/>
                </a:solidFill>
              </a:rPr>
              <a:t> </a:t>
            </a:r>
            <a:r>
              <a:rPr lang="en-US" sz="1500" b="1" spc="-5" dirty="0">
                <a:solidFill>
                  <a:srgbClr val="134F5C"/>
                </a:solidFill>
              </a:rPr>
              <a:t>adverse effects on our </a:t>
            </a:r>
            <a:r>
              <a:rPr lang="en-US" sz="1500" b="1" dirty="0">
                <a:solidFill>
                  <a:srgbClr val="134F5C"/>
                </a:solidFill>
              </a:rPr>
              <a:t>ML </a:t>
            </a:r>
            <a:r>
              <a:rPr lang="en-US" sz="1500" b="1" spc="-5" dirty="0">
                <a:solidFill>
                  <a:srgbClr val="134F5C"/>
                </a:solidFill>
              </a:rPr>
              <a:t>models, </a:t>
            </a:r>
            <a:r>
              <a:rPr lang="en-US" sz="1500" b="1" dirty="0">
                <a:solidFill>
                  <a:srgbClr val="134F5C"/>
                </a:solidFill>
              </a:rPr>
              <a:t>therefore </a:t>
            </a:r>
            <a:r>
              <a:rPr lang="en-US" sz="1500" b="1" spc="-5" dirty="0">
                <a:solidFill>
                  <a:srgbClr val="134F5C"/>
                </a:solidFill>
              </a:rPr>
              <a:t>we have </a:t>
            </a:r>
            <a:r>
              <a:rPr lang="en-US" sz="1500" b="1" dirty="0">
                <a:solidFill>
                  <a:srgbClr val="134F5C"/>
                </a:solidFill>
              </a:rPr>
              <a:t>to </a:t>
            </a:r>
            <a:r>
              <a:rPr lang="en-US" sz="1500" b="1" spc="5" dirty="0">
                <a:solidFill>
                  <a:srgbClr val="134F5C"/>
                </a:solidFill>
              </a:rPr>
              <a:t> </a:t>
            </a:r>
            <a:r>
              <a:rPr lang="en-US" sz="1500" b="1" dirty="0">
                <a:solidFill>
                  <a:srgbClr val="134F5C"/>
                </a:solidFill>
              </a:rPr>
              <a:t>try </a:t>
            </a:r>
            <a:r>
              <a:rPr lang="en-US" sz="1500" b="1" spc="-5" dirty="0">
                <a:solidFill>
                  <a:srgbClr val="134F5C"/>
                </a:solidFill>
              </a:rPr>
              <a:t>and remove it. Luckily we don’t have any duplicate </a:t>
            </a:r>
            <a:r>
              <a:rPr lang="en-US" sz="1500" b="1" dirty="0">
                <a:solidFill>
                  <a:srgbClr val="134F5C"/>
                </a:solidFill>
              </a:rPr>
              <a:t> </a:t>
            </a:r>
            <a:r>
              <a:rPr lang="en-US" sz="1500" b="1" spc="-5" dirty="0">
                <a:solidFill>
                  <a:srgbClr val="134F5C"/>
                </a:solidFill>
              </a:rPr>
              <a:t>values either so we can move on </a:t>
            </a:r>
            <a:r>
              <a:rPr lang="en-US" sz="1500" b="1" dirty="0">
                <a:solidFill>
                  <a:srgbClr val="134F5C"/>
                </a:solidFill>
              </a:rPr>
              <a:t>to the </a:t>
            </a:r>
            <a:r>
              <a:rPr lang="en-US" sz="1500" b="1" spc="-5" dirty="0">
                <a:solidFill>
                  <a:srgbClr val="134F5C"/>
                </a:solidFill>
              </a:rPr>
              <a:t>next step in data </a:t>
            </a:r>
            <a:r>
              <a:rPr lang="en-US" sz="1500" b="1" spc="-655" dirty="0">
                <a:solidFill>
                  <a:srgbClr val="134F5C"/>
                </a:solidFill>
              </a:rPr>
              <a:t> </a:t>
            </a:r>
            <a:r>
              <a:rPr lang="en-US" sz="1500" b="1" spc="-5" dirty="0">
                <a:solidFill>
                  <a:srgbClr val="134F5C"/>
                </a:solidFill>
              </a:rPr>
              <a:t>cleaning</a:t>
            </a:r>
            <a:r>
              <a:rPr lang="en-US" sz="1500" b="1" spc="-5" dirty="0" smtClean="0">
                <a:solidFill>
                  <a:srgbClr val="134F5C"/>
                </a:solidFill>
              </a:rPr>
              <a:t>.</a:t>
            </a:r>
          </a:p>
          <a:p>
            <a:pPr marL="12700" marR="313055">
              <a:tabLst>
                <a:tab pos="545465" algn="l"/>
                <a:tab pos="546100" algn="l"/>
              </a:tabLst>
            </a:pPr>
            <a:endParaRPr lang="en-US" sz="1500" b="1" spc="-5" dirty="0">
              <a:solidFill>
                <a:srgbClr val="134F5C"/>
              </a:solidFill>
            </a:endParaRPr>
          </a:p>
          <a:p>
            <a:pPr marL="12700" marR="313055">
              <a:tabLst>
                <a:tab pos="545465" algn="l"/>
                <a:tab pos="546100" algn="l"/>
              </a:tabLst>
            </a:pPr>
            <a:r>
              <a:rPr lang="en-US" sz="1500" b="1" i="1" dirty="0">
                <a:solidFill>
                  <a:schemeClr val="bg1"/>
                </a:solidFill>
              </a:rPr>
              <a:t>Data </a:t>
            </a:r>
            <a:r>
              <a:rPr lang="en-US" sz="1500" b="1" i="1" dirty="0" smtClean="0">
                <a:solidFill>
                  <a:schemeClr val="bg1"/>
                </a:solidFill>
              </a:rPr>
              <a:t>Wrangling</a:t>
            </a:r>
          </a:p>
          <a:p>
            <a:pPr marL="12700" marR="313055">
              <a:tabLst>
                <a:tab pos="545465" algn="l"/>
                <a:tab pos="546100" algn="l"/>
              </a:tabLst>
            </a:pPr>
            <a:endParaRPr lang="en-US" sz="1500" b="1" i="1" dirty="0" smtClean="0">
              <a:solidFill>
                <a:schemeClr val="bg1"/>
              </a:solidFill>
            </a:endParaRPr>
          </a:p>
          <a:p>
            <a:pPr marL="12700" marR="313055">
              <a:tabLst>
                <a:tab pos="545465" algn="l"/>
                <a:tab pos="546100" algn="l"/>
              </a:tabLst>
            </a:pPr>
            <a:r>
              <a:rPr lang="en-US" sz="1500" b="1" dirty="0" smtClean="0">
                <a:solidFill>
                  <a:schemeClr val="bg1"/>
                </a:solidFill>
              </a:rPr>
              <a:t>Imputing all price that were 0 to 50% of the values </a:t>
            </a:r>
            <a:r>
              <a:rPr lang="en-US" sz="1500" b="1" dirty="0" err="1" smtClean="0">
                <a:solidFill>
                  <a:schemeClr val="bg1"/>
                </a:solidFill>
              </a:rPr>
              <a:t>i.e</a:t>
            </a:r>
            <a:r>
              <a:rPr lang="en-US" sz="1500" b="1" dirty="0" smtClean="0">
                <a:solidFill>
                  <a:schemeClr val="bg1"/>
                </a:solidFill>
              </a:rPr>
              <a:t> 106</a:t>
            </a:r>
          </a:p>
          <a:p>
            <a:pPr marL="12700" marR="313055">
              <a:tabLst>
                <a:tab pos="545465" algn="l"/>
                <a:tab pos="546100" algn="l"/>
              </a:tabLst>
            </a:pPr>
            <a:endParaRPr lang="en-US" sz="1500" b="1" dirty="0" smtClean="0">
              <a:solidFill>
                <a:schemeClr val="bg1"/>
              </a:solidFill>
            </a:endParaRPr>
          </a:p>
          <a:p>
            <a:pPr marL="12700" marR="313055">
              <a:tabLst>
                <a:tab pos="545465" algn="l"/>
                <a:tab pos="546100" algn="l"/>
              </a:tabLst>
            </a:pPr>
            <a:r>
              <a:rPr lang="en-US" sz="1500" b="1" dirty="0">
                <a:solidFill>
                  <a:schemeClr val="bg1"/>
                </a:solidFill>
              </a:rPr>
              <a:t>Changing values of '</a:t>
            </a:r>
            <a:r>
              <a:rPr lang="en-US" sz="1500" b="1" dirty="0" err="1">
                <a:solidFill>
                  <a:schemeClr val="bg1"/>
                </a:solidFill>
              </a:rPr>
              <a:t>minimum_nights</a:t>
            </a:r>
            <a:r>
              <a:rPr lang="en-US" sz="1500" b="1" dirty="0">
                <a:solidFill>
                  <a:schemeClr val="bg1"/>
                </a:solidFill>
              </a:rPr>
              <a:t>' to 365 which are greater than 365</a:t>
            </a:r>
          </a:p>
          <a:p>
            <a:pPr marL="12700" marR="313055">
              <a:tabLst>
                <a:tab pos="545465" algn="l"/>
                <a:tab pos="546100" algn="l"/>
              </a:tabLst>
            </a:pPr>
            <a:endParaRPr lang="en-US" sz="1600" dirty="0">
              <a:solidFill>
                <a:schemeClr val="bg1"/>
              </a:solidFill>
            </a:endParaRPr>
          </a:p>
          <a:p>
            <a:pPr marL="12700" marR="313055">
              <a:tabLst>
                <a:tab pos="545465" algn="l"/>
                <a:tab pos="546100" algn="l"/>
              </a:tabLst>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87" y="3022599"/>
            <a:ext cx="2812840" cy="19092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387" y="2926188"/>
            <a:ext cx="2954880" cy="2005644"/>
          </a:xfrm>
          <a:prstGeom prst="rect">
            <a:avLst/>
          </a:prstGeom>
        </p:spPr>
      </p:pic>
      <p:sp>
        <p:nvSpPr>
          <p:cNvPr id="7" name="Rectangle 6"/>
          <p:cNvSpPr/>
          <p:nvPr/>
        </p:nvSpPr>
        <p:spPr>
          <a:xfrm>
            <a:off x="1016000" y="4777943"/>
            <a:ext cx="2201333" cy="307777"/>
          </a:xfrm>
          <a:prstGeom prst="rect">
            <a:avLst/>
          </a:prstGeom>
        </p:spPr>
        <p:txBody>
          <a:bodyPr wrap="square">
            <a:spAutoFit/>
          </a:bodyPr>
          <a:lstStyle/>
          <a:p>
            <a:pPr marL="12700" marR="313055">
              <a:tabLst>
                <a:tab pos="545465" algn="l"/>
                <a:tab pos="546100" algn="l"/>
              </a:tabLst>
            </a:pPr>
            <a:r>
              <a:rPr lang="en-US" b="1" i="1" dirty="0">
                <a:solidFill>
                  <a:schemeClr val="bg1"/>
                </a:solidFill>
              </a:rPr>
              <a:t>When price was 0</a:t>
            </a:r>
            <a:endParaRPr lang="en-US" dirty="0">
              <a:solidFill>
                <a:schemeClr val="bg1"/>
              </a:solidFill>
            </a:endParaRPr>
          </a:p>
        </p:txBody>
      </p:sp>
      <p:sp>
        <p:nvSpPr>
          <p:cNvPr id="11" name="Rectangle 10"/>
          <p:cNvSpPr/>
          <p:nvPr/>
        </p:nvSpPr>
        <p:spPr>
          <a:xfrm>
            <a:off x="5587726" y="4791272"/>
            <a:ext cx="3068789" cy="307777"/>
          </a:xfrm>
          <a:prstGeom prst="rect">
            <a:avLst/>
          </a:prstGeom>
        </p:spPr>
        <p:txBody>
          <a:bodyPr wrap="none">
            <a:spAutoFit/>
          </a:bodyPr>
          <a:lstStyle/>
          <a:p>
            <a:pPr marL="12700" marR="313055">
              <a:tabLst>
                <a:tab pos="545465" algn="l"/>
                <a:tab pos="546100" algn="l"/>
              </a:tabLst>
            </a:pPr>
            <a:r>
              <a:rPr lang="en-US" b="1" i="1" dirty="0">
                <a:solidFill>
                  <a:schemeClr val="bg1"/>
                </a:solidFill>
              </a:rPr>
              <a:t>When price </a:t>
            </a:r>
            <a:r>
              <a:rPr lang="en-US" b="1" i="1" dirty="0" smtClean="0">
                <a:solidFill>
                  <a:schemeClr val="bg1"/>
                </a:solidFill>
              </a:rPr>
              <a:t>0  replaced by 106</a:t>
            </a:r>
            <a:endParaRPr lang="en-US" dirty="0">
              <a:solidFill>
                <a:schemeClr val="bg1"/>
              </a:solidFill>
            </a:endParaRPr>
          </a:p>
        </p:txBody>
      </p:sp>
    </p:spTree>
    <p:extLst>
      <p:ext uri="{BB962C8B-B14F-4D97-AF65-F5344CB8AC3E}">
        <p14:creationId xmlns:p14="http://schemas.microsoft.com/office/powerpoint/2010/main" val="155144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sz="2400" b="1" dirty="0" smtClean="0"/>
              <a:t>Exploratory Data </a:t>
            </a:r>
            <a:r>
              <a:rPr lang="en-IN" sz="2400" b="1" dirty="0" smtClean="0"/>
              <a:t>Analysis :</a:t>
            </a:r>
            <a:r>
              <a:rPr lang="en-US" sz="2400" b="1" i="1" dirty="0"/>
              <a:t>Data </a:t>
            </a:r>
            <a:r>
              <a:rPr lang="en-US" sz="2400" b="1" i="1" dirty="0" err="1"/>
              <a:t>Vizualization</a:t>
            </a:r>
            <a:r>
              <a:rPr lang="en-US" sz="2400" b="1" i="1" dirty="0"/>
              <a:t>, Storytelling &amp; Experimenting with charts </a:t>
            </a:r>
            <a:r>
              <a:rPr lang="en-US" sz="2400" b="1" dirty="0"/>
              <a:t/>
            </a:r>
            <a:br>
              <a:rPr lang="en-US" sz="2400" b="1" dirty="0"/>
            </a:br>
            <a:endParaRPr lang="en-IN"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5" y="1540933"/>
            <a:ext cx="4553464" cy="1701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35" y="3242733"/>
            <a:ext cx="4598746" cy="1724530"/>
          </a:xfrm>
          <a:prstGeom prst="rect">
            <a:avLst/>
          </a:prstGeom>
        </p:spPr>
      </p:pic>
      <p:sp>
        <p:nvSpPr>
          <p:cNvPr id="6" name="Rectangle 5"/>
          <p:cNvSpPr/>
          <p:nvPr/>
        </p:nvSpPr>
        <p:spPr>
          <a:xfrm>
            <a:off x="5072881" y="1879253"/>
            <a:ext cx="3893319" cy="1600438"/>
          </a:xfrm>
          <a:prstGeom prst="rect">
            <a:avLst/>
          </a:prstGeom>
        </p:spPr>
        <p:txBody>
          <a:bodyPr wrap="square">
            <a:spAutoFit/>
          </a:bodyPr>
          <a:lstStyle/>
          <a:p>
            <a:r>
              <a:rPr lang="en-US" dirty="0">
                <a:solidFill>
                  <a:schemeClr val="bg1"/>
                </a:solidFill>
              </a:rPr>
              <a:t>some of the host are having lots of the booking then </a:t>
            </a:r>
            <a:r>
              <a:rPr lang="en-US" dirty="0" smtClean="0">
                <a:solidFill>
                  <a:schemeClr val="bg1"/>
                </a:solidFill>
              </a:rPr>
              <a:t>other </a:t>
            </a:r>
            <a:r>
              <a:rPr lang="en-US" dirty="0">
                <a:solidFill>
                  <a:schemeClr val="bg1"/>
                </a:solidFill>
              </a:rPr>
              <a:t>so </a:t>
            </a:r>
            <a:r>
              <a:rPr lang="en-US" dirty="0" err="1">
                <a:solidFill>
                  <a:schemeClr val="bg1"/>
                </a:solidFill>
              </a:rPr>
              <a:t>AirBnb</a:t>
            </a:r>
            <a:r>
              <a:rPr lang="en-US" dirty="0">
                <a:solidFill>
                  <a:schemeClr val="bg1"/>
                </a:solidFill>
              </a:rPr>
              <a:t> must look why the customers are using their services frequently ,and from their </a:t>
            </a:r>
            <a:r>
              <a:rPr lang="en-US" dirty="0" smtClean="0">
                <a:solidFill>
                  <a:schemeClr val="bg1"/>
                </a:solidFill>
              </a:rPr>
              <a:t>implementation </a:t>
            </a:r>
            <a:r>
              <a:rPr lang="en-US" dirty="0">
                <a:solidFill>
                  <a:schemeClr val="bg1"/>
                </a:solidFill>
              </a:rPr>
              <a:t>or customer services .</a:t>
            </a:r>
          </a:p>
          <a:p>
            <a:r>
              <a:rPr lang="en-US" dirty="0">
                <a:solidFill>
                  <a:schemeClr val="bg1"/>
                </a:solidFill>
              </a:rPr>
              <a:t>moreover the bottom hosts are getting only 1 booking they are not doing so well</a:t>
            </a:r>
          </a:p>
        </p:txBody>
      </p:sp>
    </p:spTree>
    <p:extLst>
      <p:ext uri="{BB962C8B-B14F-4D97-AF65-F5344CB8AC3E}">
        <p14:creationId xmlns:p14="http://schemas.microsoft.com/office/powerpoint/2010/main" val="284932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Exploratory Data Analysis</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66" y="915999"/>
            <a:ext cx="3435930" cy="2390585"/>
          </a:xfrm>
          <a:prstGeom prst="rect">
            <a:avLst/>
          </a:prstGeom>
        </p:spPr>
      </p:pic>
      <p:sp>
        <p:nvSpPr>
          <p:cNvPr id="5" name="Rectangle 4"/>
          <p:cNvSpPr/>
          <p:nvPr/>
        </p:nvSpPr>
        <p:spPr>
          <a:xfrm>
            <a:off x="5223931" y="1078119"/>
            <a:ext cx="3191936" cy="1600438"/>
          </a:xfrm>
          <a:prstGeom prst="rect">
            <a:avLst/>
          </a:prstGeom>
        </p:spPr>
        <p:txBody>
          <a:bodyPr wrap="square">
            <a:spAutoFit/>
          </a:bodyPr>
          <a:lstStyle/>
          <a:p>
            <a:r>
              <a:rPr lang="en-US" dirty="0" err="1">
                <a:solidFill>
                  <a:schemeClr val="bg1"/>
                </a:solidFill>
              </a:rPr>
              <a:t>Manhatten</a:t>
            </a:r>
            <a:r>
              <a:rPr lang="en-US" dirty="0">
                <a:solidFill>
                  <a:schemeClr val="bg1"/>
                </a:solidFill>
              </a:rPr>
              <a:t> is most popular </a:t>
            </a:r>
            <a:r>
              <a:rPr lang="en-US" dirty="0" smtClean="0">
                <a:solidFill>
                  <a:schemeClr val="bg1"/>
                </a:solidFill>
              </a:rPr>
              <a:t>neighborhood </a:t>
            </a:r>
            <a:r>
              <a:rPr lang="en-US" dirty="0">
                <a:solidFill>
                  <a:schemeClr val="bg1"/>
                </a:solidFill>
              </a:rPr>
              <a:t>while </a:t>
            </a:r>
            <a:r>
              <a:rPr lang="en-US" dirty="0" err="1">
                <a:solidFill>
                  <a:schemeClr val="bg1"/>
                </a:solidFill>
              </a:rPr>
              <a:t>staten</a:t>
            </a:r>
            <a:r>
              <a:rPr lang="en-US" dirty="0">
                <a:solidFill>
                  <a:schemeClr val="bg1"/>
                </a:solidFill>
              </a:rPr>
              <a:t> island is </a:t>
            </a:r>
            <a:r>
              <a:rPr lang="en-US" dirty="0" smtClean="0">
                <a:solidFill>
                  <a:schemeClr val="bg1"/>
                </a:solidFill>
              </a:rPr>
              <a:t>least</a:t>
            </a:r>
          </a:p>
          <a:p>
            <a:endParaRPr lang="en-US" dirty="0">
              <a:solidFill>
                <a:schemeClr val="bg1"/>
              </a:solidFill>
            </a:endParaRPr>
          </a:p>
          <a:p>
            <a:r>
              <a:rPr lang="en-US" dirty="0">
                <a:solidFill>
                  <a:schemeClr val="bg1"/>
                </a:solidFill>
              </a:rPr>
              <a:t>W</a:t>
            </a:r>
            <a:r>
              <a:rPr lang="en-US" dirty="0" smtClean="0">
                <a:solidFill>
                  <a:schemeClr val="bg1"/>
                </a:solidFill>
              </a:rPr>
              <a:t>ell </a:t>
            </a:r>
            <a:r>
              <a:rPr lang="en-US" dirty="0">
                <a:solidFill>
                  <a:schemeClr val="bg1"/>
                </a:solidFill>
              </a:rPr>
              <a:t>this insight tells that </a:t>
            </a:r>
            <a:r>
              <a:rPr lang="en-US" dirty="0" err="1">
                <a:solidFill>
                  <a:schemeClr val="bg1"/>
                </a:solidFill>
              </a:rPr>
              <a:t>airbnb</a:t>
            </a:r>
            <a:r>
              <a:rPr lang="en-US" dirty="0">
                <a:solidFill>
                  <a:schemeClr val="bg1"/>
                </a:solidFill>
              </a:rPr>
              <a:t> is doing well in a </a:t>
            </a:r>
            <a:r>
              <a:rPr lang="en-US" dirty="0" smtClean="0">
                <a:solidFill>
                  <a:schemeClr val="bg1"/>
                </a:solidFill>
              </a:rPr>
              <a:t>particular </a:t>
            </a:r>
            <a:r>
              <a:rPr lang="en-US" dirty="0">
                <a:solidFill>
                  <a:schemeClr val="bg1"/>
                </a:solidFill>
              </a:rPr>
              <a:t>area and not well in other area</a:t>
            </a:r>
            <a:endParaRPr lang="en-US"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221" y="2678557"/>
            <a:ext cx="3181139" cy="2264269"/>
          </a:xfrm>
          <a:prstGeom prst="rect">
            <a:avLst/>
          </a:prstGeom>
        </p:spPr>
      </p:pic>
      <p:sp>
        <p:nvSpPr>
          <p:cNvPr id="7" name="Rectangle 6"/>
          <p:cNvSpPr/>
          <p:nvPr/>
        </p:nvSpPr>
        <p:spPr>
          <a:xfrm>
            <a:off x="1083729" y="3211958"/>
            <a:ext cx="3801534" cy="1384995"/>
          </a:xfrm>
          <a:prstGeom prst="rect">
            <a:avLst/>
          </a:prstGeom>
        </p:spPr>
        <p:txBody>
          <a:bodyPr wrap="square">
            <a:spAutoFit/>
          </a:bodyPr>
          <a:lstStyle/>
          <a:p>
            <a:r>
              <a:rPr lang="en-US" dirty="0">
                <a:solidFill>
                  <a:schemeClr val="bg1"/>
                </a:solidFill>
              </a:rPr>
              <a:t>Manhattan is the most expensive </a:t>
            </a:r>
            <a:r>
              <a:rPr lang="en-US" dirty="0" err="1">
                <a:solidFill>
                  <a:schemeClr val="bg1"/>
                </a:solidFill>
              </a:rPr>
              <a:t>neighbourhood_group</a:t>
            </a:r>
            <a:r>
              <a:rPr lang="en-US" dirty="0">
                <a:solidFill>
                  <a:schemeClr val="bg1"/>
                </a:solidFill>
              </a:rPr>
              <a:t> followed by Brooklyn Staten Island Queens and Bronx</a:t>
            </a:r>
          </a:p>
          <a:p>
            <a:endParaRPr lang="en-US" dirty="0">
              <a:solidFill>
                <a:schemeClr val="bg1"/>
              </a:solidFill>
            </a:endParaRPr>
          </a:p>
          <a:p>
            <a:r>
              <a:rPr lang="en-US" dirty="0">
                <a:solidFill>
                  <a:schemeClr val="bg1"/>
                </a:solidFill>
              </a:rPr>
              <a:t>people are willing to pay more in </a:t>
            </a:r>
            <a:r>
              <a:rPr lang="en-US" dirty="0" err="1">
                <a:solidFill>
                  <a:schemeClr val="bg1"/>
                </a:solidFill>
              </a:rPr>
              <a:t>manhatten</a:t>
            </a:r>
            <a:r>
              <a:rPr lang="en-US" dirty="0">
                <a:solidFill>
                  <a:schemeClr val="bg1"/>
                </a:solidFill>
              </a:rPr>
              <a:t> </a:t>
            </a:r>
            <a:r>
              <a:rPr lang="en-US" dirty="0" err="1">
                <a:solidFill>
                  <a:schemeClr val="bg1"/>
                </a:solidFill>
              </a:rPr>
              <a:t>dispite</a:t>
            </a:r>
            <a:r>
              <a:rPr lang="en-US" dirty="0">
                <a:solidFill>
                  <a:schemeClr val="bg1"/>
                </a:solidFill>
              </a:rPr>
              <a:t> being the most expensive one</a:t>
            </a:r>
          </a:p>
        </p:txBody>
      </p:sp>
    </p:spTree>
    <p:extLst>
      <p:ext uri="{BB962C8B-B14F-4D97-AF65-F5344CB8AC3E}">
        <p14:creationId xmlns:p14="http://schemas.microsoft.com/office/powerpoint/2010/main" val="316834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Exploratory Data Analysis</a:t>
            </a:r>
            <a:endParaRPr lang="en-IN" dirty="0"/>
          </a:p>
        </p:txBody>
      </p:sp>
      <p:sp>
        <p:nvSpPr>
          <p:cNvPr id="5" name="Rectangle 4"/>
          <p:cNvSpPr/>
          <p:nvPr/>
        </p:nvSpPr>
        <p:spPr>
          <a:xfrm>
            <a:off x="5223931" y="1078119"/>
            <a:ext cx="3191936" cy="1446550"/>
          </a:xfrm>
          <a:prstGeom prst="rect">
            <a:avLst/>
          </a:prstGeom>
        </p:spPr>
        <p:txBody>
          <a:bodyPr wrap="square">
            <a:spAutoFit/>
          </a:bodyPr>
          <a:lstStyle/>
          <a:p>
            <a:r>
              <a:rPr lang="en-US" sz="1100" dirty="0">
                <a:solidFill>
                  <a:schemeClr val="bg1"/>
                </a:solidFill>
              </a:rPr>
              <a:t>1)Most Listings offer Entire home followed by Private Room and Shared Room</a:t>
            </a:r>
          </a:p>
          <a:p>
            <a:r>
              <a:rPr lang="en-US" sz="1100" dirty="0">
                <a:solidFill>
                  <a:schemeClr val="bg1"/>
                </a:solidFill>
              </a:rPr>
              <a:t>2)Brooklyn offers nearly the same number of private rooms and entire home whereas Manhattan offers highest number of entire homes followed </a:t>
            </a:r>
            <a:r>
              <a:rPr lang="en-US" sz="1100" dirty="0" err="1">
                <a:solidFill>
                  <a:schemeClr val="bg1"/>
                </a:solidFill>
              </a:rPr>
              <a:t>byprivate</a:t>
            </a:r>
            <a:r>
              <a:rPr lang="en-US" sz="1100" dirty="0">
                <a:solidFill>
                  <a:schemeClr val="bg1"/>
                </a:solidFill>
              </a:rPr>
              <a:t> rooms.</a:t>
            </a:r>
          </a:p>
          <a:p>
            <a:r>
              <a:rPr lang="en-US" sz="1100" dirty="0">
                <a:solidFill>
                  <a:schemeClr val="bg1"/>
                </a:solidFill>
              </a:rPr>
              <a:t>3)Listing of shared room is very little and </a:t>
            </a:r>
            <a:r>
              <a:rPr lang="en-US" sz="1100" dirty="0" err="1">
                <a:solidFill>
                  <a:schemeClr val="bg1"/>
                </a:solidFill>
              </a:rPr>
              <a:t>staten</a:t>
            </a:r>
            <a:r>
              <a:rPr lang="en-US" sz="1100" dirty="0">
                <a:solidFill>
                  <a:schemeClr val="bg1"/>
                </a:solidFill>
              </a:rPr>
              <a:t> islands and </a:t>
            </a:r>
            <a:r>
              <a:rPr lang="en-US" sz="1100" dirty="0" err="1">
                <a:solidFill>
                  <a:schemeClr val="bg1"/>
                </a:solidFill>
              </a:rPr>
              <a:t>bronx</a:t>
            </a:r>
            <a:r>
              <a:rPr lang="en-US" sz="1100" dirty="0">
                <a:solidFill>
                  <a:schemeClr val="bg1"/>
                </a:solidFill>
              </a:rPr>
              <a:t> offer very few shared rooms</a:t>
            </a:r>
          </a:p>
        </p:txBody>
      </p:sp>
      <p:sp>
        <p:nvSpPr>
          <p:cNvPr id="7" name="Rectangle 6"/>
          <p:cNvSpPr/>
          <p:nvPr/>
        </p:nvSpPr>
        <p:spPr>
          <a:xfrm>
            <a:off x="1083729" y="3211958"/>
            <a:ext cx="3801534" cy="1815882"/>
          </a:xfrm>
          <a:prstGeom prst="rect">
            <a:avLst/>
          </a:prstGeom>
        </p:spPr>
        <p:txBody>
          <a:bodyPr wrap="square">
            <a:spAutoFit/>
          </a:bodyPr>
          <a:lstStyle/>
          <a:p>
            <a:r>
              <a:rPr lang="en-US" dirty="0">
                <a:solidFill>
                  <a:schemeClr val="bg1"/>
                </a:solidFill>
              </a:rPr>
              <a:t>It is evident from the plot that </a:t>
            </a:r>
            <a:r>
              <a:rPr lang="en-US" dirty="0" err="1">
                <a:solidFill>
                  <a:schemeClr val="bg1"/>
                </a:solidFill>
              </a:rPr>
              <a:t>Williamsburg,Bedford</a:t>
            </a:r>
            <a:r>
              <a:rPr lang="en-US" dirty="0">
                <a:solidFill>
                  <a:schemeClr val="bg1"/>
                </a:solidFill>
              </a:rPr>
              <a:t>-Stuyvesant and Harlem </a:t>
            </a:r>
          </a:p>
          <a:p>
            <a:r>
              <a:rPr lang="en-US" dirty="0">
                <a:solidFill>
                  <a:schemeClr val="bg1"/>
                </a:solidFill>
              </a:rPr>
              <a:t>are the most listed </a:t>
            </a:r>
            <a:r>
              <a:rPr lang="en-US" dirty="0" err="1">
                <a:solidFill>
                  <a:schemeClr val="bg1"/>
                </a:solidFill>
              </a:rPr>
              <a:t>neighbourhood</a:t>
            </a:r>
            <a:r>
              <a:rPr lang="en-US" dirty="0">
                <a:solidFill>
                  <a:schemeClr val="bg1"/>
                </a:solidFill>
              </a:rPr>
              <a:t>.</a:t>
            </a:r>
          </a:p>
          <a:p>
            <a:r>
              <a:rPr lang="en-US" dirty="0">
                <a:solidFill>
                  <a:schemeClr val="bg1"/>
                </a:solidFill>
              </a:rPr>
              <a:t/>
            </a:r>
            <a:br>
              <a:rPr lang="en-US" dirty="0">
                <a:solidFill>
                  <a:schemeClr val="bg1"/>
                </a:solidFill>
              </a:rPr>
            </a:br>
            <a:r>
              <a:rPr lang="en-US" dirty="0">
                <a:solidFill>
                  <a:schemeClr val="bg1"/>
                </a:solidFill>
              </a:rPr>
              <a:t>Brooklyn and Manhattan has the majority share of listings in </a:t>
            </a:r>
            <a:r>
              <a:rPr lang="en-US" dirty="0" err="1">
                <a:solidFill>
                  <a:schemeClr val="bg1"/>
                </a:solidFill>
              </a:rPr>
              <a:t>neighbourhood_group</a:t>
            </a:r>
            <a:endParaRPr lang="en-US" dirty="0">
              <a:solidFill>
                <a:schemeClr val="bg1"/>
              </a:solidFill>
            </a:endParaRP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29" y="996539"/>
            <a:ext cx="2824227" cy="195629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468" y="2510336"/>
            <a:ext cx="2827866" cy="2457465"/>
          </a:xfrm>
          <a:prstGeom prst="rect">
            <a:avLst/>
          </a:prstGeom>
        </p:spPr>
      </p:pic>
    </p:spTree>
    <p:extLst>
      <p:ext uri="{BB962C8B-B14F-4D97-AF65-F5344CB8AC3E}">
        <p14:creationId xmlns:p14="http://schemas.microsoft.com/office/powerpoint/2010/main" val="832002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Exploratory Data Analysis</a:t>
            </a:r>
            <a:endParaRPr lang="en-IN" dirty="0"/>
          </a:p>
        </p:txBody>
      </p:sp>
      <p:sp>
        <p:nvSpPr>
          <p:cNvPr id="5" name="Rectangle 4"/>
          <p:cNvSpPr/>
          <p:nvPr/>
        </p:nvSpPr>
        <p:spPr>
          <a:xfrm>
            <a:off x="5223931" y="1078119"/>
            <a:ext cx="3191936" cy="1200329"/>
          </a:xfrm>
          <a:prstGeom prst="rect">
            <a:avLst/>
          </a:prstGeom>
        </p:spPr>
        <p:txBody>
          <a:bodyPr wrap="square">
            <a:spAutoFit/>
          </a:bodyPr>
          <a:lstStyle/>
          <a:p>
            <a:r>
              <a:rPr lang="en-US" sz="1200" dirty="0">
                <a:solidFill>
                  <a:schemeClr val="bg1"/>
                </a:solidFill>
              </a:rPr>
              <a:t>Price and Number of reviews have points very </a:t>
            </a:r>
            <a:endParaRPr lang="en-US" sz="1200" dirty="0" smtClean="0">
              <a:solidFill>
                <a:schemeClr val="bg1"/>
              </a:solidFill>
            </a:endParaRPr>
          </a:p>
          <a:p>
            <a:r>
              <a:rPr lang="en-US" sz="1200" dirty="0" smtClean="0">
                <a:solidFill>
                  <a:schemeClr val="bg1"/>
                </a:solidFill>
              </a:rPr>
              <a:t>far</a:t>
            </a:r>
            <a:r>
              <a:rPr lang="en-US" sz="1200" dirty="0">
                <a:solidFill>
                  <a:schemeClr val="bg1"/>
                </a:solidFill>
              </a:rPr>
              <a:t> which do not render a proper picture, however as price </a:t>
            </a:r>
            <a:r>
              <a:rPr lang="en-US" sz="1200" dirty="0" smtClean="0">
                <a:solidFill>
                  <a:schemeClr val="bg1"/>
                </a:solidFill>
              </a:rPr>
              <a:t>increases</a:t>
            </a:r>
            <a:r>
              <a:rPr lang="en-US" sz="1200" dirty="0">
                <a:solidFill>
                  <a:schemeClr val="bg1"/>
                </a:solidFill>
              </a:rPr>
              <a:t> no of listing </a:t>
            </a:r>
            <a:r>
              <a:rPr lang="en-US" sz="1200" dirty="0" smtClean="0">
                <a:solidFill>
                  <a:schemeClr val="bg1"/>
                </a:solidFill>
              </a:rPr>
              <a:t>decreases</a:t>
            </a:r>
            <a:r>
              <a:rPr lang="en-US" sz="1200" dirty="0">
                <a:solidFill>
                  <a:schemeClr val="bg1"/>
                </a:solidFill>
              </a:rPr>
              <a:t> and vice </a:t>
            </a:r>
            <a:r>
              <a:rPr lang="en-US" sz="1200" dirty="0" smtClean="0">
                <a:solidFill>
                  <a:schemeClr val="bg1"/>
                </a:solidFill>
              </a:rPr>
              <a:t>versa</a:t>
            </a:r>
            <a:r>
              <a:rPr lang="en-US" sz="1200" dirty="0">
                <a:solidFill>
                  <a:schemeClr val="bg1"/>
                </a:solidFill>
              </a:rPr>
              <a:t> so that might be the reason why low price rooms has more reviews </a:t>
            </a:r>
          </a:p>
        </p:txBody>
      </p:sp>
      <p:sp>
        <p:nvSpPr>
          <p:cNvPr id="7" name="Rectangle 6"/>
          <p:cNvSpPr/>
          <p:nvPr/>
        </p:nvSpPr>
        <p:spPr>
          <a:xfrm>
            <a:off x="1083729" y="3211958"/>
            <a:ext cx="3801534" cy="2000548"/>
          </a:xfrm>
          <a:prstGeom prst="rect">
            <a:avLst/>
          </a:prstGeom>
        </p:spPr>
        <p:txBody>
          <a:bodyPr wrap="square">
            <a:spAutoFit/>
          </a:bodyPr>
          <a:lstStyle/>
          <a:p>
            <a:r>
              <a:rPr lang="en-US" sz="1200" dirty="0">
                <a:solidFill>
                  <a:schemeClr val="bg1"/>
                </a:solidFill>
              </a:rPr>
              <a:t>Brooklyn and Manhattan stands pretty fall in terms of review rate per month. Also, we can notice a negative relation between price &amp; no. of reviews. Where, costlier properties has significantly less no of reviews, but cheaper properties have large number of reviews. Usually, cheaper rooms has more number of guest visits than costlier one, we know no of reviews is directly proportional to no of guests.</a:t>
            </a:r>
          </a:p>
          <a:p>
            <a:r>
              <a:rPr lang="en-US" dirty="0"/>
              <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506" y="1078119"/>
            <a:ext cx="3052827" cy="21146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931" y="2533372"/>
            <a:ext cx="3162989" cy="2240122"/>
          </a:xfrm>
          <a:prstGeom prst="rect">
            <a:avLst/>
          </a:prstGeom>
        </p:spPr>
      </p:pic>
    </p:spTree>
    <p:extLst>
      <p:ext uri="{BB962C8B-B14F-4D97-AF65-F5344CB8AC3E}">
        <p14:creationId xmlns:p14="http://schemas.microsoft.com/office/powerpoint/2010/main" val="250304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Exploratory Data 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8" y="933887"/>
            <a:ext cx="8151943" cy="2906396"/>
          </a:xfrm>
          <a:prstGeom prst="rect">
            <a:avLst/>
          </a:prstGeom>
        </p:spPr>
      </p:pic>
      <p:sp>
        <p:nvSpPr>
          <p:cNvPr id="5" name="Rectangle 4"/>
          <p:cNvSpPr/>
          <p:nvPr/>
        </p:nvSpPr>
        <p:spPr>
          <a:xfrm>
            <a:off x="663903" y="3857782"/>
            <a:ext cx="7889475" cy="938719"/>
          </a:xfrm>
          <a:prstGeom prst="rect">
            <a:avLst/>
          </a:prstGeom>
        </p:spPr>
        <p:txBody>
          <a:bodyPr wrap="square">
            <a:spAutoFit/>
          </a:bodyPr>
          <a:lstStyle/>
          <a:p>
            <a:pPr algn="ctr"/>
            <a:r>
              <a:rPr lang="en-US" sz="1100" dirty="0">
                <a:solidFill>
                  <a:schemeClr val="bg1"/>
                </a:solidFill>
              </a:rPr>
              <a:t>From the above graphs, Staten Island has most busiest Shared Room as well as Most available Private Room. </a:t>
            </a:r>
            <a:r>
              <a:rPr lang="en-US" sz="1100" dirty="0" err="1">
                <a:solidFill>
                  <a:schemeClr val="bg1"/>
                </a:solidFill>
              </a:rPr>
              <a:t>Brroklyn</a:t>
            </a:r>
            <a:r>
              <a:rPr lang="en-US" sz="1100" dirty="0">
                <a:solidFill>
                  <a:schemeClr val="bg1"/>
                </a:solidFill>
              </a:rPr>
              <a:t> and Manhattan has quite similar availabilities. On the other hand, from Price </a:t>
            </a:r>
            <a:r>
              <a:rPr lang="en-US" sz="1100" dirty="0" err="1">
                <a:solidFill>
                  <a:schemeClr val="bg1"/>
                </a:solidFill>
              </a:rPr>
              <a:t>vs</a:t>
            </a:r>
            <a:r>
              <a:rPr lang="en-US" sz="1100" dirty="0">
                <a:solidFill>
                  <a:schemeClr val="bg1"/>
                </a:solidFill>
              </a:rPr>
              <a:t> Availability graph, we can notice almost uniform distribution i.e. A particular room type of a particular price range can be available throughout year. \ Also there are 1295 total properties that are available 365 days a year. Manhattan tops this list with 572 properties while Brooklyn stands at second with 453 properties available.</a:t>
            </a:r>
            <a:endParaRPr lang="en-US" sz="1100" dirty="0">
              <a:solidFill>
                <a:schemeClr val="bg1"/>
              </a:solidFill>
            </a:endParaRPr>
          </a:p>
        </p:txBody>
      </p:sp>
    </p:spTree>
    <p:extLst>
      <p:ext uri="{BB962C8B-B14F-4D97-AF65-F5344CB8AC3E}">
        <p14:creationId xmlns:p14="http://schemas.microsoft.com/office/powerpoint/2010/main" val="64852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Exploratory Data 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3" y="1290998"/>
            <a:ext cx="8712200" cy="2343891"/>
          </a:xfrm>
          <a:prstGeom prst="rect">
            <a:avLst/>
          </a:prstGeom>
        </p:spPr>
      </p:pic>
      <p:sp>
        <p:nvSpPr>
          <p:cNvPr id="5" name="Rectangle 4"/>
          <p:cNvSpPr/>
          <p:nvPr/>
        </p:nvSpPr>
        <p:spPr>
          <a:xfrm>
            <a:off x="321733" y="3728023"/>
            <a:ext cx="8458200" cy="1015663"/>
          </a:xfrm>
          <a:prstGeom prst="rect">
            <a:avLst/>
          </a:prstGeom>
        </p:spPr>
        <p:txBody>
          <a:bodyPr wrap="square">
            <a:spAutoFit/>
          </a:bodyPr>
          <a:lstStyle/>
          <a:p>
            <a:r>
              <a:rPr lang="en-US" sz="2000" dirty="0">
                <a:solidFill>
                  <a:schemeClr val="bg1"/>
                </a:solidFill>
              </a:rPr>
              <a:t>Entire home/apt has more than 50% proportion in new york city and it too has highest </a:t>
            </a:r>
            <a:r>
              <a:rPr lang="en-US" sz="2000" dirty="0" err="1">
                <a:solidFill>
                  <a:schemeClr val="bg1"/>
                </a:solidFill>
              </a:rPr>
              <a:t>avg</a:t>
            </a:r>
            <a:r>
              <a:rPr lang="en-US" sz="2000" dirty="0">
                <a:solidFill>
                  <a:schemeClr val="bg1"/>
                </a:solidFill>
              </a:rPr>
              <a:t> price also. Shared room are the cheapest, but only has 2.4% proportion. No wonder New York life is of high standard.</a:t>
            </a:r>
          </a:p>
        </p:txBody>
      </p:sp>
    </p:spTree>
    <p:extLst>
      <p:ext uri="{BB962C8B-B14F-4D97-AF65-F5344CB8AC3E}">
        <p14:creationId xmlns:p14="http://schemas.microsoft.com/office/powerpoint/2010/main" val="28371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300" y="0"/>
            <a:ext cx="8520600" cy="572700"/>
          </a:xfrm>
        </p:spPr>
        <p:txBody>
          <a:bodyPr/>
          <a:lstStyle/>
          <a:p>
            <a:pPr algn="ctr"/>
            <a:r>
              <a:rPr lang="en-IN" dirty="0" smtClean="0"/>
              <a:t>Exploratory Data 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34" y="541210"/>
            <a:ext cx="6366933" cy="3249551"/>
          </a:xfrm>
          <a:prstGeom prst="rect">
            <a:avLst/>
          </a:prstGeom>
        </p:spPr>
      </p:pic>
      <p:sp>
        <p:nvSpPr>
          <p:cNvPr id="5" name="Rectangle 4"/>
          <p:cNvSpPr/>
          <p:nvPr/>
        </p:nvSpPr>
        <p:spPr>
          <a:xfrm>
            <a:off x="364067" y="3950996"/>
            <a:ext cx="8593665" cy="1061829"/>
          </a:xfrm>
          <a:prstGeom prst="rect">
            <a:avLst/>
          </a:prstGeom>
        </p:spPr>
        <p:txBody>
          <a:bodyPr wrap="square">
            <a:spAutoFit/>
          </a:bodyPr>
          <a:lstStyle/>
          <a:p>
            <a:r>
              <a:rPr lang="en-US" sz="900" dirty="0">
                <a:solidFill>
                  <a:schemeClr val="bg1"/>
                </a:solidFill>
              </a:rPr>
              <a:t>1-In the first plot we can check the </a:t>
            </a:r>
            <a:r>
              <a:rPr lang="en-US" sz="900" dirty="0" err="1">
                <a:solidFill>
                  <a:schemeClr val="bg1"/>
                </a:solidFill>
              </a:rPr>
              <a:t>neighbourhood</a:t>
            </a:r>
            <a:r>
              <a:rPr lang="en-US" sz="900" dirty="0">
                <a:solidFill>
                  <a:schemeClr val="bg1"/>
                </a:solidFill>
              </a:rPr>
              <a:t> location of New York city where our dataset currently belongs to.</a:t>
            </a:r>
          </a:p>
          <a:p>
            <a:r>
              <a:rPr lang="en-US" sz="900" dirty="0">
                <a:solidFill>
                  <a:schemeClr val="bg1"/>
                </a:solidFill>
              </a:rPr>
              <a:t>2-In the second plot, we have considered only listing with a price range max to </a:t>
            </a:r>
            <a:r>
              <a:rPr lang="en-US" sz="900" dirty="0" err="1">
                <a:solidFill>
                  <a:schemeClr val="bg1"/>
                </a:solidFill>
              </a:rPr>
              <a:t>usd</a:t>
            </a:r>
            <a:r>
              <a:rPr lang="en-US" sz="900" dirty="0">
                <a:solidFill>
                  <a:schemeClr val="bg1"/>
                </a:solidFill>
              </a:rPr>
              <a:t> 300, as our 75th percentile data lies in range of </a:t>
            </a:r>
            <a:r>
              <a:rPr lang="en-US" sz="900" dirty="0" err="1">
                <a:solidFill>
                  <a:schemeClr val="bg1"/>
                </a:solidFill>
              </a:rPr>
              <a:t>usd</a:t>
            </a:r>
            <a:r>
              <a:rPr lang="en-US" sz="900" dirty="0">
                <a:solidFill>
                  <a:schemeClr val="bg1"/>
                </a:solidFill>
              </a:rPr>
              <a:t> 175. We can check how variation in prices distributed throughout the city location. The south of Manhattan and north of Brooklyn belongs to the expensive areas of New York. (Source timeout.com).</a:t>
            </a:r>
          </a:p>
          <a:p>
            <a:r>
              <a:rPr lang="en-US" sz="900" dirty="0">
                <a:solidFill>
                  <a:schemeClr val="bg1"/>
                </a:solidFill>
              </a:rPr>
              <a:t>3-In the third plot, we can follow a trend in rise of the review count throughout the outskirts of city.</a:t>
            </a:r>
          </a:p>
          <a:p>
            <a:r>
              <a:rPr lang="en-US" sz="900" dirty="0">
                <a:solidFill>
                  <a:schemeClr val="bg1"/>
                </a:solidFill>
              </a:rPr>
              <a:t>4-In the last plot, we've tried to visualize the availability in terms of room type. Though availability based on room type is </a:t>
            </a:r>
            <a:r>
              <a:rPr lang="en-US" sz="900" dirty="0" err="1">
                <a:solidFill>
                  <a:schemeClr val="bg1"/>
                </a:solidFill>
              </a:rPr>
              <a:t>spreaded</a:t>
            </a:r>
            <a:r>
              <a:rPr lang="en-US" sz="900" dirty="0">
                <a:solidFill>
                  <a:schemeClr val="bg1"/>
                </a:solidFill>
              </a:rPr>
              <a:t> well, still we can follow a pattern where the heart of new york stays the busiest or booked for most of the time.</a:t>
            </a:r>
          </a:p>
        </p:txBody>
      </p:sp>
    </p:spTree>
    <p:extLst>
      <p:ext uri="{BB962C8B-B14F-4D97-AF65-F5344CB8AC3E}">
        <p14:creationId xmlns:p14="http://schemas.microsoft.com/office/powerpoint/2010/main" val="16396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66" y="72492"/>
            <a:ext cx="8520600" cy="572700"/>
          </a:xfrm>
        </p:spPr>
        <p:txBody>
          <a:bodyPr/>
          <a:lstStyle/>
          <a:p>
            <a:pPr algn="ctr"/>
            <a:r>
              <a:rPr lang="en-IN" dirty="0" smtClean="0"/>
              <a:t>Exploratory Data Analysis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33" y="566868"/>
            <a:ext cx="8373533" cy="3454814"/>
          </a:xfrm>
          <a:prstGeom prst="rect">
            <a:avLst/>
          </a:prstGeom>
        </p:spPr>
      </p:pic>
      <p:sp>
        <p:nvSpPr>
          <p:cNvPr id="6" name="Rectangle 5"/>
          <p:cNvSpPr/>
          <p:nvPr/>
        </p:nvSpPr>
        <p:spPr>
          <a:xfrm>
            <a:off x="694267" y="4105987"/>
            <a:ext cx="8026399" cy="738664"/>
          </a:xfrm>
          <a:prstGeom prst="rect">
            <a:avLst/>
          </a:prstGeom>
        </p:spPr>
        <p:txBody>
          <a:bodyPr wrap="square">
            <a:spAutoFit/>
          </a:bodyPr>
          <a:lstStyle/>
          <a:p>
            <a:r>
              <a:rPr lang="en-US" dirty="0">
                <a:solidFill>
                  <a:schemeClr val="bg1"/>
                </a:solidFill>
              </a:rPr>
              <a:t>From the distribution of filtered numerical data columns, it can be concluded that all these has a positive skewed distribution including price. However, availability distributed uniformly throughout days of a year, so it means we have all sort of listing available uniformly throughout the year.</a:t>
            </a:r>
          </a:p>
        </p:txBody>
      </p:sp>
    </p:spTree>
    <p:extLst>
      <p:ext uri="{BB962C8B-B14F-4D97-AF65-F5344CB8AC3E}">
        <p14:creationId xmlns:p14="http://schemas.microsoft.com/office/powerpoint/2010/main" val="107929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66" y="72492"/>
            <a:ext cx="8520600" cy="572700"/>
          </a:xfrm>
        </p:spPr>
        <p:txBody>
          <a:bodyPr/>
          <a:lstStyle/>
          <a:p>
            <a:pPr algn="ctr"/>
            <a:r>
              <a:rPr lang="en-IN" dirty="0" smtClean="0"/>
              <a:t>Exploratory Data Analysis</a:t>
            </a:r>
            <a:endParaRPr lang="en-IN" dirty="0"/>
          </a:p>
        </p:txBody>
      </p:sp>
      <p:sp>
        <p:nvSpPr>
          <p:cNvPr id="6" name="Rectangle 5"/>
          <p:cNvSpPr/>
          <p:nvPr/>
        </p:nvSpPr>
        <p:spPr>
          <a:xfrm>
            <a:off x="5664200" y="889298"/>
            <a:ext cx="3124199" cy="1384995"/>
          </a:xfrm>
          <a:prstGeom prst="rect">
            <a:avLst/>
          </a:prstGeom>
        </p:spPr>
        <p:txBody>
          <a:bodyPr wrap="square">
            <a:spAutoFit/>
          </a:bodyPr>
          <a:lstStyle/>
          <a:p>
            <a:r>
              <a:rPr lang="en-US" dirty="0">
                <a:solidFill>
                  <a:schemeClr val="bg1"/>
                </a:solidFill>
              </a:rPr>
              <a:t>from the heat map of all the taken features we  can view that  </a:t>
            </a:r>
            <a:r>
              <a:rPr lang="en-US" dirty="0" smtClean="0">
                <a:solidFill>
                  <a:schemeClr val="bg1"/>
                </a:solidFill>
              </a:rPr>
              <a:t>features</a:t>
            </a:r>
            <a:r>
              <a:rPr lang="en-US" dirty="0">
                <a:solidFill>
                  <a:schemeClr val="bg1"/>
                </a:solidFill>
              </a:rPr>
              <a:t> </a:t>
            </a:r>
            <a:r>
              <a:rPr lang="en-US" dirty="0" smtClean="0">
                <a:solidFill>
                  <a:schemeClr val="bg1"/>
                </a:solidFill>
              </a:rPr>
              <a:t>don't</a:t>
            </a:r>
            <a:r>
              <a:rPr lang="en-US" dirty="0">
                <a:solidFill>
                  <a:schemeClr val="bg1"/>
                </a:solidFill>
              </a:rPr>
              <a:t> show a good co-relation with each other so its fine to go with same set of feature for model building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666"/>
            <a:ext cx="5602811" cy="4119033"/>
          </a:xfrm>
          <a:prstGeom prst="rect">
            <a:avLst/>
          </a:prstGeom>
        </p:spPr>
      </p:pic>
    </p:spTree>
    <p:extLst>
      <p:ext uri="{BB962C8B-B14F-4D97-AF65-F5344CB8AC3E}">
        <p14:creationId xmlns:p14="http://schemas.microsoft.com/office/powerpoint/2010/main" val="87288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0" y="444500"/>
            <a:ext cx="9144000" cy="573088"/>
          </a:xfrm>
        </p:spPr>
        <p:txBody>
          <a:bodyPr/>
          <a:lstStyle/>
          <a:p>
            <a:pPr lvl="0" algn="ctr"/>
            <a:r>
              <a:rPr lang="en-IN" sz="3200" b="1" dirty="0" smtClean="0">
                <a:sym typeface="Montserrat"/>
              </a:rPr>
              <a:t>Objective</a:t>
            </a:r>
          </a:p>
          <a:p>
            <a:pPr lvl="0"/>
            <a:endParaRPr lang="en-IN" dirty="0" smtClean="0">
              <a:sym typeface="Montserrat"/>
            </a:endParaRPr>
          </a:p>
          <a:p>
            <a:pPr lvl="0"/>
            <a:endParaRPr lang="en-IN" dirty="0" smtClean="0">
              <a:sym typeface="Montserrat"/>
            </a:endParaRPr>
          </a:p>
          <a:p>
            <a:pPr lvl="0"/>
            <a:endParaRPr lang="en-IN" dirty="0">
              <a:sym typeface="Montserrat"/>
            </a:endParaRPr>
          </a:p>
        </p:txBody>
      </p:sp>
      <p:sp>
        <p:nvSpPr>
          <p:cNvPr id="5" name="Subtitle 4"/>
          <p:cNvSpPr>
            <a:spLocks noGrp="1"/>
          </p:cNvSpPr>
          <p:nvPr>
            <p:ph type="body" idx="4294967295"/>
          </p:nvPr>
        </p:nvSpPr>
        <p:spPr>
          <a:xfrm>
            <a:off x="431514" y="1203896"/>
            <a:ext cx="8521700" cy="3416300"/>
          </a:xfrm>
        </p:spPr>
        <p:txBody>
          <a:bodyPr/>
          <a:lstStyle/>
          <a:p>
            <a:pPr marL="698500" indent="-685800">
              <a:lnSpc>
                <a:spcPct val="100000"/>
              </a:lnSpc>
              <a:spcBef>
                <a:spcPts val="1520"/>
              </a:spcBef>
              <a:buFont typeface="MS PGothic"/>
              <a:buChar char="❖"/>
              <a:tabLst>
                <a:tab pos="697865" algn="l"/>
                <a:tab pos="698500" algn="l"/>
              </a:tabLst>
            </a:pPr>
            <a:r>
              <a:rPr lang="en-US" b="1" spc="-10" dirty="0" smtClean="0">
                <a:solidFill>
                  <a:srgbClr val="CC0000"/>
                </a:solidFill>
              </a:rPr>
              <a:t>1.Problem</a:t>
            </a:r>
            <a:r>
              <a:rPr lang="en-US" b="1" spc="-60" dirty="0" smtClean="0">
                <a:solidFill>
                  <a:srgbClr val="CC0000"/>
                </a:solidFill>
              </a:rPr>
              <a:t> </a:t>
            </a:r>
            <a:r>
              <a:rPr lang="en-US" b="1" spc="-5" dirty="0" smtClean="0">
                <a:solidFill>
                  <a:srgbClr val="CC0000"/>
                </a:solidFill>
              </a:rPr>
              <a:t>statement</a:t>
            </a:r>
          </a:p>
          <a:p>
            <a:pPr marL="698500" indent="-685800">
              <a:lnSpc>
                <a:spcPct val="100000"/>
              </a:lnSpc>
              <a:spcBef>
                <a:spcPts val="1520"/>
              </a:spcBef>
              <a:buFont typeface="MS PGothic"/>
              <a:buChar char="❖"/>
              <a:tabLst>
                <a:tab pos="697865" algn="l"/>
                <a:tab pos="698500" algn="l"/>
              </a:tabLst>
            </a:pPr>
            <a:r>
              <a:rPr lang="en-US" b="1" spc="-5" dirty="0" smtClean="0">
                <a:solidFill>
                  <a:srgbClr val="CC0000"/>
                </a:solidFill>
              </a:rPr>
              <a:t>2.Understanding</a:t>
            </a:r>
            <a:r>
              <a:rPr lang="en-US" b="1" spc="-35" dirty="0" smtClean="0">
                <a:solidFill>
                  <a:srgbClr val="CC0000"/>
                </a:solidFill>
              </a:rPr>
              <a:t> </a:t>
            </a:r>
            <a:r>
              <a:rPr lang="en-US" b="1" spc="-10" dirty="0">
                <a:solidFill>
                  <a:srgbClr val="CC0000"/>
                </a:solidFill>
              </a:rPr>
              <a:t>our</a:t>
            </a:r>
            <a:r>
              <a:rPr lang="en-US" b="1" spc="-35" dirty="0">
                <a:solidFill>
                  <a:srgbClr val="CC0000"/>
                </a:solidFill>
              </a:rPr>
              <a:t> </a:t>
            </a:r>
            <a:r>
              <a:rPr lang="en-US" b="1" spc="-5" dirty="0" smtClean="0">
                <a:solidFill>
                  <a:srgbClr val="CC0000"/>
                </a:solidFill>
              </a:rPr>
              <a:t>data</a:t>
            </a:r>
          </a:p>
          <a:p>
            <a:pPr marL="698500" indent="-685800">
              <a:lnSpc>
                <a:spcPct val="100000"/>
              </a:lnSpc>
              <a:spcBef>
                <a:spcPts val="1520"/>
              </a:spcBef>
              <a:buFont typeface="MS PGothic"/>
              <a:buChar char="❖"/>
              <a:tabLst>
                <a:tab pos="697865" algn="l"/>
                <a:tab pos="698500" algn="l"/>
              </a:tabLst>
            </a:pPr>
            <a:r>
              <a:rPr lang="en-US" b="1" spc="-10" dirty="0" smtClean="0">
                <a:solidFill>
                  <a:srgbClr val="CC0000"/>
                </a:solidFill>
              </a:rPr>
              <a:t>3.The</a:t>
            </a:r>
            <a:r>
              <a:rPr lang="en-US" b="1" spc="-50" dirty="0" smtClean="0">
                <a:solidFill>
                  <a:srgbClr val="CC0000"/>
                </a:solidFill>
              </a:rPr>
              <a:t> </a:t>
            </a:r>
            <a:r>
              <a:rPr lang="en-US" b="1" spc="-5" dirty="0">
                <a:solidFill>
                  <a:srgbClr val="CC0000"/>
                </a:solidFill>
              </a:rPr>
              <a:t>columns</a:t>
            </a:r>
            <a:r>
              <a:rPr lang="en-US" b="1" spc="-45" dirty="0">
                <a:solidFill>
                  <a:srgbClr val="CC0000"/>
                </a:solidFill>
              </a:rPr>
              <a:t> </a:t>
            </a:r>
            <a:r>
              <a:rPr lang="en-US" b="1" spc="-5" dirty="0" smtClean="0">
                <a:solidFill>
                  <a:srgbClr val="CC0000"/>
                </a:solidFill>
              </a:rPr>
              <a:t>involved</a:t>
            </a:r>
          </a:p>
          <a:p>
            <a:pPr marL="698500" indent="-685800">
              <a:lnSpc>
                <a:spcPct val="100000"/>
              </a:lnSpc>
              <a:spcBef>
                <a:spcPts val="1520"/>
              </a:spcBef>
              <a:buFont typeface="MS PGothic"/>
              <a:buChar char="❖"/>
              <a:tabLst>
                <a:tab pos="697865" algn="l"/>
                <a:tab pos="698500" algn="l"/>
              </a:tabLst>
            </a:pPr>
            <a:r>
              <a:rPr lang="en-US" b="1" spc="-5" dirty="0" smtClean="0">
                <a:solidFill>
                  <a:srgbClr val="CC0000"/>
                </a:solidFill>
              </a:rPr>
              <a:t>4. Installing Dependencies</a:t>
            </a:r>
            <a:r>
              <a:rPr lang="en-US" spc="-5" dirty="0" smtClean="0"/>
              <a:t>1.</a:t>
            </a:r>
            <a:r>
              <a:rPr lang="en-US" b="1" spc="-5" dirty="0">
                <a:solidFill>
                  <a:srgbClr val="CC0000"/>
                </a:solidFill>
              </a:rPr>
              <a:t> </a:t>
            </a:r>
            <a:endParaRPr lang="en-US" b="1" spc="-5" dirty="0" smtClean="0">
              <a:solidFill>
                <a:srgbClr val="CC0000"/>
              </a:solidFill>
            </a:endParaRPr>
          </a:p>
          <a:p>
            <a:pPr marL="698500" indent="-685800">
              <a:lnSpc>
                <a:spcPct val="100000"/>
              </a:lnSpc>
              <a:spcBef>
                <a:spcPts val="1520"/>
              </a:spcBef>
              <a:buFont typeface="MS PGothic"/>
              <a:buChar char="❖"/>
              <a:tabLst>
                <a:tab pos="697865" algn="l"/>
                <a:tab pos="698500" algn="l"/>
              </a:tabLst>
            </a:pPr>
            <a:r>
              <a:rPr lang="en-US" b="1" spc="-5" dirty="0">
                <a:solidFill>
                  <a:srgbClr val="CC0000"/>
                </a:solidFill>
              </a:rPr>
              <a:t>5</a:t>
            </a:r>
            <a:r>
              <a:rPr lang="en-US" b="1" spc="-5" dirty="0" smtClean="0">
                <a:solidFill>
                  <a:srgbClr val="CC0000"/>
                </a:solidFill>
              </a:rPr>
              <a:t>. Exploratory Data Analysis</a:t>
            </a:r>
            <a:r>
              <a:rPr lang="en-US" spc="-5" dirty="0" smtClean="0"/>
              <a:t>1</a:t>
            </a:r>
          </a:p>
          <a:p>
            <a:pPr marL="698500" indent="-685800">
              <a:lnSpc>
                <a:spcPct val="100000"/>
              </a:lnSpc>
              <a:spcBef>
                <a:spcPts val="1520"/>
              </a:spcBef>
              <a:buFont typeface="MS PGothic"/>
              <a:buChar char="❖"/>
              <a:tabLst>
                <a:tab pos="697865" algn="l"/>
                <a:tab pos="698500" algn="l"/>
              </a:tabLst>
            </a:pPr>
            <a:r>
              <a:rPr lang="en-US" b="1" spc="-5" dirty="0" smtClean="0">
                <a:solidFill>
                  <a:srgbClr val="CC0000"/>
                </a:solidFill>
              </a:rPr>
              <a:t>6.Obtaining Critical Insights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733" y="1479549"/>
            <a:ext cx="3857625" cy="25717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0"/>
            <a:ext cx="8520600" cy="572700"/>
          </a:xfrm>
        </p:spPr>
        <p:txBody>
          <a:bodyPr/>
          <a:lstStyle/>
          <a:p>
            <a:pPr algn="ctr"/>
            <a:r>
              <a:rPr lang="en-IN" dirty="0" smtClean="0"/>
              <a:t>Exploratory Data Analysis</a:t>
            </a:r>
            <a:endParaRPr lang="en-IN" dirty="0"/>
          </a:p>
        </p:txBody>
      </p:sp>
      <p:sp>
        <p:nvSpPr>
          <p:cNvPr id="2" name="Rectangle 1"/>
          <p:cNvSpPr/>
          <p:nvPr/>
        </p:nvSpPr>
        <p:spPr>
          <a:xfrm>
            <a:off x="4826000" y="848664"/>
            <a:ext cx="4072465" cy="1615827"/>
          </a:xfrm>
          <a:prstGeom prst="rect">
            <a:avLst/>
          </a:prstGeom>
        </p:spPr>
        <p:txBody>
          <a:bodyPr wrap="square">
            <a:spAutoFit/>
          </a:bodyPr>
          <a:lstStyle/>
          <a:p>
            <a:r>
              <a:rPr lang="en-US" sz="1100" dirty="0">
                <a:solidFill>
                  <a:schemeClr val="bg1"/>
                </a:solidFill>
              </a:rPr>
              <a:t>A pairs plot allows us to see both distribution of single variables and relationships between two variables . </a:t>
            </a:r>
            <a:endParaRPr lang="en-US" sz="1100" dirty="0" smtClean="0">
              <a:solidFill>
                <a:schemeClr val="bg1"/>
              </a:solidFill>
            </a:endParaRPr>
          </a:p>
          <a:p>
            <a:endParaRPr lang="en-US" sz="1100" dirty="0">
              <a:solidFill>
                <a:schemeClr val="bg1"/>
              </a:solidFill>
            </a:endParaRPr>
          </a:p>
          <a:p>
            <a:r>
              <a:rPr lang="en-US" sz="1100" dirty="0" smtClean="0">
                <a:solidFill>
                  <a:schemeClr val="bg1"/>
                </a:solidFill>
              </a:rPr>
              <a:t>Pair </a:t>
            </a:r>
            <a:r>
              <a:rPr lang="en-US" sz="1100" dirty="0">
                <a:solidFill>
                  <a:schemeClr val="bg1"/>
                </a:solidFill>
              </a:rPr>
              <a:t>plots are a great method to identify trends for follow-up analysis and, fortunately, are easily implemented in Python</a:t>
            </a:r>
            <a:r>
              <a:rPr lang="en-US" sz="1100" dirty="0" smtClean="0">
                <a:solidFill>
                  <a:schemeClr val="bg1"/>
                </a:solidFill>
              </a:rPr>
              <a:t>.</a:t>
            </a:r>
          </a:p>
          <a:p>
            <a:endParaRPr lang="en-US" sz="1100" dirty="0">
              <a:solidFill>
                <a:schemeClr val="bg1"/>
              </a:solidFill>
            </a:endParaRPr>
          </a:p>
          <a:p>
            <a:r>
              <a:rPr lang="en-US" sz="1100" dirty="0" smtClean="0">
                <a:solidFill>
                  <a:schemeClr val="bg1"/>
                </a:solidFill>
              </a:rPr>
              <a:t> </a:t>
            </a:r>
            <a:r>
              <a:rPr lang="en-US" sz="1100" dirty="0">
                <a:solidFill>
                  <a:schemeClr val="bg1"/>
                </a:solidFill>
              </a:rPr>
              <a:t>Pair plot is used to understand the best set of features to explain a relationship between two variables or to form the most separated clusters.</a:t>
            </a:r>
            <a:endParaRPr lang="en-US" sz="11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17" y="651932"/>
            <a:ext cx="4409016" cy="4409016"/>
          </a:xfrm>
          <a:prstGeom prst="rect">
            <a:avLst/>
          </a:prstGeom>
        </p:spPr>
      </p:pic>
    </p:spTree>
    <p:extLst>
      <p:ext uri="{BB962C8B-B14F-4D97-AF65-F5344CB8AC3E}">
        <p14:creationId xmlns:p14="http://schemas.microsoft.com/office/powerpoint/2010/main" val="304280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Conclusions</a:t>
            </a:r>
            <a:endParaRPr lang="en-IN" dirty="0"/>
          </a:p>
        </p:txBody>
      </p:sp>
      <p:sp>
        <p:nvSpPr>
          <p:cNvPr id="3" name="Text Placeholder 2"/>
          <p:cNvSpPr>
            <a:spLocks noGrp="1"/>
          </p:cNvSpPr>
          <p:nvPr>
            <p:ph type="body" idx="1"/>
          </p:nvPr>
        </p:nvSpPr>
        <p:spPr>
          <a:xfrm>
            <a:off x="0" y="1017724"/>
            <a:ext cx="9144000" cy="4125775"/>
          </a:xfrm>
        </p:spPr>
        <p:txBody>
          <a:bodyPr/>
          <a:lstStyle/>
          <a:p>
            <a:r>
              <a:rPr lang="en-US" dirty="0" smtClean="0">
                <a:solidFill>
                  <a:schemeClr val="bg1"/>
                </a:solidFill>
              </a:rPr>
              <a:t>So</a:t>
            </a:r>
            <a:r>
              <a:rPr lang="en-US" dirty="0">
                <a:solidFill>
                  <a:schemeClr val="bg1"/>
                </a:solidFill>
              </a:rPr>
              <a:t>, this </a:t>
            </a:r>
            <a:r>
              <a:rPr lang="en-US" dirty="0" err="1">
                <a:solidFill>
                  <a:schemeClr val="bg1"/>
                </a:solidFill>
              </a:rPr>
              <a:t>AirBNB</a:t>
            </a:r>
            <a:r>
              <a:rPr lang="en-US" dirty="0">
                <a:solidFill>
                  <a:schemeClr val="bg1"/>
                </a:solidFill>
              </a:rPr>
              <a:t> dataset is a rich in data but not on features. From the entire above analysis we can conclude </a:t>
            </a:r>
            <a:r>
              <a:rPr lang="en-US" dirty="0" smtClean="0">
                <a:solidFill>
                  <a:schemeClr val="bg1"/>
                </a:solidFill>
              </a:rPr>
              <a:t>that.</a:t>
            </a:r>
            <a:endParaRPr lang="en-US" dirty="0">
              <a:solidFill>
                <a:schemeClr val="bg1"/>
              </a:solidFill>
            </a:endParaRPr>
          </a:p>
          <a:p>
            <a:r>
              <a:rPr lang="en-US" sz="1400" dirty="0" smtClean="0">
                <a:solidFill>
                  <a:schemeClr val="bg1"/>
                </a:solidFill>
              </a:rPr>
              <a:t>1-Most </a:t>
            </a:r>
            <a:r>
              <a:rPr lang="en-US" sz="1400" dirty="0">
                <a:solidFill>
                  <a:schemeClr val="bg1"/>
                </a:solidFill>
              </a:rPr>
              <a:t>visitors don't prefer shared rooms, they tend to visit private room or entire home</a:t>
            </a:r>
            <a:r>
              <a:rPr lang="en-US" sz="1400" dirty="0" smtClean="0">
                <a:solidFill>
                  <a:schemeClr val="bg1"/>
                </a:solidFill>
              </a:rPr>
              <a:t>.</a:t>
            </a:r>
          </a:p>
          <a:p>
            <a:endParaRPr lang="en-US" sz="1400" dirty="0">
              <a:solidFill>
                <a:schemeClr val="bg1"/>
              </a:solidFill>
            </a:endParaRPr>
          </a:p>
          <a:p>
            <a:r>
              <a:rPr lang="en-US" sz="1400" dirty="0" smtClean="0">
                <a:solidFill>
                  <a:schemeClr val="bg1"/>
                </a:solidFill>
              </a:rPr>
              <a:t>2-Manhattan </a:t>
            </a:r>
            <a:r>
              <a:rPr lang="en-US" sz="1400" dirty="0">
                <a:solidFill>
                  <a:schemeClr val="bg1"/>
                </a:solidFill>
              </a:rPr>
              <a:t>and Brooklyn are the two distinguished, expensive &amp; posh areas of </a:t>
            </a:r>
            <a:r>
              <a:rPr lang="en-US" sz="1400" dirty="0" smtClean="0">
                <a:solidFill>
                  <a:schemeClr val="bg1"/>
                </a:solidFill>
              </a:rPr>
              <a:t>NY.</a:t>
            </a:r>
          </a:p>
          <a:p>
            <a:endParaRPr lang="en-US" sz="1400" dirty="0">
              <a:solidFill>
                <a:schemeClr val="bg1"/>
              </a:solidFill>
            </a:endParaRPr>
          </a:p>
          <a:p>
            <a:r>
              <a:rPr lang="en-US" sz="1400" dirty="0" smtClean="0">
                <a:solidFill>
                  <a:schemeClr val="bg1"/>
                </a:solidFill>
              </a:rPr>
              <a:t>3-Though </a:t>
            </a:r>
            <a:r>
              <a:rPr lang="en-US" sz="1400" dirty="0">
                <a:solidFill>
                  <a:schemeClr val="bg1"/>
                </a:solidFill>
              </a:rPr>
              <a:t>location of property has high relation on deciding its price, but a property in popular location doesn't it will stay occupied in most of the time</a:t>
            </a:r>
            <a:r>
              <a:rPr lang="en-US" sz="1400" dirty="0" smtClean="0">
                <a:solidFill>
                  <a:schemeClr val="bg1"/>
                </a:solidFill>
              </a:rPr>
              <a:t>.</a:t>
            </a:r>
          </a:p>
          <a:p>
            <a:endParaRPr lang="en-US" sz="1400" dirty="0">
              <a:solidFill>
                <a:schemeClr val="bg1"/>
              </a:solidFill>
            </a:endParaRPr>
          </a:p>
          <a:p>
            <a:r>
              <a:rPr lang="en-US" sz="1400" dirty="0" smtClean="0">
                <a:solidFill>
                  <a:schemeClr val="bg1"/>
                </a:solidFill>
              </a:rPr>
              <a:t>4-Performing </a:t>
            </a:r>
            <a:r>
              <a:rPr lang="en-US" sz="1400" dirty="0">
                <a:solidFill>
                  <a:schemeClr val="bg1"/>
                </a:solidFill>
              </a:rPr>
              <a:t>a regression on this dataset may result in high error rate, as the features given in this dataset, are of very poor quality in deciding the property valuation. We can see this by looking at </a:t>
            </a:r>
            <a:r>
              <a:rPr lang="en-US" sz="1400" dirty="0" smtClean="0">
                <a:solidFill>
                  <a:schemeClr val="bg1"/>
                </a:solidFill>
              </a:rPr>
              <a:t>correlation </a:t>
            </a:r>
            <a:r>
              <a:rPr lang="en-US" sz="1400" dirty="0" err="1">
                <a:solidFill>
                  <a:schemeClr val="bg1"/>
                </a:solidFill>
              </a:rPr>
              <a:t>heatmap</a:t>
            </a:r>
            <a:r>
              <a:rPr lang="en-US" sz="1400" dirty="0">
                <a:solidFill>
                  <a:schemeClr val="bg1"/>
                </a:solidFill>
              </a:rPr>
              <a:t>. We would need more features like bedrooms, bathroom, property age (guessed it'd be a very important one), </a:t>
            </a:r>
            <a:r>
              <a:rPr lang="en-US" sz="1400" dirty="0" err="1">
                <a:solidFill>
                  <a:schemeClr val="bg1"/>
                </a:solidFill>
              </a:rPr>
              <a:t>tax_rate</a:t>
            </a:r>
            <a:r>
              <a:rPr lang="en-US" sz="1400" dirty="0">
                <a:solidFill>
                  <a:schemeClr val="bg1"/>
                </a:solidFill>
              </a:rPr>
              <a:t> applicable on land, room extra amenities, distance to nearest hospital, stores or </a:t>
            </a:r>
            <a:r>
              <a:rPr lang="en-US" sz="1400" dirty="0" smtClean="0">
                <a:solidFill>
                  <a:schemeClr val="bg1"/>
                </a:solidFill>
              </a:rPr>
              <a:t>schools. </a:t>
            </a:r>
            <a:r>
              <a:rPr lang="en-US" sz="1400" dirty="0">
                <a:solidFill>
                  <a:schemeClr val="bg1"/>
                </a:solidFill>
              </a:rPr>
              <a:t>These features might have a high relation with price.</a:t>
            </a:r>
          </a:p>
          <a:p>
            <a:pPr marL="114300" indent="0">
              <a:buNone/>
            </a:pPr>
            <a:endParaRPr lang="en-IN" dirty="0" smtClean="0">
              <a:solidFill>
                <a:schemeClr val="bg1"/>
              </a:solidFill>
            </a:endParaRPr>
          </a:p>
        </p:txBody>
      </p:sp>
    </p:spTree>
    <p:extLst>
      <p:ext uri="{BB962C8B-B14F-4D97-AF65-F5344CB8AC3E}">
        <p14:creationId xmlns:p14="http://schemas.microsoft.com/office/powerpoint/2010/main" val="258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Conclusions</a:t>
            </a:r>
            <a:endParaRPr lang="en-IN" dirty="0"/>
          </a:p>
        </p:txBody>
      </p:sp>
      <p:sp>
        <p:nvSpPr>
          <p:cNvPr id="3" name="Text Placeholder 2"/>
          <p:cNvSpPr>
            <a:spLocks noGrp="1"/>
          </p:cNvSpPr>
          <p:nvPr>
            <p:ph type="body" idx="1"/>
          </p:nvPr>
        </p:nvSpPr>
        <p:spPr>
          <a:xfrm>
            <a:off x="0" y="1017724"/>
            <a:ext cx="9144000" cy="4125775"/>
          </a:xfrm>
        </p:spPr>
        <p:txBody>
          <a:bodyPr/>
          <a:lstStyle/>
          <a:p>
            <a:r>
              <a:rPr lang="en-US" sz="1400" dirty="0" smtClean="0">
                <a:solidFill>
                  <a:schemeClr val="bg1"/>
                </a:solidFill>
              </a:rPr>
              <a:t>5-We </a:t>
            </a:r>
            <a:r>
              <a:rPr lang="en-US" sz="1400" dirty="0">
                <a:solidFill>
                  <a:schemeClr val="bg1"/>
                </a:solidFill>
              </a:rPr>
              <a:t>could use a time series analysis to make prediction of occupancy rate at particular time of a month, or </a:t>
            </a:r>
            <a:r>
              <a:rPr lang="en-US" sz="1400" dirty="0" smtClean="0">
                <a:solidFill>
                  <a:schemeClr val="bg1"/>
                </a:solidFill>
              </a:rPr>
              <a:t>particular </a:t>
            </a:r>
            <a:r>
              <a:rPr lang="en-US" sz="1400" dirty="0">
                <a:solidFill>
                  <a:schemeClr val="bg1"/>
                </a:solidFill>
              </a:rPr>
              <a:t>time of a season</a:t>
            </a:r>
            <a:r>
              <a:rPr lang="en-US" sz="1400" dirty="0" smtClean="0">
                <a:solidFill>
                  <a:schemeClr val="bg1"/>
                </a:solidFill>
              </a:rPr>
              <a:t>.</a:t>
            </a:r>
          </a:p>
          <a:p>
            <a:endParaRPr lang="en-US" sz="1400" dirty="0">
              <a:solidFill>
                <a:schemeClr val="bg1"/>
              </a:solidFill>
            </a:endParaRPr>
          </a:p>
          <a:p>
            <a:r>
              <a:rPr lang="en-US" sz="1400" dirty="0" smtClean="0">
                <a:solidFill>
                  <a:schemeClr val="bg1"/>
                </a:solidFill>
              </a:rPr>
              <a:t>6-It'd </a:t>
            </a:r>
            <a:r>
              <a:rPr lang="en-US" sz="1400" dirty="0">
                <a:solidFill>
                  <a:schemeClr val="bg1"/>
                </a:solidFill>
              </a:rPr>
              <a:t>be a better if we had </a:t>
            </a:r>
            <a:r>
              <a:rPr lang="en-US" sz="1400" dirty="0" err="1">
                <a:solidFill>
                  <a:schemeClr val="bg1"/>
                </a:solidFill>
              </a:rPr>
              <a:t>avg</a:t>
            </a:r>
            <a:r>
              <a:rPr lang="en-US" sz="1400" dirty="0">
                <a:solidFill>
                  <a:schemeClr val="bg1"/>
                </a:solidFill>
              </a:rPr>
              <a:t> guest ratings of a property, that would be beneficial in understanding the property more and could also be a factor in deciding price (a low rated property tends to lower their price)</a:t>
            </a:r>
          </a:p>
          <a:p>
            <a:pPr marL="114300" indent="0">
              <a:buNone/>
            </a:pPr>
            <a:endParaRPr lang="en-IN" dirty="0">
              <a:solidFill>
                <a:schemeClr val="accent2"/>
              </a:solidFill>
            </a:endParaRPr>
          </a:p>
          <a:p>
            <a:pPr marL="114300" indent="0">
              <a:buNone/>
            </a:pPr>
            <a:endParaRPr lang="en-IN" dirty="0" smtClean="0">
              <a:solidFill>
                <a:schemeClr val="accent2"/>
              </a:solidFill>
            </a:endParaRPr>
          </a:p>
        </p:txBody>
      </p:sp>
    </p:spTree>
    <p:extLst>
      <p:ext uri="{BB962C8B-B14F-4D97-AF65-F5344CB8AC3E}">
        <p14:creationId xmlns:p14="http://schemas.microsoft.com/office/powerpoint/2010/main" val="4153289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566" y="1985959"/>
            <a:ext cx="8520600" cy="3331108"/>
          </a:xfrm>
        </p:spPr>
        <p:txBody>
          <a:bodyPr/>
          <a:lstStyle/>
          <a:p>
            <a:pPr algn="ctr"/>
            <a:r>
              <a:rPr lang="en-US" sz="9600" b="1" dirty="0" smtClean="0"/>
              <a:t>THANK YOU</a:t>
            </a:r>
            <a:endParaRPr lang="en-US" sz="9600" b="1" dirty="0"/>
          </a:p>
        </p:txBody>
      </p:sp>
    </p:spTree>
    <p:extLst>
      <p:ext uri="{BB962C8B-B14F-4D97-AF65-F5344CB8AC3E}">
        <p14:creationId xmlns:p14="http://schemas.microsoft.com/office/powerpoint/2010/main" val="34122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What Is </a:t>
            </a:r>
            <a:r>
              <a:rPr lang="en-IN" sz="3200" b="1" dirty="0" err="1" smtClean="0"/>
              <a:t>Airbnb</a:t>
            </a:r>
            <a:r>
              <a:rPr lang="en-IN" sz="3200" b="1" dirty="0" smtClean="0"/>
              <a:t>?</a:t>
            </a:r>
            <a:endParaRPr lang="en-IN" sz="3200" b="1" dirty="0"/>
          </a:p>
        </p:txBody>
      </p:sp>
      <p:sp>
        <p:nvSpPr>
          <p:cNvPr id="3" name="Text Placeholder 2"/>
          <p:cNvSpPr>
            <a:spLocks noGrp="1"/>
          </p:cNvSpPr>
          <p:nvPr>
            <p:ph type="body" idx="1"/>
          </p:nvPr>
        </p:nvSpPr>
        <p:spPr/>
        <p:txBody>
          <a:bodyPr/>
          <a:lstStyle/>
          <a:p>
            <a:pPr marL="114300" indent="0">
              <a:buNone/>
            </a:pPr>
            <a:endParaRPr lang="en-IN" dirty="0">
              <a:solidFill>
                <a:srgbClr val="BDC1C6"/>
              </a:solidFill>
              <a:latin typeface="arial" panose="020B0604020202020204" pitchFamily="34" charset="0"/>
            </a:endParaRPr>
          </a:p>
          <a:p>
            <a:r>
              <a:rPr lang="en-IN" dirty="0" err="1">
                <a:solidFill>
                  <a:schemeClr val="bg1"/>
                </a:solidFill>
              </a:rPr>
              <a:t>Airbnb</a:t>
            </a:r>
            <a:r>
              <a:rPr lang="en-IN" dirty="0">
                <a:solidFill>
                  <a:schemeClr val="bg1"/>
                </a:solidFill>
              </a:rPr>
              <a:t>, as in “Air Bed and Breakfast,” is a service that lets property owners rent out their spaces to </a:t>
            </a:r>
            <a:r>
              <a:rPr lang="en-IN" dirty="0" err="1">
                <a:solidFill>
                  <a:schemeClr val="bg1"/>
                </a:solidFill>
              </a:rPr>
              <a:t>travelers</a:t>
            </a:r>
            <a:r>
              <a:rPr lang="en-IN" dirty="0">
                <a:solidFill>
                  <a:schemeClr val="bg1"/>
                </a:solidFill>
              </a:rPr>
              <a:t> looking for a place to stay. </a:t>
            </a:r>
            <a:r>
              <a:rPr lang="en-IN" dirty="0" err="1">
                <a:solidFill>
                  <a:schemeClr val="bg1"/>
                </a:solidFill>
              </a:rPr>
              <a:t>Travelers</a:t>
            </a:r>
            <a:r>
              <a:rPr lang="en-IN" dirty="0">
                <a:solidFill>
                  <a:schemeClr val="bg1"/>
                </a:solidFill>
              </a:rPr>
              <a:t> can rent a space for multiple people to share, a shared space with private rooms, or the entire property for themselves</a:t>
            </a:r>
            <a:r>
              <a:rPr lang="en-IN" dirty="0" smtClean="0">
                <a:solidFill>
                  <a:schemeClr val="bg1"/>
                </a:solidFill>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495" y="2816221"/>
            <a:ext cx="1857905" cy="1868491"/>
          </a:xfrm>
          <a:prstGeom prst="rect">
            <a:avLst/>
          </a:prstGeom>
        </p:spPr>
      </p:pic>
    </p:spTree>
    <p:extLst>
      <p:ext uri="{BB962C8B-B14F-4D97-AF65-F5344CB8AC3E}">
        <p14:creationId xmlns:p14="http://schemas.microsoft.com/office/powerpoint/2010/main" val="57658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Project Summary</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solidFill>
                  <a:schemeClr val="bg1"/>
                </a:solidFill>
              </a:rPr>
              <a:t>Since 2008, guests and hosts have used </a:t>
            </a:r>
            <a:r>
              <a:rPr lang="en-US" dirty="0" err="1">
                <a:solidFill>
                  <a:schemeClr val="bg1"/>
                </a:solidFill>
              </a:rPr>
              <a:t>Airbnb</a:t>
            </a:r>
            <a:r>
              <a:rPr lang="en-US" dirty="0">
                <a:solidFill>
                  <a:schemeClr val="bg1"/>
                </a:solidFill>
              </a:rPr>
              <a:t> to expand on traveling possibilities and present a more unique, personalized way of experiencing the world. Today, </a:t>
            </a:r>
            <a:r>
              <a:rPr lang="en-US" dirty="0" err="1">
                <a:solidFill>
                  <a:schemeClr val="bg1"/>
                </a:solidFill>
              </a:rPr>
              <a:t>Airbnb</a:t>
            </a:r>
            <a:r>
              <a:rPr lang="en-US" dirty="0">
                <a:solidFill>
                  <a:schemeClr val="bg1"/>
                </a:solidFill>
              </a:rPr>
              <a:t> became one of a kind service that is used and recognized by the whole world. Data analysis on millions of listings provided through </a:t>
            </a:r>
            <a:r>
              <a:rPr lang="en-US" dirty="0" err="1">
                <a:solidFill>
                  <a:schemeClr val="bg1"/>
                </a:solidFill>
              </a:rPr>
              <a:t>Airbnb</a:t>
            </a:r>
            <a:r>
              <a:rPr lang="en-US" dirty="0">
                <a:solidFill>
                  <a:schemeClr val="bg1"/>
                </a:solidFill>
              </a:rPr>
              <a:t>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endParaRPr lang="en-US" dirty="0"/>
          </a:p>
        </p:txBody>
      </p:sp>
    </p:spTree>
    <p:extLst>
      <p:ext uri="{BB962C8B-B14F-4D97-AF65-F5344CB8AC3E}">
        <p14:creationId xmlns:p14="http://schemas.microsoft.com/office/powerpoint/2010/main" val="2788396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10" dirty="0">
                <a:solidFill>
                  <a:srgbClr val="CC0000"/>
                </a:solidFill>
              </a:rPr>
              <a:t>Problem</a:t>
            </a:r>
            <a:r>
              <a:rPr lang="en-US" b="1" spc="-60" dirty="0">
                <a:solidFill>
                  <a:srgbClr val="CC0000"/>
                </a:solidFill>
              </a:rPr>
              <a:t> </a:t>
            </a:r>
            <a:r>
              <a:rPr lang="en-US" b="1" spc="-5" dirty="0">
                <a:solidFill>
                  <a:srgbClr val="CC0000"/>
                </a:solidFill>
              </a:rPr>
              <a:t>statement</a:t>
            </a:r>
            <a:endParaRPr lang="en-US" dirty="0"/>
          </a:p>
        </p:txBody>
      </p:sp>
      <p:sp>
        <p:nvSpPr>
          <p:cNvPr id="3" name="Text Placeholder 2"/>
          <p:cNvSpPr>
            <a:spLocks noGrp="1"/>
          </p:cNvSpPr>
          <p:nvPr>
            <p:ph type="body" idx="1"/>
          </p:nvPr>
        </p:nvSpPr>
        <p:spPr/>
        <p:txBody>
          <a:bodyPr/>
          <a:lstStyle/>
          <a:p>
            <a:pPr>
              <a:buFont typeface="+mj-lt"/>
              <a:buAutoNum type="arabicPeriod"/>
            </a:pPr>
            <a:r>
              <a:rPr lang="en-US" dirty="0">
                <a:solidFill>
                  <a:schemeClr val="bg1"/>
                </a:solidFill>
              </a:rPr>
              <a:t>What can we learn about different hosts and areas</a:t>
            </a:r>
            <a:r>
              <a:rPr lang="en-US" dirty="0" smtClean="0">
                <a:solidFill>
                  <a:schemeClr val="bg1"/>
                </a:solidFill>
              </a:rPr>
              <a:t>?</a:t>
            </a:r>
          </a:p>
          <a:p>
            <a:pPr>
              <a:buFont typeface="+mj-lt"/>
              <a:buAutoNum type="arabicPeriod"/>
            </a:pPr>
            <a:endParaRPr lang="en-US" dirty="0">
              <a:solidFill>
                <a:schemeClr val="bg1"/>
              </a:solidFill>
            </a:endParaRPr>
          </a:p>
          <a:p>
            <a:pPr>
              <a:buFont typeface="+mj-lt"/>
              <a:buAutoNum type="arabicPeriod"/>
            </a:pPr>
            <a:r>
              <a:rPr lang="en-US" dirty="0">
                <a:solidFill>
                  <a:schemeClr val="bg1"/>
                </a:solidFill>
              </a:rPr>
              <a:t>What can we learn from predictions? (ex: locations, prices, reviews, </a:t>
            </a:r>
            <a:r>
              <a:rPr lang="en-US" dirty="0" err="1">
                <a:solidFill>
                  <a:schemeClr val="bg1"/>
                </a:solidFill>
              </a:rPr>
              <a:t>etc</a:t>
            </a:r>
            <a:r>
              <a:rPr lang="en-US" dirty="0" smtClean="0">
                <a:solidFill>
                  <a:schemeClr val="bg1"/>
                </a:solidFill>
              </a:rPr>
              <a:t>)</a:t>
            </a:r>
          </a:p>
          <a:p>
            <a:pPr>
              <a:buFont typeface="+mj-lt"/>
              <a:buAutoNum type="arabicPeriod"/>
            </a:pPr>
            <a:endParaRPr lang="en-US" dirty="0">
              <a:solidFill>
                <a:schemeClr val="bg1"/>
              </a:solidFill>
            </a:endParaRPr>
          </a:p>
          <a:p>
            <a:pPr>
              <a:buFont typeface="+mj-lt"/>
              <a:buAutoNum type="arabicPeriod"/>
            </a:pPr>
            <a:r>
              <a:rPr lang="en-US" dirty="0">
                <a:solidFill>
                  <a:schemeClr val="bg1"/>
                </a:solidFill>
              </a:rPr>
              <a:t>Which hosts are the busiest and why</a:t>
            </a:r>
            <a:r>
              <a:rPr lang="en-US" dirty="0" smtClean="0">
                <a:solidFill>
                  <a:schemeClr val="bg1"/>
                </a:solidFill>
              </a:rPr>
              <a:t>?</a:t>
            </a:r>
          </a:p>
          <a:p>
            <a:pPr>
              <a:buFont typeface="+mj-lt"/>
              <a:buAutoNum type="arabicPeriod"/>
            </a:pPr>
            <a:endParaRPr lang="en-US" dirty="0">
              <a:solidFill>
                <a:schemeClr val="bg1"/>
              </a:solidFill>
            </a:endParaRPr>
          </a:p>
          <a:p>
            <a:pPr>
              <a:buFont typeface="+mj-lt"/>
              <a:buAutoNum type="arabicPeriod"/>
            </a:pPr>
            <a:r>
              <a:rPr lang="en-US" dirty="0">
                <a:solidFill>
                  <a:schemeClr val="bg1"/>
                </a:solidFill>
              </a:rPr>
              <a:t>Is there any noticeable difference of traffic among different areas and what could be the reason for it?</a:t>
            </a:r>
          </a:p>
          <a:p>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171" y="93134"/>
            <a:ext cx="1757362" cy="1757362"/>
          </a:xfrm>
          <a:prstGeom prst="rect">
            <a:avLst/>
          </a:prstGeom>
        </p:spPr>
      </p:pic>
    </p:spTree>
    <p:extLst>
      <p:ext uri="{BB962C8B-B14F-4D97-AF65-F5344CB8AC3E}">
        <p14:creationId xmlns:p14="http://schemas.microsoft.com/office/powerpoint/2010/main" val="2348875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732" y="801967"/>
            <a:ext cx="8542961" cy="2803332"/>
          </a:xfrm>
          <a:prstGeom prst="rect">
            <a:avLst/>
          </a:prstGeom>
        </p:spPr>
        <p:txBody>
          <a:bodyPr wrap="square">
            <a:spAutoFit/>
          </a:bodyPr>
          <a:lstStyle/>
          <a:p>
            <a:pPr marL="88900" marR="5080" lvl="1" algn="just">
              <a:spcBef>
                <a:spcPts val="490"/>
              </a:spcBef>
              <a:tabLst>
                <a:tab pos="621665" algn="l"/>
                <a:tab pos="622300" algn="l"/>
              </a:tabLst>
            </a:pPr>
            <a:r>
              <a:rPr lang="en-US" sz="1600" b="1" spc="-180" dirty="0">
                <a:solidFill>
                  <a:srgbClr val="134F5C"/>
                </a:solidFill>
                <a:latin typeface="+mj-lt"/>
                <a:cs typeface="Verdana"/>
              </a:rPr>
              <a:t>To </a:t>
            </a:r>
            <a:r>
              <a:rPr lang="en-US" sz="1600" b="1" spc="-100" dirty="0">
                <a:solidFill>
                  <a:srgbClr val="134F5C"/>
                </a:solidFill>
                <a:latin typeface="+mj-lt"/>
                <a:cs typeface="Verdana"/>
              </a:rPr>
              <a:t>increase </a:t>
            </a:r>
            <a:r>
              <a:rPr lang="en-US" sz="1600" b="1" spc="-60" dirty="0">
                <a:solidFill>
                  <a:srgbClr val="134F5C"/>
                </a:solidFill>
                <a:latin typeface="+mj-lt"/>
                <a:cs typeface="Verdana"/>
              </a:rPr>
              <a:t>the </a:t>
            </a:r>
            <a:r>
              <a:rPr lang="en-US" sz="1600" b="1" spc="-70" dirty="0">
                <a:solidFill>
                  <a:srgbClr val="134F5C"/>
                </a:solidFill>
                <a:latin typeface="+mj-lt"/>
                <a:cs typeface="Verdana"/>
              </a:rPr>
              <a:t>efﬁciency </a:t>
            </a:r>
            <a:r>
              <a:rPr lang="en-US" sz="1600" b="1" spc="-85" dirty="0">
                <a:solidFill>
                  <a:srgbClr val="134F5C"/>
                </a:solidFill>
                <a:latin typeface="+mj-lt"/>
                <a:cs typeface="Verdana"/>
              </a:rPr>
              <a:t>of </a:t>
            </a:r>
            <a:r>
              <a:rPr lang="en-US" sz="1600" b="1" spc="-100" dirty="0">
                <a:solidFill>
                  <a:srgbClr val="134F5C"/>
                </a:solidFill>
                <a:latin typeface="+mj-lt"/>
                <a:cs typeface="Verdana"/>
              </a:rPr>
              <a:t>our </a:t>
            </a:r>
            <a:r>
              <a:rPr lang="en-US" sz="1600" b="1" spc="-120" dirty="0">
                <a:solidFill>
                  <a:srgbClr val="134F5C"/>
                </a:solidFill>
                <a:latin typeface="+mj-lt"/>
                <a:cs typeface="Verdana"/>
              </a:rPr>
              <a:t>analysis </a:t>
            </a:r>
            <a:r>
              <a:rPr lang="en-US" sz="1600" b="1" spc="-114" dirty="0">
                <a:solidFill>
                  <a:srgbClr val="134F5C"/>
                </a:solidFill>
                <a:latin typeface="+mj-lt"/>
                <a:cs typeface="Verdana"/>
              </a:rPr>
              <a:t>we </a:t>
            </a:r>
            <a:r>
              <a:rPr lang="en-US" sz="1600" b="1" spc="-100" dirty="0">
                <a:solidFill>
                  <a:srgbClr val="134F5C"/>
                </a:solidFill>
                <a:latin typeface="+mj-lt"/>
                <a:cs typeface="Verdana"/>
              </a:rPr>
              <a:t>will </a:t>
            </a:r>
            <a:r>
              <a:rPr lang="en-US" sz="1600" b="1" spc="-110" dirty="0">
                <a:solidFill>
                  <a:srgbClr val="134F5C"/>
                </a:solidFill>
                <a:latin typeface="+mj-lt"/>
                <a:cs typeface="Verdana"/>
              </a:rPr>
              <a:t>ﬁrst </a:t>
            </a:r>
            <a:r>
              <a:rPr lang="en-US" sz="1600" b="1" spc="-810" dirty="0">
                <a:solidFill>
                  <a:srgbClr val="134F5C"/>
                </a:solidFill>
                <a:latin typeface="+mj-lt"/>
                <a:cs typeface="Verdana"/>
              </a:rPr>
              <a:t> </a:t>
            </a:r>
            <a:r>
              <a:rPr lang="en-US" sz="1600" b="1" spc="-90" dirty="0">
                <a:solidFill>
                  <a:srgbClr val="134F5C"/>
                </a:solidFill>
                <a:latin typeface="+mj-lt"/>
                <a:cs typeface="Verdana"/>
              </a:rPr>
              <a:t>h</a:t>
            </a:r>
            <a:r>
              <a:rPr lang="en-US" sz="1600" b="1" spc="-110" dirty="0">
                <a:solidFill>
                  <a:srgbClr val="134F5C"/>
                </a:solidFill>
                <a:latin typeface="+mj-lt"/>
                <a:cs typeface="Verdana"/>
              </a:rPr>
              <a:t>a</a:t>
            </a:r>
            <a:r>
              <a:rPr lang="en-US" sz="1600" b="1" spc="-160" dirty="0">
                <a:solidFill>
                  <a:srgbClr val="134F5C"/>
                </a:solidFill>
                <a:latin typeface="+mj-lt"/>
                <a:cs typeface="Verdana"/>
              </a:rPr>
              <a:t>v</a:t>
            </a:r>
            <a:r>
              <a:rPr lang="en-US" sz="1600" b="1" spc="-80" dirty="0">
                <a:solidFill>
                  <a:srgbClr val="134F5C"/>
                </a:solidFill>
                <a:latin typeface="+mj-lt"/>
                <a:cs typeface="Verdana"/>
              </a:rPr>
              <a:t>e</a:t>
            </a:r>
            <a:r>
              <a:rPr lang="en-US" sz="1600" b="1" spc="-145" dirty="0">
                <a:solidFill>
                  <a:srgbClr val="134F5C"/>
                </a:solidFill>
                <a:latin typeface="+mj-lt"/>
                <a:cs typeface="Verdana"/>
              </a:rPr>
              <a:t> </a:t>
            </a:r>
            <a:r>
              <a:rPr lang="en-US" sz="1600" b="1" spc="-95" dirty="0">
                <a:solidFill>
                  <a:srgbClr val="134F5C"/>
                </a:solidFill>
                <a:latin typeface="+mj-lt"/>
                <a:cs typeface="Verdana"/>
              </a:rPr>
              <a:t>t</a:t>
            </a:r>
            <a:r>
              <a:rPr lang="en-US" sz="1600" b="1" spc="-80" dirty="0">
                <a:solidFill>
                  <a:srgbClr val="134F5C"/>
                </a:solidFill>
                <a:latin typeface="+mj-lt"/>
                <a:cs typeface="Verdana"/>
              </a:rPr>
              <a:t>o</a:t>
            </a:r>
            <a:r>
              <a:rPr lang="en-US" sz="1600" b="1" spc="-145" dirty="0">
                <a:solidFill>
                  <a:srgbClr val="134F5C"/>
                </a:solidFill>
                <a:latin typeface="+mj-lt"/>
                <a:cs typeface="Verdana"/>
              </a:rPr>
              <a:t> </a:t>
            </a:r>
            <a:r>
              <a:rPr lang="en-US" sz="1600" b="1" spc="-60" dirty="0">
                <a:solidFill>
                  <a:srgbClr val="134F5C"/>
                </a:solidFill>
                <a:latin typeface="+mj-lt"/>
                <a:cs typeface="Verdana"/>
              </a:rPr>
              <a:t>u</a:t>
            </a:r>
            <a:r>
              <a:rPr lang="en-US" sz="1600" b="1" spc="-55" dirty="0">
                <a:solidFill>
                  <a:srgbClr val="134F5C"/>
                </a:solidFill>
                <a:latin typeface="+mj-lt"/>
                <a:cs typeface="Verdana"/>
              </a:rPr>
              <a:t>n</a:t>
            </a:r>
            <a:r>
              <a:rPr lang="en-US" sz="1600" b="1" spc="-90" dirty="0">
                <a:solidFill>
                  <a:srgbClr val="134F5C"/>
                </a:solidFill>
                <a:latin typeface="+mj-lt"/>
                <a:cs typeface="Verdana"/>
              </a:rPr>
              <a:t>dersta</a:t>
            </a:r>
            <a:r>
              <a:rPr lang="en-US" sz="1600" b="1" spc="-100" dirty="0">
                <a:solidFill>
                  <a:srgbClr val="134F5C"/>
                </a:solidFill>
                <a:latin typeface="+mj-lt"/>
                <a:cs typeface="Verdana"/>
              </a:rPr>
              <a:t>n</a:t>
            </a:r>
            <a:r>
              <a:rPr lang="en-US" sz="1600" b="1" spc="-20" dirty="0">
                <a:solidFill>
                  <a:srgbClr val="134F5C"/>
                </a:solidFill>
                <a:latin typeface="+mj-lt"/>
                <a:cs typeface="Verdana"/>
              </a:rPr>
              <a:t>d</a:t>
            </a:r>
            <a:r>
              <a:rPr lang="en-US" sz="1600" b="1" spc="-145" dirty="0">
                <a:solidFill>
                  <a:srgbClr val="134F5C"/>
                </a:solidFill>
                <a:latin typeface="+mj-lt"/>
                <a:cs typeface="Verdana"/>
              </a:rPr>
              <a:t> </a:t>
            </a:r>
            <a:r>
              <a:rPr lang="en-US" sz="1600" b="1" spc="-40" dirty="0">
                <a:solidFill>
                  <a:srgbClr val="134F5C"/>
                </a:solidFill>
                <a:latin typeface="+mj-lt"/>
                <a:cs typeface="Verdana"/>
              </a:rPr>
              <a:t>t</a:t>
            </a:r>
            <a:r>
              <a:rPr lang="en-US" sz="1600" b="1" spc="-60" dirty="0">
                <a:solidFill>
                  <a:srgbClr val="134F5C"/>
                </a:solidFill>
                <a:latin typeface="+mj-lt"/>
                <a:cs typeface="Verdana"/>
              </a:rPr>
              <a:t>h</a:t>
            </a:r>
            <a:r>
              <a:rPr lang="en-US" sz="1600" b="1" spc="-80" dirty="0">
                <a:solidFill>
                  <a:srgbClr val="134F5C"/>
                </a:solidFill>
                <a:latin typeface="+mj-lt"/>
                <a:cs typeface="Verdana"/>
              </a:rPr>
              <a:t>e</a:t>
            </a:r>
            <a:r>
              <a:rPr lang="en-US" sz="1600" b="1" spc="-145" dirty="0">
                <a:solidFill>
                  <a:srgbClr val="134F5C"/>
                </a:solidFill>
                <a:latin typeface="+mj-lt"/>
                <a:cs typeface="Verdana"/>
              </a:rPr>
              <a:t> </a:t>
            </a:r>
            <a:r>
              <a:rPr lang="en-US" sz="1600" b="1" spc="-80" dirty="0">
                <a:solidFill>
                  <a:srgbClr val="134F5C"/>
                </a:solidFill>
                <a:latin typeface="+mj-lt"/>
                <a:cs typeface="Verdana"/>
              </a:rPr>
              <a:t>data</a:t>
            </a:r>
            <a:r>
              <a:rPr lang="en-US" sz="1600" b="1" spc="-145" dirty="0">
                <a:solidFill>
                  <a:srgbClr val="134F5C"/>
                </a:solidFill>
                <a:latin typeface="+mj-lt"/>
                <a:cs typeface="Verdana"/>
              </a:rPr>
              <a:t> </a:t>
            </a:r>
            <a:r>
              <a:rPr lang="en-US" sz="1600" b="1" spc="-85" dirty="0">
                <a:solidFill>
                  <a:srgbClr val="134F5C"/>
                </a:solidFill>
                <a:latin typeface="+mj-lt"/>
                <a:cs typeface="Verdana"/>
              </a:rPr>
              <a:t>an</a:t>
            </a:r>
            <a:r>
              <a:rPr lang="en-US" sz="1600" b="1" spc="-20" dirty="0">
                <a:solidFill>
                  <a:srgbClr val="134F5C"/>
                </a:solidFill>
                <a:latin typeface="+mj-lt"/>
                <a:cs typeface="Verdana"/>
              </a:rPr>
              <a:t>d</a:t>
            </a:r>
            <a:r>
              <a:rPr lang="en-US" sz="1600" b="1" spc="-145" dirty="0">
                <a:solidFill>
                  <a:srgbClr val="134F5C"/>
                </a:solidFill>
                <a:latin typeface="+mj-lt"/>
                <a:cs typeface="Verdana"/>
              </a:rPr>
              <a:t> </a:t>
            </a:r>
            <a:r>
              <a:rPr lang="en-US" sz="1600" b="1" spc="-114" dirty="0">
                <a:solidFill>
                  <a:srgbClr val="134F5C"/>
                </a:solidFill>
                <a:latin typeface="+mj-lt"/>
                <a:cs typeface="Verdana"/>
              </a:rPr>
              <a:t>also</a:t>
            </a:r>
            <a:r>
              <a:rPr lang="en-US" sz="1600" b="1" spc="-145" dirty="0">
                <a:solidFill>
                  <a:srgbClr val="134F5C"/>
                </a:solidFill>
                <a:latin typeface="+mj-lt"/>
                <a:cs typeface="Verdana"/>
              </a:rPr>
              <a:t> </a:t>
            </a:r>
            <a:r>
              <a:rPr lang="en-US" sz="1600" b="1" spc="-5" dirty="0">
                <a:solidFill>
                  <a:srgbClr val="134F5C"/>
                </a:solidFill>
                <a:latin typeface="+mj-lt"/>
                <a:cs typeface="Verdana"/>
              </a:rPr>
              <a:t>c</a:t>
            </a:r>
            <a:r>
              <a:rPr lang="en-US" sz="1600" b="1" spc="-50" dirty="0">
                <a:solidFill>
                  <a:srgbClr val="134F5C"/>
                </a:solidFill>
                <a:latin typeface="+mj-lt"/>
                <a:cs typeface="Verdana"/>
              </a:rPr>
              <a:t>h</a:t>
            </a:r>
            <a:r>
              <a:rPr lang="en-US" sz="1600" b="1" spc="-40" dirty="0">
                <a:solidFill>
                  <a:srgbClr val="134F5C"/>
                </a:solidFill>
                <a:latin typeface="+mj-lt"/>
                <a:cs typeface="Verdana"/>
              </a:rPr>
              <a:t>e</a:t>
            </a:r>
            <a:r>
              <a:rPr lang="en-US" sz="1600" b="1" spc="-45" dirty="0">
                <a:solidFill>
                  <a:srgbClr val="134F5C"/>
                </a:solidFill>
                <a:latin typeface="+mj-lt"/>
                <a:cs typeface="Verdana"/>
              </a:rPr>
              <a:t>c</a:t>
            </a:r>
            <a:r>
              <a:rPr lang="en-US" sz="1600" b="1" spc="-30" dirty="0">
                <a:solidFill>
                  <a:srgbClr val="134F5C"/>
                </a:solidFill>
                <a:latin typeface="+mj-lt"/>
                <a:cs typeface="Verdana"/>
              </a:rPr>
              <a:t>k</a:t>
            </a:r>
            <a:r>
              <a:rPr lang="en-US" sz="1600" b="1" spc="-145" dirty="0">
                <a:solidFill>
                  <a:srgbClr val="134F5C"/>
                </a:solidFill>
                <a:latin typeface="+mj-lt"/>
                <a:cs typeface="Verdana"/>
              </a:rPr>
              <a:t> </a:t>
            </a:r>
            <a:r>
              <a:rPr lang="en-US" sz="1600" b="1" spc="-95" dirty="0">
                <a:solidFill>
                  <a:srgbClr val="134F5C"/>
                </a:solidFill>
                <a:latin typeface="+mj-lt"/>
                <a:cs typeface="Verdana"/>
              </a:rPr>
              <a:t>if</a:t>
            </a:r>
            <a:r>
              <a:rPr lang="en-US" sz="1600" b="1" spc="-145" dirty="0">
                <a:solidFill>
                  <a:srgbClr val="134F5C"/>
                </a:solidFill>
                <a:latin typeface="+mj-lt"/>
                <a:cs typeface="Verdana"/>
              </a:rPr>
              <a:t> </a:t>
            </a:r>
            <a:r>
              <a:rPr lang="en-US" sz="1600" b="1" spc="-40" dirty="0" smtClean="0">
                <a:solidFill>
                  <a:srgbClr val="134F5C"/>
                </a:solidFill>
                <a:latin typeface="+mj-lt"/>
                <a:cs typeface="Verdana"/>
              </a:rPr>
              <a:t>t</a:t>
            </a:r>
            <a:r>
              <a:rPr lang="en-US" sz="1600" b="1" spc="-60" dirty="0" smtClean="0">
                <a:solidFill>
                  <a:srgbClr val="134F5C"/>
                </a:solidFill>
                <a:latin typeface="+mj-lt"/>
                <a:cs typeface="Verdana"/>
              </a:rPr>
              <a:t>h</a:t>
            </a:r>
            <a:r>
              <a:rPr lang="en-US" sz="1600" b="1" spc="-140" dirty="0" smtClean="0">
                <a:solidFill>
                  <a:srgbClr val="134F5C"/>
                </a:solidFill>
                <a:latin typeface="+mj-lt"/>
                <a:cs typeface="Verdana"/>
              </a:rPr>
              <a:t>e</a:t>
            </a:r>
            <a:r>
              <a:rPr lang="en-US" sz="1600" b="1" spc="-125" dirty="0" smtClean="0">
                <a:solidFill>
                  <a:srgbClr val="134F5C"/>
                </a:solidFill>
                <a:latin typeface="+mj-lt"/>
                <a:cs typeface="Verdana"/>
              </a:rPr>
              <a:t>r</a:t>
            </a:r>
            <a:r>
              <a:rPr lang="en-US" sz="1600" b="1" spc="-55" dirty="0" smtClean="0">
                <a:solidFill>
                  <a:srgbClr val="134F5C"/>
                </a:solidFill>
                <a:latin typeface="+mj-lt"/>
                <a:cs typeface="Verdana"/>
              </a:rPr>
              <a:t>e </a:t>
            </a:r>
            <a:r>
              <a:rPr lang="en-US" sz="1600" b="1" spc="-165" dirty="0">
                <a:solidFill>
                  <a:srgbClr val="134F5C"/>
                </a:solidFill>
                <a:latin typeface="+mj-lt"/>
                <a:cs typeface="Verdana"/>
              </a:rPr>
              <a:t>a</a:t>
            </a:r>
            <a:r>
              <a:rPr lang="en-US" sz="1600" b="1" spc="-140" dirty="0">
                <a:solidFill>
                  <a:srgbClr val="134F5C"/>
                </a:solidFill>
                <a:latin typeface="+mj-lt"/>
                <a:cs typeface="Verdana"/>
              </a:rPr>
              <a:t>r</a:t>
            </a:r>
            <a:r>
              <a:rPr lang="en-US" sz="1600" b="1" spc="-80" dirty="0">
                <a:solidFill>
                  <a:srgbClr val="134F5C"/>
                </a:solidFill>
                <a:latin typeface="+mj-lt"/>
                <a:cs typeface="Verdana"/>
              </a:rPr>
              <a:t>e</a:t>
            </a:r>
            <a:r>
              <a:rPr lang="en-US" sz="1600" b="1" spc="-145" dirty="0">
                <a:solidFill>
                  <a:srgbClr val="134F5C"/>
                </a:solidFill>
                <a:latin typeface="+mj-lt"/>
                <a:cs typeface="Verdana"/>
              </a:rPr>
              <a:t> </a:t>
            </a:r>
            <a:r>
              <a:rPr lang="en-US" sz="1600" b="1" spc="-70" dirty="0">
                <a:solidFill>
                  <a:srgbClr val="134F5C"/>
                </a:solidFill>
                <a:latin typeface="+mj-lt"/>
                <a:cs typeface="Verdana"/>
              </a:rPr>
              <a:t>so</a:t>
            </a:r>
            <a:r>
              <a:rPr lang="en-US" sz="1600" b="1" spc="-110" dirty="0">
                <a:solidFill>
                  <a:srgbClr val="134F5C"/>
                </a:solidFill>
                <a:latin typeface="+mj-lt"/>
                <a:cs typeface="Verdana"/>
              </a:rPr>
              <a:t>m</a:t>
            </a:r>
            <a:r>
              <a:rPr lang="en-US" sz="1600" b="1" spc="-80" dirty="0">
                <a:solidFill>
                  <a:srgbClr val="134F5C"/>
                </a:solidFill>
                <a:latin typeface="+mj-lt"/>
                <a:cs typeface="Verdana"/>
              </a:rPr>
              <a:t>e</a:t>
            </a:r>
            <a:r>
              <a:rPr lang="en-US" sz="1600" b="1" spc="-145" dirty="0">
                <a:solidFill>
                  <a:srgbClr val="134F5C"/>
                </a:solidFill>
                <a:latin typeface="+mj-lt"/>
                <a:cs typeface="Verdana"/>
              </a:rPr>
              <a:t> </a:t>
            </a:r>
            <a:r>
              <a:rPr lang="en-US" sz="1600" b="1" spc="-10" dirty="0">
                <a:solidFill>
                  <a:srgbClr val="134F5C"/>
                </a:solidFill>
                <a:latin typeface="+mj-lt"/>
                <a:cs typeface="Verdana"/>
              </a:rPr>
              <a:t>missing </a:t>
            </a:r>
            <a:r>
              <a:rPr lang="en-US" sz="1600" b="1" spc="-10" dirty="0" err="1">
                <a:solidFill>
                  <a:srgbClr val="134F5C"/>
                </a:solidFill>
                <a:latin typeface="+mj-lt"/>
                <a:cs typeface="Verdana"/>
              </a:rPr>
              <a:t>values,outliers,non</a:t>
            </a:r>
            <a:r>
              <a:rPr lang="en-US" sz="1600" b="1" spc="-10" dirty="0">
                <a:solidFill>
                  <a:srgbClr val="134F5C"/>
                </a:solidFill>
                <a:latin typeface="+mj-lt"/>
                <a:cs typeface="Verdana"/>
              </a:rPr>
              <a:t> essential features</a:t>
            </a:r>
            <a:r>
              <a:rPr lang="en-US" sz="1600" b="1" spc="-10" dirty="0" smtClean="0">
                <a:solidFill>
                  <a:srgbClr val="134F5C"/>
                </a:solidFill>
                <a:latin typeface="+mj-lt"/>
                <a:cs typeface="Verdana"/>
              </a:rPr>
              <a:t>.</a:t>
            </a:r>
          </a:p>
          <a:p>
            <a:pPr marL="88900" marR="5080" lvl="1" algn="just">
              <a:spcBef>
                <a:spcPts val="490"/>
              </a:spcBef>
              <a:tabLst>
                <a:tab pos="621665" algn="l"/>
                <a:tab pos="622300" algn="l"/>
              </a:tabLst>
            </a:pPr>
            <a:endParaRPr lang="en-US" sz="1600" b="1" dirty="0">
              <a:latin typeface="+mj-lt"/>
              <a:cs typeface="Verdana"/>
            </a:endParaRPr>
          </a:p>
          <a:p>
            <a:pPr algn="just"/>
            <a:r>
              <a:rPr lang="en-US" sz="1600" b="1" dirty="0" smtClean="0">
                <a:solidFill>
                  <a:schemeClr val="bg1"/>
                </a:solidFill>
                <a:latin typeface="+mj-lt"/>
              </a:rPr>
              <a:t> This </a:t>
            </a:r>
            <a:r>
              <a:rPr lang="en-US" sz="1600" b="1" dirty="0">
                <a:solidFill>
                  <a:schemeClr val="bg1"/>
                </a:solidFill>
                <a:latin typeface="+mj-lt"/>
              </a:rPr>
              <a:t>dataset has around 49,000 observations in it with 16 columns and it is a </a:t>
            </a:r>
            <a:r>
              <a:rPr lang="en-US" sz="1600" b="1" dirty="0" smtClean="0">
                <a:solidFill>
                  <a:schemeClr val="bg1"/>
                </a:solidFill>
                <a:latin typeface="+mj-lt"/>
              </a:rPr>
              <a:t>mix    between </a:t>
            </a:r>
            <a:r>
              <a:rPr lang="en-US" sz="1600" b="1" dirty="0">
                <a:solidFill>
                  <a:schemeClr val="bg1"/>
                </a:solidFill>
                <a:latin typeface="+mj-lt"/>
              </a:rPr>
              <a:t>categorical and numeric values.</a:t>
            </a:r>
          </a:p>
          <a:p>
            <a:pPr marL="88900" marR="63500" lvl="1" algn="just">
              <a:tabLst>
                <a:tab pos="621665" algn="l"/>
                <a:tab pos="622300" algn="l"/>
              </a:tabLst>
            </a:pPr>
            <a:endParaRPr lang="en-US" sz="1600" b="1" dirty="0">
              <a:latin typeface="+mj-lt"/>
              <a:cs typeface="Verdana"/>
            </a:endParaRPr>
          </a:p>
          <a:p>
            <a:pPr marL="88900" marR="62230" lvl="1" algn="just">
              <a:tabLst>
                <a:tab pos="621665" algn="l"/>
                <a:tab pos="622300" algn="l"/>
              </a:tabLst>
            </a:pPr>
            <a:r>
              <a:rPr lang="en-US" sz="1600" b="1" spc="-40" dirty="0">
                <a:solidFill>
                  <a:srgbClr val="134F5C"/>
                </a:solidFill>
                <a:latin typeface="+mj-lt"/>
                <a:cs typeface="Verdana"/>
              </a:rPr>
              <a:t>E</a:t>
            </a:r>
            <a:r>
              <a:rPr lang="en-US" sz="1600" b="1" spc="-120" dirty="0">
                <a:solidFill>
                  <a:srgbClr val="134F5C"/>
                </a:solidFill>
                <a:latin typeface="+mj-lt"/>
                <a:cs typeface="Verdana"/>
              </a:rPr>
              <a:t>a</a:t>
            </a:r>
            <a:r>
              <a:rPr lang="en-US" sz="1600" b="1" spc="-5" dirty="0">
                <a:solidFill>
                  <a:srgbClr val="134F5C"/>
                </a:solidFill>
                <a:latin typeface="+mj-lt"/>
                <a:cs typeface="Verdana"/>
              </a:rPr>
              <a:t>c</a:t>
            </a:r>
            <a:r>
              <a:rPr lang="en-US" sz="1600" b="1" spc="-55" dirty="0">
                <a:solidFill>
                  <a:srgbClr val="134F5C"/>
                </a:solidFill>
                <a:latin typeface="+mj-lt"/>
                <a:cs typeface="Verdana"/>
              </a:rPr>
              <a:t>h</a:t>
            </a:r>
            <a:r>
              <a:rPr lang="en-US" sz="1600" b="1" spc="-145" dirty="0">
                <a:solidFill>
                  <a:srgbClr val="134F5C"/>
                </a:solidFill>
                <a:latin typeface="+mj-lt"/>
                <a:cs typeface="Verdana"/>
              </a:rPr>
              <a:t> </a:t>
            </a:r>
            <a:r>
              <a:rPr lang="en-US" sz="1600" b="1" spc="-105" dirty="0">
                <a:solidFill>
                  <a:srgbClr val="134F5C"/>
                </a:solidFill>
                <a:latin typeface="+mj-lt"/>
                <a:cs typeface="Verdana"/>
              </a:rPr>
              <a:t>obse</a:t>
            </a:r>
            <a:r>
              <a:rPr lang="en-US" sz="1600" b="1" spc="-50" dirty="0">
                <a:solidFill>
                  <a:srgbClr val="134F5C"/>
                </a:solidFill>
                <a:latin typeface="+mj-lt"/>
                <a:cs typeface="Verdana"/>
              </a:rPr>
              <a:t>r</a:t>
            </a:r>
            <a:r>
              <a:rPr lang="en-US" sz="1600" b="1" spc="-170" dirty="0">
                <a:solidFill>
                  <a:srgbClr val="134F5C"/>
                </a:solidFill>
                <a:latin typeface="+mj-lt"/>
                <a:cs typeface="Verdana"/>
              </a:rPr>
              <a:t>v</a:t>
            </a:r>
            <a:r>
              <a:rPr lang="en-US" sz="1600" b="1" spc="-80" dirty="0">
                <a:solidFill>
                  <a:srgbClr val="134F5C"/>
                </a:solidFill>
                <a:latin typeface="+mj-lt"/>
                <a:cs typeface="Verdana"/>
              </a:rPr>
              <a:t>ation</a:t>
            </a:r>
            <a:r>
              <a:rPr lang="en-US" sz="1600" b="1" spc="-145" dirty="0">
                <a:solidFill>
                  <a:srgbClr val="134F5C"/>
                </a:solidFill>
                <a:latin typeface="+mj-lt"/>
                <a:cs typeface="Verdana"/>
              </a:rPr>
              <a:t> </a:t>
            </a:r>
            <a:r>
              <a:rPr lang="en-US" sz="1600" b="1" spc="-50" dirty="0">
                <a:solidFill>
                  <a:srgbClr val="134F5C"/>
                </a:solidFill>
                <a:latin typeface="+mj-lt"/>
                <a:cs typeface="Verdana"/>
              </a:rPr>
              <a:t>i</a:t>
            </a:r>
            <a:r>
              <a:rPr lang="en-US" sz="1600" b="1" spc="-100" dirty="0">
                <a:solidFill>
                  <a:srgbClr val="134F5C"/>
                </a:solidFill>
                <a:latin typeface="+mj-lt"/>
                <a:cs typeface="Verdana"/>
              </a:rPr>
              <a:t>n</a:t>
            </a:r>
            <a:r>
              <a:rPr lang="en-US" sz="1600" b="1" spc="-5" dirty="0">
                <a:solidFill>
                  <a:srgbClr val="134F5C"/>
                </a:solidFill>
                <a:latin typeface="+mj-lt"/>
                <a:cs typeface="Verdana"/>
              </a:rPr>
              <a:t>c</a:t>
            </a:r>
            <a:r>
              <a:rPr lang="en-US" sz="1600" b="1" spc="-85" dirty="0">
                <a:solidFill>
                  <a:srgbClr val="134F5C"/>
                </a:solidFill>
                <a:latin typeface="+mj-lt"/>
                <a:cs typeface="Verdana"/>
              </a:rPr>
              <a:t>ludes</a:t>
            </a:r>
            <a:r>
              <a:rPr lang="en-US" sz="1600" b="1" spc="-145" dirty="0">
                <a:solidFill>
                  <a:srgbClr val="134F5C"/>
                </a:solidFill>
                <a:latin typeface="+mj-lt"/>
                <a:cs typeface="Verdana"/>
              </a:rPr>
              <a:t> </a:t>
            </a:r>
            <a:r>
              <a:rPr lang="en-US" sz="1600" b="1" spc="-85" dirty="0">
                <a:solidFill>
                  <a:srgbClr val="134F5C"/>
                </a:solidFill>
                <a:latin typeface="+mj-lt"/>
                <a:cs typeface="Verdana"/>
              </a:rPr>
              <a:t>inf</a:t>
            </a:r>
            <a:r>
              <a:rPr lang="en-US" sz="1600" b="1" spc="-140" dirty="0">
                <a:solidFill>
                  <a:srgbClr val="134F5C"/>
                </a:solidFill>
                <a:latin typeface="+mj-lt"/>
                <a:cs typeface="Verdana"/>
              </a:rPr>
              <a:t>o</a:t>
            </a:r>
            <a:r>
              <a:rPr lang="en-US" sz="1600" b="1" spc="-110" dirty="0">
                <a:solidFill>
                  <a:srgbClr val="134F5C"/>
                </a:solidFill>
                <a:latin typeface="+mj-lt"/>
                <a:cs typeface="Verdana"/>
              </a:rPr>
              <a:t>r</a:t>
            </a:r>
            <a:r>
              <a:rPr lang="en-US" sz="1600" b="1" spc="-70" dirty="0">
                <a:solidFill>
                  <a:srgbClr val="134F5C"/>
                </a:solidFill>
                <a:latin typeface="+mj-lt"/>
                <a:cs typeface="Verdana"/>
              </a:rPr>
              <a:t>mation</a:t>
            </a:r>
            <a:r>
              <a:rPr lang="en-US" sz="1600" b="1" spc="-145" dirty="0">
                <a:solidFill>
                  <a:srgbClr val="134F5C"/>
                </a:solidFill>
                <a:latin typeface="+mj-lt"/>
                <a:cs typeface="Verdana"/>
              </a:rPr>
              <a:t> </a:t>
            </a:r>
            <a:r>
              <a:rPr lang="en-US" sz="1600" b="1" spc="-70" dirty="0">
                <a:solidFill>
                  <a:srgbClr val="134F5C"/>
                </a:solidFill>
                <a:latin typeface="+mj-lt"/>
                <a:cs typeface="Verdana"/>
              </a:rPr>
              <a:t>about</a:t>
            </a:r>
            <a:r>
              <a:rPr lang="en-US" sz="1600" b="1" spc="-145" dirty="0">
                <a:solidFill>
                  <a:srgbClr val="134F5C"/>
                </a:solidFill>
                <a:latin typeface="+mj-lt"/>
                <a:cs typeface="Verdana"/>
              </a:rPr>
              <a:t> </a:t>
            </a:r>
            <a:r>
              <a:rPr lang="en-US" sz="1600" b="1" spc="-40" dirty="0">
                <a:solidFill>
                  <a:srgbClr val="134F5C"/>
                </a:solidFill>
                <a:latin typeface="+mj-lt"/>
                <a:cs typeface="Verdana"/>
              </a:rPr>
              <a:t>t</a:t>
            </a:r>
            <a:r>
              <a:rPr lang="en-US" sz="1600" b="1" spc="-60" dirty="0">
                <a:solidFill>
                  <a:srgbClr val="134F5C"/>
                </a:solidFill>
                <a:latin typeface="+mj-lt"/>
                <a:cs typeface="Verdana"/>
              </a:rPr>
              <a:t>h</a:t>
            </a:r>
            <a:r>
              <a:rPr lang="en-US" sz="1600" b="1" spc="-55" dirty="0">
                <a:solidFill>
                  <a:srgbClr val="134F5C"/>
                </a:solidFill>
                <a:latin typeface="+mj-lt"/>
                <a:cs typeface="Verdana"/>
              </a:rPr>
              <a:t>e  </a:t>
            </a:r>
            <a:r>
              <a:rPr lang="en-US" sz="1600" b="1" spc="-55" dirty="0" err="1" smtClean="0">
                <a:solidFill>
                  <a:srgbClr val="134F5C"/>
                </a:solidFill>
                <a:latin typeface="+mj-lt"/>
                <a:cs typeface="Verdana"/>
              </a:rPr>
              <a:t>date,</a:t>
            </a:r>
            <a:r>
              <a:rPr lang="en-US" sz="1600" b="1" spc="-90" dirty="0" err="1" smtClean="0">
                <a:solidFill>
                  <a:srgbClr val="134F5C"/>
                </a:solidFill>
                <a:latin typeface="+mj-lt"/>
                <a:cs typeface="Verdana"/>
              </a:rPr>
              <a:t>host</a:t>
            </a:r>
            <a:r>
              <a:rPr lang="en-US" sz="1600" b="1" spc="-90" dirty="0" smtClean="0">
                <a:solidFill>
                  <a:srgbClr val="134F5C"/>
                </a:solidFill>
                <a:latin typeface="+mj-lt"/>
                <a:cs typeface="Verdana"/>
              </a:rPr>
              <a:t>, location type of rooms etc.</a:t>
            </a:r>
            <a:endParaRPr lang="en-US" sz="1600" b="1" spc="-160" dirty="0" smtClean="0">
              <a:solidFill>
                <a:srgbClr val="134F5C"/>
              </a:solidFill>
              <a:latin typeface="+mj-lt"/>
              <a:cs typeface="Verdana"/>
            </a:endParaRPr>
          </a:p>
          <a:p>
            <a:pPr marL="88900" marR="62230" lvl="1" algn="just">
              <a:tabLst>
                <a:tab pos="621665" algn="l"/>
                <a:tab pos="622300" algn="l"/>
              </a:tabLst>
            </a:pPr>
            <a:endParaRPr lang="en-US" sz="1600" b="1" dirty="0">
              <a:latin typeface="+mj-lt"/>
              <a:cs typeface="Verdana"/>
            </a:endParaRPr>
          </a:p>
          <a:p>
            <a:pPr marL="88900" marR="601980" lvl="1" algn="just">
              <a:tabLst>
                <a:tab pos="621665" algn="l"/>
                <a:tab pos="622300" algn="l"/>
              </a:tabLst>
            </a:pPr>
            <a:r>
              <a:rPr lang="en-US" sz="1600" b="1" spc="-95" dirty="0">
                <a:solidFill>
                  <a:srgbClr val="134F5C"/>
                </a:solidFill>
                <a:latin typeface="+mj-lt"/>
                <a:cs typeface="Verdana"/>
              </a:rPr>
              <a:t>The</a:t>
            </a:r>
            <a:r>
              <a:rPr lang="en-US" sz="1600" b="1" spc="-145" dirty="0">
                <a:solidFill>
                  <a:srgbClr val="134F5C"/>
                </a:solidFill>
                <a:latin typeface="+mj-lt"/>
                <a:cs typeface="Verdana"/>
              </a:rPr>
              <a:t> </a:t>
            </a:r>
            <a:r>
              <a:rPr lang="en-US" sz="1600" b="1" spc="-409" dirty="0" smtClean="0">
                <a:solidFill>
                  <a:srgbClr val="134F5C"/>
                </a:solidFill>
                <a:latin typeface="+mj-lt"/>
                <a:cs typeface="Verdana"/>
              </a:rPr>
              <a:t>16    </a:t>
            </a:r>
            <a:r>
              <a:rPr lang="en-US" sz="1600" b="1" spc="-70" dirty="0" smtClean="0">
                <a:solidFill>
                  <a:srgbClr val="134F5C"/>
                </a:solidFill>
                <a:latin typeface="+mj-lt"/>
                <a:cs typeface="Verdana"/>
              </a:rPr>
              <a:t>columns</a:t>
            </a:r>
            <a:r>
              <a:rPr lang="en-US" sz="1600" b="1" spc="-140" dirty="0" smtClean="0">
                <a:solidFill>
                  <a:srgbClr val="134F5C"/>
                </a:solidFill>
                <a:latin typeface="+mj-lt"/>
                <a:cs typeface="Verdana"/>
              </a:rPr>
              <a:t> </a:t>
            </a:r>
            <a:r>
              <a:rPr lang="en-US" sz="1600" b="1" spc="-100" dirty="0">
                <a:solidFill>
                  <a:srgbClr val="134F5C"/>
                </a:solidFill>
                <a:latin typeface="+mj-lt"/>
                <a:cs typeface="Verdana"/>
              </a:rPr>
              <a:t>represent</a:t>
            </a:r>
            <a:r>
              <a:rPr lang="en-US" sz="1600" b="1" spc="-145" dirty="0">
                <a:solidFill>
                  <a:srgbClr val="134F5C"/>
                </a:solidFill>
                <a:latin typeface="+mj-lt"/>
                <a:cs typeface="Verdana"/>
              </a:rPr>
              <a:t> </a:t>
            </a:r>
            <a:r>
              <a:rPr lang="en-US" sz="1600" b="1" spc="-85" dirty="0">
                <a:solidFill>
                  <a:srgbClr val="134F5C"/>
                </a:solidFill>
                <a:latin typeface="+mj-lt"/>
                <a:cs typeface="Verdana"/>
              </a:rPr>
              <a:t>different</a:t>
            </a:r>
            <a:r>
              <a:rPr lang="en-US" sz="1600" b="1" spc="-140" dirty="0">
                <a:solidFill>
                  <a:srgbClr val="134F5C"/>
                </a:solidFill>
                <a:latin typeface="+mj-lt"/>
                <a:cs typeface="Verdana"/>
              </a:rPr>
              <a:t> </a:t>
            </a:r>
            <a:r>
              <a:rPr lang="en-US" sz="1600" b="1" spc="-110" dirty="0">
                <a:solidFill>
                  <a:srgbClr val="134F5C"/>
                </a:solidFill>
                <a:latin typeface="+mj-lt"/>
                <a:cs typeface="Verdana"/>
              </a:rPr>
              <a:t>ﬁelds.</a:t>
            </a:r>
            <a:r>
              <a:rPr lang="en-US" sz="1600" b="1" spc="-140" dirty="0">
                <a:solidFill>
                  <a:srgbClr val="134F5C"/>
                </a:solidFill>
                <a:latin typeface="+mj-lt"/>
                <a:cs typeface="Verdana"/>
              </a:rPr>
              <a:t> </a:t>
            </a:r>
            <a:r>
              <a:rPr lang="en-US" sz="1600" b="1" spc="-70" dirty="0">
                <a:solidFill>
                  <a:srgbClr val="134F5C"/>
                </a:solidFill>
                <a:latin typeface="+mj-lt"/>
                <a:cs typeface="Verdana"/>
              </a:rPr>
              <a:t>We</a:t>
            </a:r>
            <a:r>
              <a:rPr lang="en-US" sz="1600" b="1" spc="-145" dirty="0">
                <a:solidFill>
                  <a:srgbClr val="134F5C"/>
                </a:solidFill>
                <a:latin typeface="+mj-lt"/>
                <a:cs typeface="Verdana"/>
              </a:rPr>
              <a:t> </a:t>
            </a:r>
            <a:r>
              <a:rPr lang="en-US" sz="1600" b="1" spc="-100" dirty="0">
                <a:solidFill>
                  <a:srgbClr val="134F5C"/>
                </a:solidFill>
                <a:latin typeface="+mj-lt"/>
                <a:cs typeface="Verdana"/>
              </a:rPr>
              <a:t>will </a:t>
            </a:r>
            <a:r>
              <a:rPr lang="en-US" sz="1600" b="1" spc="-805" dirty="0">
                <a:solidFill>
                  <a:srgbClr val="134F5C"/>
                </a:solidFill>
                <a:latin typeface="+mj-lt"/>
                <a:cs typeface="Verdana"/>
              </a:rPr>
              <a:t> </a:t>
            </a:r>
            <a:r>
              <a:rPr lang="en-US" sz="1600" b="1" spc="-60" dirty="0">
                <a:solidFill>
                  <a:srgbClr val="134F5C"/>
                </a:solidFill>
                <a:latin typeface="+mj-lt"/>
                <a:cs typeface="Verdana"/>
              </a:rPr>
              <a:t>u</a:t>
            </a:r>
            <a:r>
              <a:rPr lang="en-US" sz="1600" b="1" spc="-55" dirty="0">
                <a:solidFill>
                  <a:srgbClr val="134F5C"/>
                </a:solidFill>
                <a:latin typeface="+mj-lt"/>
                <a:cs typeface="Verdana"/>
              </a:rPr>
              <a:t>n</a:t>
            </a:r>
            <a:r>
              <a:rPr lang="en-US" sz="1600" b="1" spc="-90" dirty="0">
                <a:solidFill>
                  <a:srgbClr val="134F5C"/>
                </a:solidFill>
                <a:latin typeface="+mj-lt"/>
                <a:cs typeface="Verdana"/>
              </a:rPr>
              <a:t>dersta</a:t>
            </a:r>
            <a:r>
              <a:rPr lang="en-US" sz="1600" b="1" spc="-100" dirty="0">
                <a:solidFill>
                  <a:srgbClr val="134F5C"/>
                </a:solidFill>
                <a:latin typeface="+mj-lt"/>
                <a:cs typeface="Verdana"/>
              </a:rPr>
              <a:t>n</a:t>
            </a:r>
            <a:r>
              <a:rPr lang="en-US" sz="1600" b="1" spc="-20" dirty="0">
                <a:solidFill>
                  <a:srgbClr val="134F5C"/>
                </a:solidFill>
                <a:latin typeface="+mj-lt"/>
                <a:cs typeface="Verdana"/>
              </a:rPr>
              <a:t>d</a:t>
            </a:r>
            <a:r>
              <a:rPr lang="en-US" sz="1600" b="1" spc="-145" dirty="0">
                <a:solidFill>
                  <a:srgbClr val="134F5C"/>
                </a:solidFill>
                <a:latin typeface="+mj-lt"/>
                <a:cs typeface="Verdana"/>
              </a:rPr>
              <a:t> </a:t>
            </a:r>
            <a:r>
              <a:rPr lang="en-US" sz="1600" b="1" spc="-114" dirty="0">
                <a:solidFill>
                  <a:srgbClr val="134F5C"/>
                </a:solidFill>
                <a:latin typeface="+mj-lt"/>
                <a:cs typeface="Verdana"/>
              </a:rPr>
              <a:t>e</a:t>
            </a:r>
            <a:r>
              <a:rPr lang="en-US" sz="1600" b="1" spc="-120" dirty="0">
                <a:solidFill>
                  <a:srgbClr val="134F5C"/>
                </a:solidFill>
                <a:latin typeface="+mj-lt"/>
                <a:cs typeface="Verdana"/>
              </a:rPr>
              <a:t>a</a:t>
            </a:r>
            <a:r>
              <a:rPr lang="en-US" sz="1600" b="1" spc="-5" dirty="0">
                <a:solidFill>
                  <a:srgbClr val="134F5C"/>
                </a:solidFill>
                <a:latin typeface="+mj-lt"/>
                <a:cs typeface="Verdana"/>
              </a:rPr>
              <a:t>c</a:t>
            </a:r>
            <a:r>
              <a:rPr lang="en-US" sz="1600" b="1" spc="-55" dirty="0">
                <a:solidFill>
                  <a:srgbClr val="134F5C"/>
                </a:solidFill>
                <a:latin typeface="+mj-lt"/>
                <a:cs typeface="Verdana"/>
              </a:rPr>
              <a:t>h</a:t>
            </a:r>
            <a:r>
              <a:rPr lang="en-US" sz="1600" b="1" spc="-145" dirty="0">
                <a:solidFill>
                  <a:srgbClr val="134F5C"/>
                </a:solidFill>
                <a:latin typeface="+mj-lt"/>
                <a:cs typeface="Verdana"/>
              </a:rPr>
              <a:t> </a:t>
            </a:r>
            <a:r>
              <a:rPr lang="en-US" sz="1600" b="1" spc="-10" dirty="0">
                <a:solidFill>
                  <a:srgbClr val="134F5C"/>
                </a:solidFill>
                <a:latin typeface="+mj-lt"/>
                <a:cs typeface="Verdana"/>
              </a:rPr>
              <a:t>c</a:t>
            </a:r>
            <a:r>
              <a:rPr lang="en-US" sz="1600" b="1" spc="-65" dirty="0">
                <a:solidFill>
                  <a:srgbClr val="134F5C"/>
                </a:solidFill>
                <a:latin typeface="+mj-lt"/>
                <a:cs typeface="Verdana"/>
              </a:rPr>
              <a:t>olumn</a:t>
            </a:r>
            <a:r>
              <a:rPr lang="en-US" sz="1600" b="1" spc="-145" dirty="0">
                <a:solidFill>
                  <a:srgbClr val="134F5C"/>
                </a:solidFill>
                <a:latin typeface="+mj-lt"/>
                <a:cs typeface="Verdana"/>
              </a:rPr>
              <a:t> </a:t>
            </a:r>
            <a:r>
              <a:rPr lang="en-US" sz="1600" b="1" spc="-50" dirty="0">
                <a:solidFill>
                  <a:srgbClr val="134F5C"/>
                </a:solidFill>
                <a:latin typeface="+mj-lt"/>
                <a:cs typeface="Verdana"/>
              </a:rPr>
              <a:t>n</a:t>
            </a:r>
            <a:r>
              <a:rPr lang="en-US" sz="1600" b="1" spc="-114" dirty="0">
                <a:solidFill>
                  <a:srgbClr val="134F5C"/>
                </a:solidFill>
                <a:latin typeface="+mj-lt"/>
                <a:cs typeface="Verdana"/>
              </a:rPr>
              <a:t>o</a:t>
            </a:r>
            <a:r>
              <a:rPr lang="en-US" sz="1600" b="1" spc="-185" dirty="0">
                <a:solidFill>
                  <a:srgbClr val="134F5C"/>
                </a:solidFill>
                <a:latin typeface="+mj-lt"/>
                <a:cs typeface="Verdana"/>
              </a:rPr>
              <a:t>w</a:t>
            </a:r>
            <a:r>
              <a:rPr lang="en-US" sz="1600" b="1" spc="-240" dirty="0">
                <a:solidFill>
                  <a:srgbClr val="134F5C"/>
                </a:solidFill>
                <a:latin typeface="+mj-lt"/>
                <a:cs typeface="Verdana"/>
              </a:rPr>
              <a:t>.</a:t>
            </a:r>
            <a:endParaRPr lang="en-US" sz="1600" b="1" dirty="0">
              <a:latin typeface="+mj-lt"/>
              <a:cs typeface="Verdana"/>
            </a:endParaRPr>
          </a:p>
          <a:p>
            <a:endParaRPr lang="en-IN" dirty="0">
              <a:solidFill>
                <a:schemeClr val="bg1"/>
              </a:solidFill>
            </a:endParaRPr>
          </a:p>
          <a:p>
            <a:endParaRPr lang="en-IN" dirty="0">
              <a:solidFill>
                <a:schemeClr val="bg1"/>
              </a:solidFill>
            </a:endParaRPr>
          </a:p>
        </p:txBody>
      </p:sp>
      <p:sp>
        <p:nvSpPr>
          <p:cNvPr id="3" name="Title 2"/>
          <p:cNvSpPr>
            <a:spLocks noGrp="1"/>
          </p:cNvSpPr>
          <p:nvPr>
            <p:ph type="title"/>
          </p:nvPr>
        </p:nvSpPr>
        <p:spPr>
          <a:xfrm>
            <a:off x="208958" y="229267"/>
            <a:ext cx="8520600" cy="572700"/>
          </a:xfrm>
        </p:spPr>
        <p:txBody>
          <a:bodyPr/>
          <a:lstStyle/>
          <a:p>
            <a:pPr algn="ctr"/>
            <a:r>
              <a:rPr lang="en-US" b="1" spc="-5" dirty="0">
                <a:solidFill>
                  <a:srgbClr val="CC0000"/>
                </a:solidFill>
              </a:rPr>
              <a:t>Understanding</a:t>
            </a:r>
            <a:r>
              <a:rPr lang="en-US" b="1" spc="-35" dirty="0">
                <a:solidFill>
                  <a:srgbClr val="CC0000"/>
                </a:solidFill>
              </a:rPr>
              <a:t> </a:t>
            </a:r>
            <a:r>
              <a:rPr lang="en-US" b="1" spc="-10" dirty="0">
                <a:solidFill>
                  <a:srgbClr val="CC0000"/>
                </a:solidFill>
              </a:rPr>
              <a:t>our</a:t>
            </a:r>
            <a:r>
              <a:rPr lang="en-US" b="1" spc="-35" dirty="0">
                <a:solidFill>
                  <a:srgbClr val="CC0000"/>
                </a:solidFill>
              </a:rPr>
              <a:t> </a:t>
            </a:r>
            <a:r>
              <a:rPr lang="en-US" b="1" spc="-5" dirty="0">
                <a:solidFill>
                  <a:srgbClr val="CC0000"/>
                </a:solidFill>
              </a:rPr>
              <a:t>data</a:t>
            </a:r>
            <a:endParaRPr lang="en-IN" dirty="0"/>
          </a:p>
        </p:txBody>
      </p:sp>
    </p:spTree>
    <p:extLst>
      <p:ext uri="{BB962C8B-B14F-4D97-AF65-F5344CB8AC3E}">
        <p14:creationId xmlns:p14="http://schemas.microsoft.com/office/powerpoint/2010/main" val="1032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732" y="801967"/>
            <a:ext cx="8262801" cy="4123629"/>
          </a:xfrm>
          <a:prstGeom prst="rect">
            <a:avLst/>
          </a:prstGeom>
        </p:spPr>
        <p:txBody>
          <a:bodyPr wrap="square">
            <a:spAutoFit/>
          </a:bodyPr>
          <a:lstStyle/>
          <a:p>
            <a:pPr>
              <a:lnSpc>
                <a:spcPct val="150000"/>
              </a:lnSpc>
            </a:pPr>
            <a:r>
              <a:rPr lang="en-IN" sz="1100" dirty="0" smtClean="0">
                <a:solidFill>
                  <a:schemeClr val="bg1"/>
                </a:solidFill>
              </a:rPr>
              <a:t>Id- It provides a unique id to each listing in the dataset</a:t>
            </a:r>
            <a:r>
              <a:rPr lang="en-IN" sz="1100" dirty="0" smtClean="0">
                <a:solidFill>
                  <a:schemeClr val="bg1"/>
                </a:solidFill>
              </a:rPr>
              <a:t>.</a:t>
            </a:r>
            <a:endParaRPr lang="en-IN" sz="1100" dirty="0">
              <a:solidFill>
                <a:schemeClr val="bg1"/>
              </a:solidFill>
            </a:endParaRPr>
          </a:p>
          <a:p>
            <a:pPr>
              <a:lnSpc>
                <a:spcPct val="150000"/>
              </a:lnSpc>
            </a:pPr>
            <a:r>
              <a:rPr lang="en-IN" sz="1100" dirty="0" smtClean="0">
                <a:solidFill>
                  <a:schemeClr val="bg1"/>
                </a:solidFill>
              </a:rPr>
              <a:t>Name-It describes the property in a concise manner</a:t>
            </a:r>
            <a:r>
              <a:rPr lang="en-IN" sz="1100" dirty="0" smtClean="0">
                <a:solidFill>
                  <a:schemeClr val="bg1"/>
                </a:solidFill>
              </a:rPr>
              <a:t>.</a:t>
            </a:r>
            <a:endParaRPr lang="en-IN" sz="1100" dirty="0">
              <a:solidFill>
                <a:schemeClr val="bg1"/>
              </a:solidFill>
            </a:endParaRPr>
          </a:p>
          <a:p>
            <a:pPr>
              <a:lnSpc>
                <a:spcPct val="150000"/>
              </a:lnSpc>
            </a:pPr>
            <a:r>
              <a:rPr lang="en-IN" sz="1100" dirty="0" err="1" smtClean="0">
                <a:solidFill>
                  <a:schemeClr val="bg1"/>
                </a:solidFill>
              </a:rPr>
              <a:t>Host_id</a:t>
            </a:r>
            <a:r>
              <a:rPr lang="en-IN" sz="1100" dirty="0" smtClean="0">
                <a:solidFill>
                  <a:schemeClr val="bg1"/>
                </a:solidFill>
              </a:rPr>
              <a:t>-It is used to ascertain the ownership of a certain </a:t>
            </a:r>
            <a:r>
              <a:rPr lang="en-IN" sz="1100" dirty="0" smtClean="0">
                <a:solidFill>
                  <a:schemeClr val="bg1"/>
                </a:solidFill>
              </a:rPr>
              <a:t>individual</a:t>
            </a:r>
            <a:endParaRPr lang="en-IN" sz="1100" dirty="0">
              <a:solidFill>
                <a:schemeClr val="bg1"/>
              </a:solidFill>
            </a:endParaRPr>
          </a:p>
          <a:p>
            <a:pPr>
              <a:lnSpc>
                <a:spcPct val="150000"/>
              </a:lnSpc>
            </a:pPr>
            <a:r>
              <a:rPr lang="en-IN" sz="1100" dirty="0" err="1" smtClean="0">
                <a:solidFill>
                  <a:schemeClr val="bg1"/>
                </a:solidFill>
              </a:rPr>
              <a:t>Host_name</a:t>
            </a:r>
            <a:r>
              <a:rPr lang="en-IN" sz="1100" dirty="0" smtClean="0">
                <a:solidFill>
                  <a:schemeClr val="bg1"/>
                </a:solidFill>
              </a:rPr>
              <a:t>-It is the name of the property </a:t>
            </a:r>
            <a:r>
              <a:rPr lang="en-IN" sz="1100" dirty="0" smtClean="0">
                <a:solidFill>
                  <a:schemeClr val="bg1"/>
                </a:solidFill>
              </a:rPr>
              <a:t>owner</a:t>
            </a:r>
            <a:endParaRPr lang="en-IN" sz="1100" dirty="0">
              <a:solidFill>
                <a:schemeClr val="bg1"/>
              </a:solidFill>
            </a:endParaRPr>
          </a:p>
          <a:p>
            <a:pPr>
              <a:lnSpc>
                <a:spcPct val="150000"/>
              </a:lnSpc>
            </a:pPr>
            <a:r>
              <a:rPr lang="en-IN" sz="1100" dirty="0" err="1" smtClean="0">
                <a:solidFill>
                  <a:schemeClr val="bg1"/>
                </a:solidFill>
              </a:rPr>
              <a:t>Neighbourhood_group</a:t>
            </a:r>
            <a:r>
              <a:rPr lang="en-IN" sz="1100" dirty="0" smtClean="0">
                <a:solidFill>
                  <a:schemeClr val="bg1"/>
                </a:solidFill>
              </a:rPr>
              <a:t>-It basically categorizes neighbourhood into  five groups </a:t>
            </a:r>
            <a:r>
              <a:rPr lang="en-IN" sz="1100" dirty="0" err="1" smtClean="0">
                <a:solidFill>
                  <a:schemeClr val="bg1"/>
                </a:solidFill>
              </a:rPr>
              <a:t>Bronx,Brooklyn</a:t>
            </a:r>
            <a:r>
              <a:rPr lang="en-IN" sz="1100" dirty="0" smtClean="0">
                <a:solidFill>
                  <a:schemeClr val="bg1"/>
                </a:solidFill>
              </a:rPr>
              <a:t>,</a:t>
            </a:r>
          </a:p>
          <a:p>
            <a:pPr>
              <a:lnSpc>
                <a:spcPct val="150000"/>
              </a:lnSpc>
            </a:pPr>
            <a:r>
              <a:rPr lang="en-IN" sz="1100" dirty="0" err="1" smtClean="0">
                <a:solidFill>
                  <a:schemeClr val="bg1"/>
                </a:solidFill>
              </a:rPr>
              <a:t>Manhattan,Staten</a:t>
            </a:r>
            <a:r>
              <a:rPr lang="en-IN" sz="1100" dirty="0" smtClean="0">
                <a:solidFill>
                  <a:schemeClr val="bg1"/>
                </a:solidFill>
              </a:rPr>
              <a:t> Islands and Queens </a:t>
            </a:r>
            <a:endParaRPr lang="en-IN" sz="1100" dirty="0">
              <a:solidFill>
                <a:schemeClr val="bg1"/>
              </a:solidFill>
            </a:endParaRPr>
          </a:p>
          <a:p>
            <a:pPr>
              <a:lnSpc>
                <a:spcPct val="150000"/>
              </a:lnSpc>
            </a:pPr>
            <a:r>
              <a:rPr lang="en-IN" sz="1100" dirty="0" smtClean="0">
                <a:solidFill>
                  <a:schemeClr val="bg1"/>
                </a:solidFill>
              </a:rPr>
              <a:t>Neighbourhood-It designates the location of a property</a:t>
            </a:r>
            <a:r>
              <a:rPr lang="en-IN" sz="1100" dirty="0" smtClean="0">
                <a:solidFill>
                  <a:schemeClr val="bg1"/>
                </a:solidFill>
              </a:rPr>
              <a:t>.</a:t>
            </a:r>
            <a:endParaRPr lang="en-IN" sz="1100" dirty="0">
              <a:solidFill>
                <a:schemeClr val="bg1"/>
              </a:solidFill>
            </a:endParaRPr>
          </a:p>
          <a:p>
            <a:pPr>
              <a:lnSpc>
                <a:spcPct val="150000"/>
              </a:lnSpc>
            </a:pPr>
            <a:r>
              <a:rPr lang="en-IN" sz="1100" dirty="0" err="1" smtClean="0">
                <a:solidFill>
                  <a:schemeClr val="bg1"/>
                </a:solidFill>
              </a:rPr>
              <a:t>Lattitude</a:t>
            </a:r>
            <a:r>
              <a:rPr lang="en-IN" sz="1100" dirty="0" smtClean="0">
                <a:solidFill>
                  <a:schemeClr val="bg1"/>
                </a:solidFill>
              </a:rPr>
              <a:t>-It Specifies the </a:t>
            </a:r>
            <a:r>
              <a:rPr lang="en-IN" sz="1100" dirty="0" err="1" smtClean="0">
                <a:solidFill>
                  <a:schemeClr val="bg1"/>
                </a:solidFill>
              </a:rPr>
              <a:t>Lattitude</a:t>
            </a:r>
            <a:r>
              <a:rPr lang="en-IN" sz="1100" dirty="0">
                <a:solidFill>
                  <a:schemeClr val="bg1"/>
                </a:solidFill>
              </a:rPr>
              <a:t> </a:t>
            </a:r>
            <a:r>
              <a:rPr lang="en-IN" sz="1100" dirty="0" smtClean="0">
                <a:solidFill>
                  <a:schemeClr val="bg1"/>
                </a:solidFill>
              </a:rPr>
              <a:t>of the property</a:t>
            </a:r>
            <a:r>
              <a:rPr lang="en-IN" sz="1100" dirty="0" smtClean="0">
                <a:solidFill>
                  <a:schemeClr val="bg1"/>
                </a:solidFill>
              </a:rPr>
              <a:t>.</a:t>
            </a:r>
            <a:endParaRPr lang="en-IN" sz="1100" dirty="0">
              <a:solidFill>
                <a:schemeClr val="bg1"/>
              </a:solidFill>
            </a:endParaRPr>
          </a:p>
          <a:p>
            <a:pPr>
              <a:lnSpc>
                <a:spcPct val="150000"/>
              </a:lnSpc>
            </a:pPr>
            <a:r>
              <a:rPr lang="en-IN" sz="1100" dirty="0" smtClean="0">
                <a:solidFill>
                  <a:schemeClr val="bg1"/>
                </a:solidFill>
              </a:rPr>
              <a:t>Longitude-It denotes the Longitude of the property</a:t>
            </a:r>
            <a:r>
              <a:rPr lang="en-IN" sz="1100" dirty="0" smtClean="0">
                <a:solidFill>
                  <a:schemeClr val="bg1"/>
                </a:solidFill>
              </a:rPr>
              <a:t>.</a:t>
            </a:r>
            <a:endParaRPr lang="en-IN" sz="1100" dirty="0">
              <a:solidFill>
                <a:schemeClr val="bg1"/>
              </a:solidFill>
            </a:endParaRPr>
          </a:p>
          <a:p>
            <a:pPr>
              <a:lnSpc>
                <a:spcPct val="150000"/>
              </a:lnSpc>
            </a:pPr>
            <a:r>
              <a:rPr lang="en-IN" sz="1100" dirty="0" err="1" smtClean="0">
                <a:solidFill>
                  <a:schemeClr val="bg1"/>
                </a:solidFill>
              </a:rPr>
              <a:t>Room_type</a:t>
            </a:r>
            <a:r>
              <a:rPr lang="en-IN" sz="1100" dirty="0" smtClean="0">
                <a:solidFill>
                  <a:schemeClr val="bg1"/>
                </a:solidFill>
              </a:rPr>
              <a:t>-It classifies the type of property into </a:t>
            </a:r>
            <a:r>
              <a:rPr lang="en-IN" sz="1100" dirty="0" err="1" smtClean="0">
                <a:solidFill>
                  <a:schemeClr val="bg1"/>
                </a:solidFill>
              </a:rPr>
              <a:t>Private_Room,Shared_Room</a:t>
            </a:r>
            <a:r>
              <a:rPr lang="en-IN" sz="1100" dirty="0" smtClean="0">
                <a:solidFill>
                  <a:schemeClr val="bg1"/>
                </a:solidFill>
              </a:rPr>
              <a:t> and </a:t>
            </a:r>
            <a:r>
              <a:rPr lang="en-IN" sz="1100" dirty="0" err="1" smtClean="0">
                <a:solidFill>
                  <a:schemeClr val="bg1"/>
                </a:solidFill>
              </a:rPr>
              <a:t>Entire_Apartment</a:t>
            </a:r>
            <a:r>
              <a:rPr lang="en-IN" sz="1100" dirty="0" smtClean="0">
                <a:solidFill>
                  <a:schemeClr val="bg1"/>
                </a:solidFill>
              </a:rPr>
              <a:t>.</a:t>
            </a:r>
            <a:endParaRPr lang="en-IN" sz="1100" dirty="0">
              <a:solidFill>
                <a:schemeClr val="bg1"/>
              </a:solidFill>
            </a:endParaRPr>
          </a:p>
          <a:p>
            <a:pPr>
              <a:lnSpc>
                <a:spcPct val="150000"/>
              </a:lnSpc>
            </a:pPr>
            <a:r>
              <a:rPr lang="en-IN" sz="1100" dirty="0">
                <a:solidFill>
                  <a:schemeClr val="bg1"/>
                </a:solidFill>
              </a:rPr>
              <a:t>Price- It provides the price of each listed property</a:t>
            </a:r>
            <a:r>
              <a:rPr lang="en-IN" sz="1100" dirty="0" smtClean="0">
                <a:solidFill>
                  <a:schemeClr val="bg1"/>
                </a:solidFill>
              </a:rPr>
              <a:t>.</a:t>
            </a:r>
            <a:endParaRPr lang="en-IN" sz="1100" dirty="0">
              <a:solidFill>
                <a:schemeClr val="bg1"/>
              </a:solidFill>
            </a:endParaRPr>
          </a:p>
          <a:p>
            <a:pPr>
              <a:lnSpc>
                <a:spcPct val="150000"/>
              </a:lnSpc>
            </a:pPr>
            <a:r>
              <a:rPr lang="en-IN" sz="1100" dirty="0" err="1">
                <a:solidFill>
                  <a:schemeClr val="bg1"/>
                </a:solidFill>
              </a:rPr>
              <a:t>Minimum_Nights</a:t>
            </a:r>
            <a:r>
              <a:rPr lang="en-IN" sz="1100" dirty="0">
                <a:solidFill>
                  <a:schemeClr val="bg1"/>
                </a:solidFill>
              </a:rPr>
              <a:t>-It gives the minimum night one needs to pay for in the property</a:t>
            </a:r>
            <a:r>
              <a:rPr lang="en-IN" sz="1100" dirty="0" smtClean="0">
                <a:solidFill>
                  <a:schemeClr val="bg1"/>
                </a:solidFill>
              </a:rPr>
              <a:t>.</a:t>
            </a:r>
            <a:endParaRPr lang="en-IN" sz="1100" dirty="0">
              <a:solidFill>
                <a:schemeClr val="bg1"/>
              </a:solidFill>
            </a:endParaRPr>
          </a:p>
          <a:p>
            <a:pPr>
              <a:lnSpc>
                <a:spcPct val="150000"/>
              </a:lnSpc>
            </a:pPr>
            <a:r>
              <a:rPr lang="en-IN" sz="1100" dirty="0" err="1">
                <a:solidFill>
                  <a:schemeClr val="bg1"/>
                </a:solidFill>
              </a:rPr>
              <a:t>Number_of_reviews</a:t>
            </a:r>
            <a:r>
              <a:rPr lang="en-IN" sz="1100" dirty="0">
                <a:solidFill>
                  <a:schemeClr val="bg1"/>
                </a:solidFill>
              </a:rPr>
              <a:t>-It is used to ascertain the number of reviews received by a property</a:t>
            </a:r>
            <a:r>
              <a:rPr lang="en-IN" sz="1100" dirty="0" smtClean="0">
                <a:solidFill>
                  <a:schemeClr val="bg1"/>
                </a:solidFill>
              </a:rPr>
              <a:t>.</a:t>
            </a:r>
            <a:endParaRPr lang="en-IN" sz="1100" dirty="0">
              <a:solidFill>
                <a:schemeClr val="bg1"/>
              </a:solidFill>
            </a:endParaRPr>
          </a:p>
          <a:p>
            <a:pPr>
              <a:lnSpc>
                <a:spcPct val="150000"/>
              </a:lnSpc>
            </a:pPr>
            <a:r>
              <a:rPr lang="en-IN" sz="1100" dirty="0" err="1">
                <a:solidFill>
                  <a:schemeClr val="bg1"/>
                </a:solidFill>
              </a:rPr>
              <a:t>Reviews_per_month</a:t>
            </a:r>
            <a:r>
              <a:rPr lang="en-IN" sz="1100" dirty="0">
                <a:solidFill>
                  <a:schemeClr val="bg1"/>
                </a:solidFill>
              </a:rPr>
              <a:t>-It denotes the number of reviews per month</a:t>
            </a:r>
            <a:r>
              <a:rPr lang="en-IN" sz="1100" dirty="0" smtClean="0">
                <a:solidFill>
                  <a:schemeClr val="bg1"/>
                </a:solidFill>
              </a:rPr>
              <a:t>.</a:t>
            </a:r>
            <a:endParaRPr lang="en-IN" sz="1100" dirty="0">
              <a:solidFill>
                <a:schemeClr val="bg1"/>
              </a:solidFill>
            </a:endParaRPr>
          </a:p>
          <a:p>
            <a:pPr>
              <a:lnSpc>
                <a:spcPct val="150000"/>
              </a:lnSpc>
            </a:pPr>
            <a:r>
              <a:rPr lang="en-IN" sz="1100" dirty="0" err="1">
                <a:solidFill>
                  <a:schemeClr val="bg1"/>
                </a:solidFill>
              </a:rPr>
              <a:t>Calcuated_host_listings_count</a:t>
            </a:r>
            <a:r>
              <a:rPr lang="en-IN" sz="1100" dirty="0">
                <a:solidFill>
                  <a:schemeClr val="bg1"/>
                </a:solidFill>
              </a:rPr>
              <a:t>-It corresponds to the number of properties hosted by the unique </a:t>
            </a:r>
            <a:r>
              <a:rPr lang="en-IN" sz="1100" dirty="0" err="1" smtClean="0">
                <a:solidFill>
                  <a:schemeClr val="bg1"/>
                </a:solidFill>
              </a:rPr>
              <a:t>host_id</a:t>
            </a:r>
            <a:endParaRPr lang="en-IN" sz="1100" dirty="0">
              <a:solidFill>
                <a:schemeClr val="bg1"/>
              </a:solidFill>
            </a:endParaRPr>
          </a:p>
          <a:p>
            <a:pPr>
              <a:lnSpc>
                <a:spcPct val="150000"/>
              </a:lnSpc>
            </a:pPr>
            <a:r>
              <a:rPr lang="en-IN" sz="1100" dirty="0">
                <a:solidFill>
                  <a:schemeClr val="bg1"/>
                </a:solidFill>
              </a:rPr>
              <a:t>Availability_365-The number of days the property is available in a year.</a:t>
            </a:r>
          </a:p>
        </p:txBody>
      </p:sp>
      <p:sp>
        <p:nvSpPr>
          <p:cNvPr id="3" name="Title 2"/>
          <p:cNvSpPr>
            <a:spLocks noGrp="1"/>
          </p:cNvSpPr>
          <p:nvPr>
            <p:ph type="title"/>
          </p:nvPr>
        </p:nvSpPr>
        <p:spPr>
          <a:xfrm>
            <a:off x="208958" y="229267"/>
            <a:ext cx="8520600" cy="572700"/>
          </a:xfrm>
        </p:spPr>
        <p:txBody>
          <a:bodyPr/>
          <a:lstStyle/>
          <a:p>
            <a:pPr algn="ctr"/>
            <a:r>
              <a:rPr lang="en-US" b="1" spc="-10" dirty="0">
                <a:solidFill>
                  <a:srgbClr val="CC0000"/>
                </a:solidFill>
              </a:rPr>
              <a:t>The</a:t>
            </a:r>
            <a:r>
              <a:rPr lang="en-US" b="1" spc="-50" dirty="0">
                <a:solidFill>
                  <a:srgbClr val="CC0000"/>
                </a:solidFill>
              </a:rPr>
              <a:t> </a:t>
            </a:r>
            <a:r>
              <a:rPr lang="en-US" b="1" spc="-5" dirty="0">
                <a:solidFill>
                  <a:srgbClr val="CC0000"/>
                </a:solidFill>
              </a:rPr>
              <a:t>columns</a:t>
            </a:r>
            <a:r>
              <a:rPr lang="en-US" b="1" spc="-45" dirty="0">
                <a:solidFill>
                  <a:srgbClr val="CC0000"/>
                </a:solidFill>
              </a:rPr>
              <a:t> </a:t>
            </a:r>
            <a:r>
              <a:rPr lang="en-US" b="1" spc="-5" dirty="0">
                <a:solidFill>
                  <a:srgbClr val="CC0000"/>
                </a:solidFill>
              </a:rPr>
              <a:t>involved</a:t>
            </a:r>
            <a:endParaRPr lang="en-IN" dirty="0"/>
          </a:p>
        </p:txBody>
      </p:sp>
    </p:spTree>
    <p:extLst>
      <p:ext uri="{BB962C8B-B14F-4D97-AF65-F5344CB8AC3E}">
        <p14:creationId xmlns:p14="http://schemas.microsoft.com/office/powerpoint/2010/main" val="266421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732" y="975128"/>
            <a:ext cx="8542961" cy="523220"/>
          </a:xfrm>
          <a:prstGeom prst="rect">
            <a:avLst/>
          </a:prstGeom>
        </p:spPr>
        <p:txBody>
          <a:bodyPr wrap="square">
            <a:spAutoFit/>
          </a:bodyPr>
          <a:lstStyle/>
          <a:p>
            <a:endParaRPr lang="en-IN" dirty="0"/>
          </a:p>
          <a:p>
            <a:endParaRPr lang="en-IN" dirty="0"/>
          </a:p>
        </p:txBody>
      </p:sp>
      <p:sp>
        <p:nvSpPr>
          <p:cNvPr id="3" name="Title 2"/>
          <p:cNvSpPr>
            <a:spLocks noGrp="1"/>
          </p:cNvSpPr>
          <p:nvPr>
            <p:ph type="title"/>
          </p:nvPr>
        </p:nvSpPr>
        <p:spPr>
          <a:xfrm>
            <a:off x="208958" y="229267"/>
            <a:ext cx="8520600" cy="572700"/>
          </a:xfrm>
        </p:spPr>
        <p:txBody>
          <a:bodyPr/>
          <a:lstStyle/>
          <a:p>
            <a:pPr algn="ctr"/>
            <a:r>
              <a:rPr lang="en-US" b="1" spc="-10" dirty="0"/>
              <a:t>Initial</a:t>
            </a:r>
            <a:r>
              <a:rPr lang="en-US" b="1" spc="-90" dirty="0"/>
              <a:t> </a:t>
            </a:r>
            <a:r>
              <a:rPr lang="en-US" b="1" spc="-5" dirty="0"/>
              <a:t>preparation</a:t>
            </a:r>
            <a:endParaRPr lang="en-IN" b="1" dirty="0"/>
          </a:p>
        </p:txBody>
      </p:sp>
      <p:sp>
        <p:nvSpPr>
          <p:cNvPr id="5" name="Rectangle 2"/>
          <p:cNvSpPr>
            <a:spLocks noChangeArrowheads="1"/>
          </p:cNvSpPr>
          <p:nvPr/>
        </p:nvSpPr>
        <p:spPr bwMode="auto">
          <a:xfrm>
            <a:off x="0" y="167044"/>
            <a:ext cx="288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567267" y="855133"/>
            <a:ext cx="5545665" cy="2813591"/>
          </a:xfrm>
          <a:prstGeom prst="rect">
            <a:avLst/>
          </a:prstGeom>
        </p:spPr>
        <p:txBody>
          <a:bodyPr wrap="square">
            <a:spAutoFit/>
          </a:bodyPr>
          <a:lstStyle/>
          <a:p>
            <a:pPr marL="12700" marR="150495">
              <a:spcBef>
                <a:spcPts val="100"/>
              </a:spcBef>
              <a:tabLst>
                <a:tab pos="545465" algn="l"/>
                <a:tab pos="546100" algn="l"/>
              </a:tabLst>
            </a:pPr>
            <a:r>
              <a:rPr lang="en-US" sz="1800" b="1" spc="-5" dirty="0">
                <a:solidFill>
                  <a:srgbClr val="134F5C"/>
                </a:solidFill>
              </a:rPr>
              <a:t>In </a:t>
            </a:r>
            <a:r>
              <a:rPr lang="en-US" sz="1800" b="1" dirty="0">
                <a:solidFill>
                  <a:srgbClr val="134F5C"/>
                </a:solidFill>
              </a:rPr>
              <a:t>this </a:t>
            </a:r>
            <a:r>
              <a:rPr lang="en-US" sz="1800" b="1" spc="-5" dirty="0">
                <a:solidFill>
                  <a:srgbClr val="134F5C"/>
                </a:solidFill>
              </a:rPr>
              <a:t>section I’ve loaded in </a:t>
            </a:r>
            <a:r>
              <a:rPr lang="en-US" sz="1800" b="1" dirty="0">
                <a:solidFill>
                  <a:srgbClr val="134F5C"/>
                </a:solidFill>
              </a:rPr>
              <a:t>the </a:t>
            </a:r>
            <a:r>
              <a:rPr lang="en-US" sz="1800" b="1" spc="5" dirty="0">
                <a:solidFill>
                  <a:srgbClr val="134F5C"/>
                </a:solidFill>
              </a:rPr>
              <a:t> </a:t>
            </a:r>
            <a:r>
              <a:rPr lang="en-US" sz="1800" b="1" spc="-5" dirty="0">
                <a:solidFill>
                  <a:srgbClr val="134F5C"/>
                </a:solidFill>
              </a:rPr>
              <a:t>dependencies, like pandas, </a:t>
            </a:r>
            <a:r>
              <a:rPr lang="en-US" sz="1800" b="1" dirty="0">
                <a:solidFill>
                  <a:srgbClr val="134F5C"/>
                </a:solidFill>
              </a:rPr>
              <a:t> </a:t>
            </a:r>
            <a:r>
              <a:rPr lang="en-US" sz="1800" b="1" dirty="0" err="1" smtClean="0">
                <a:solidFill>
                  <a:srgbClr val="134F5C"/>
                </a:solidFill>
              </a:rPr>
              <a:t>numpy,matplotlib,</a:t>
            </a:r>
            <a:r>
              <a:rPr lang="en-US" sz="1800" b="1" spc="-5" dirty="0" err="1" smtClean="0">
                <a:solidFill>
                  <a:srgbClr val="134F5C"/>
                </a:solidFill>
              </a:rPr>
              <a:t>seaborn</a:t>
            </a:r>
            <a:r>
              <a:rPr lang="en-US" sz="1800" b="1" spc="-5" dirty="0" smtClean="0">
                <a:solidFill>
                  <a:srgbClr val="134F5C"/>
                </a:solidFill>
              </a:rPr>
              <a:t> </a:t>
            </a:r>
            <a:r>
              <a:rPr lang="en-US" sz="1800" b="1" spc="-30" dirty="0" smtClean="0">
                <a:solidFill>
                  <a:srgbClr val="134F5C"/>
                </a:solidFill>
              </a:rPr>
              <a:t>library.</a:t>
            </a:r>
          </a:p>
          <a:p>
            <a:pPr marL="12700" marR="150495">
              <a:spcBef>
                <a:spcPts val="100"/>
              </a:spcBef>
              <a:tabLst>
                <a:tab pos="545465" algn="l"/>
                <a:tab pos="546100" algn="l"/>
              </a:tabLst>
            </a:pPr>
            <a:endParaRPr lang="en-US" sz="1800" dirty="0"/>
          </a:p>
          <a:p>
            <a:pPr marL="12700" marR="360045">
              <a:tabLst>
                <a:tab pos="545465" algn="l"/>
                <a:tab pos="546100" algn="l"/>
              </a:tabLst>
            </a:pPr>
            <a:r>
              <a:rPr lang="en-US" sz="1800" b="1" spc="-5" dirty="0">
                <a:solidFill>
                  <a:srgbClr val="134F5C"/>
                </a:solidFill>
              </a:rPr>
              <a:t>The next step was </a:t>
            </a:r>
            <a:r>
              <a:rPr lang="en-US" sz="1800" b="1" dirty="0">
                <a:solidFill>
                  <a:srgbClr val="134F5C"/>
                </a:solidFill>
              </a:rPr>
              <a:t>to </a:t>
            </a:r>
            <a:r>
              <a:rPr lang="en-US" sz="1800" b="1" spc="-5" dirty="0">
                <a:solidFill>
                  <a:srgbClr val="134F5C"/>
                </a:solidFill>
              </a:rPr>
              <a:t>mount </a:t>
            </a:r>
            <a:r>
              <a:rPr lang="en-US" sz="1800" b="1" dirty="0">
                <a:solidFill>
                  <a:srgbClr val="134F5C"/>
                </a:solidFill>
              </a:rPr>
              <a:t>the </a:t>
            </a:r>
            <a:r>
              <a:rPr lang="en-US" sz="1800" b="1" spc="5" dirty="0">
                <a:solidFill>
                  <a:srgbClr val="134F5C"/>
                </a:solidFill>
              </a:rPr>
              <a:t> </a:t>
            </a:r>
            <a:r>
              <a:rPr lang="en-US" sz="1800" b="1" spc="-5" dirty="0">
                <a:solidFill>
                  <a:srgbClr val="134F5C"/>
                </a:solidFill>
              </a:rPr>
              <a:t>drive</a:t>
            </a:r>
            <a:r>
              <a:rPr lang="en-US" sz="1800" b="1" spc="-30" dirty="0">
                <a:solidFill>
                  <a:srgbClr val="134F5C"/>
                </a:solidFill>
              </a:rPr>
              <a:t> </a:t>
            </a:r>
            <a:r>
              <a:rPr lang="en-US" sz="1800" b="1" spc="-5" dirty="0">
                <a:solidFill>
                  <a:srgbClr val="134F5C"/>
                </a:solidFill>
              </a:rPr>
              <a:t>where</a:t>
            </a:r>
            <a:r>
              <a:rPr lang="en-US" sz="1800" b="1" spc="-25" dirty="0">
                <a:solidFill>
                  <a:srgbClr val="134F5C"/>
                </a:solidFill>
              </a:rPr>
              <a:t> </a:t>
            </a:r>
            <a:r>
              <a:rPr lang="en-US" sz="1800" b="1" dirty="0">
                <a:solidFill>
                  <a:srgbClr val="134F5C"/>
                </a:solidFill>
              </a:rPr>
              <a:t>the</a:t>
            </a:r>
            <a:r>
              <a:rPr lang="en-US" sz="1800" b="1" spc="-20" dirty="0">
                <a:solidFill>
                  <a:srgbClr val="134F5C"/>
                </a:solidFill>
              </a:rPr>
              <a:t> </a:t>
            </a:r>
            <a:r>
              <a:rPr lang="en-US" sz="1800" b="1" spc="-5" dirty="0">
                <a:solidFill>
                  <a:srgbClr val="134F5C"/>
                </a:solidFill>
              </a:rPr>
              <a:t>data</a:t>
            </a:r>
            <a:r>
              <a:rPr lang="en-US" sz="1800" b="1" spc="-25" dirty="0">
                <a:solidFill>
                  <a:srgbClr val="134F5C"/>
                </a:solidFill>
              </a:rPr>
              <a:t> </a:t>
            </a:r>
            <a:r>
              <a:rPr lang="en-US" sz="1800" b="1" spc="-5" dirty="0">
                <a:solidFill>
                  <a:srgbClr val="134F5C"/>
                </a:solidFill>
              </a:rPr>
              <a:t>was</a:t>
            </a:r>
            <a:r>
              <a:rPr lang="en-US" sz="1800" b="1" spc="-25" dirty="0">
                <a:solidFill>
                  <a:srgbClr val="134F5C"/>
                </a:solidFill>
              </a:rPr>
              <a:t> </a:t>
            </a:r>
            <a:r>
              <a:rPr lang="en-US" sz="1800" b="1" spc="-5" dirty="0">
                <a:solidFill>
                  <a:srgbClr val="134F5C"/>
                </a:solidFill>
              </a:rPr>
              <a:t>stored</a:t>
            </a:r>
            <a:r>
              <a:rPr lang="en-US" sz="1800" b="1" spc="-5" dirty="0" smtClean="0">
                <a:solidFill>
                  <a:srgbClr val="134F5C"/>
                </a:solidFill>
              </a:rPr>
              <a:t>.</a:t>
            </a:r>
          </a:p>
          <a:p>
            <a:pPr marL="12700" marR="360045">
              <a:tabLst>
                <a:tab pos="545465" algn="l"/>
                <a:tab pos="546100" algn="l"/>
              </a:tabLst>
            </a:pPr>
            <a:endParaRPr lang="en-US" sz="1800" dirty="0"/>
          </a:p>
          <a:p>
            <a:pPr marL="12700" marR="5080" algn="just">
              <a:tabLst>
                <a:tab pos="546100" algn="l"/>
              </a:tabLst>
            </a:pPr>
            <a:r>
              <a:rPr lang="en-US" sz="1800" b="1" spc="-5" dirty="0">
                <a:solidFill>
                  <a:srgbClr val="134F5C"/>
                </a:solidFill>
              </a:rPr>
              <a:t>After mounting </a:t>
            </a:r>
            <a:r>
              <a:rPr lang="en-US" sz="1800" b="1" dirty="0">
                <a:solidFill>
                  <a:srgbClr val="134F5C"/>
                </a:solidFill>
              </a:rPr>
              <a:t>the </a:t>
            </a:r>
            <a:r>
              <a:rPr lang="en-US" sz="1800" b="1" spc="-5" dirty="0">
                <a:solidFill>
                  <a:srgbClr val="134F5C"/>
                </a:solidFill>
              </a:rPr>
              <a:t>drive </a:t>
            </a:r>
            <a:r>
              <a:rPr lang="en-US" sz="1800" b="1" dirty="0">
                <a:solidFill>
                  <a:srgbClr val="134F5C"/>
                </a:solidFill>
              </a:rPr>
              <a:t>I </a:t>
            </a:r>
            <a:r>
              <a:rPr lang="en-US" sz="1800" b="1" spc="-5" dirty="0">
                <a:solidFill>
                  <a:srgbClr val="134F5C"/>
                </a:solidFill>
              </a:rPr>
              <a:t>used </a:t>
            </a:r>
            <a:r>
              <a:rPr lang="en-US" sz="1800" b="1" dirty="0">
                <a:solidFill>
                  <a:srgbClr val="134F5C"/>
                </a:solidFill>
              </a:rPr>
              <a:t>the </a:t>
            </a:r>
            <a:r>
              <a:rPr lang="en-US" sz="1800" b="1" spc="-655" dirty="0">
                <a:solidFill>
                  <a:srgbClr val="134F5C"/>
                </a:solidFill>
              </a:rPr>
              <a:t> </a:t>
            </a:r>
            <a:r>
              <a:rPr lang="en-US" sz="1800" b="1" spc="-5" dirty="0" err="1">
                <a:solidFill>
                  <a:srgbClr val="134F5C"/>
                </a:solidFill>
              </a:rPr>
              <a:t>pandas.read_csv</a:t>
            </a:r>
            <a:r>
              <a:rPr lang="en-US" sz="1800" b="1" spc="-5" dirty="0">
                <a:solidFill>
                  <a:srgbClr val="134F5C"/>
                </a:solidFill>
              </a:rPr>
              <a:t>()</a:t>
            </a:r>
            <a:r>
              <a:rPr lang="en-US" sz="1800" b="1" spc="-45" dirty="0">
                <a:solidFill>
                  <a:srgbClr val="134F5C"/>
                </a:solidFill>
              </a:rPr>
              <a:t> </a:t>
            </a:r>
            <a:r>
              <a:rPr lang="en-US" sz="1800" b="1" dirty="0">
                <a:solidFill>
                  <a:srgbClr val="134F5C"/>
                </a:solidFill>
              </a:rPr>
              <a:t>function</a:t>
            </a:r>
            <a:r>
              <a:rPr lang="en-US" sz="1800" b="1" spc="-35" dirty="0">
                <a:solidFill>
                  <a:srgbClr val="134F5C"/>
                </a:solidFill>
              </a:rPr>
              <a:t> </a:t>
            </a:r>
            <a:r>
              <a:rPr lang="en-US" sz="1800" b="1" dirty="0">
                <a:solidFill>
                  <a:srgbClr val="134F5C"/>
                </a:solidFill>
              </a:rPr>
              <a:t>to</a:t>
            </a:r>
            <a:r>
              <a:rPr lang="en-US" sz="1800" b="1" spc="-35" dirty="0">
                <a:solidFill>
                  <a:srgbClr val="134F5C"/>
                </a:solidFill>
              </a:rPr>
              <a:t> </a:t>
            </a:r>
            <a:r>
              <a:rPr lang="en-US" sz="1800" b="1" spc="-5" dirty="0">
                <a:solidFill>
                  <a:srgbClr val="134F5C"/>
                </a:solidFill>
              </a:rPr>
              <a:t>read </a:t>
            </a:r>
            <a:r>
              <a:rPr lang="en-US" sz="1800" b="1" spc="-655" dirty="0">
                <a:solidFill>
                  <a:srgbClr val="134F5C"/>
                </a:solidFill>
              </a:rPr>
              <a:t> </a:t>
            </a:r>
            <a:r>
              <a:rPr lang="en-US" sz="1800" b="1" dirty="0">
                <a:solidFill>
                  <a:srgbClr val="134F5C"/>
                </a:solidFill>
              </a:rPr>
              <a:t>the</a:t>
            </a:r>
            <a:r>
              <a:rPr lang="en-US" sz="1800" b="1" spc="-15" dirty="0">
                <a:solidFill>
                  <a:srgbClr val="134F5C"/>
                </a:solidFill>
              </a:rPr>
              <a:t> </a:t>
            </a:r>
            <a:r>
              <a:rPr lang="en-US" sz="1800" b="1" spc="-5" dirty="0">
                <a:solidFill>
                  <a:srgbClr val="134F5C"/>
                </a:solidFill>
              </a:rPr>
              <a:t>data</a:t>
            </a:r>
            <a:r>
              <a:rPr lang="en-US" sz="1800" b="1" spc="-20" dirty="0">
                <a:solidFill>
                  <a:srgbClr val="134F5C"/>
                </a:solidFill>
              </a:rPr>
              <a:t> </a:t>
            </a:r>
            <a:r>
              <a:rPr lang="en-US" sz="1800" b="1" spc="-5" dirty="0">
                <a:solidFill>
                  <a:srgbClr val="134F5C"/>
                </a:solidFill>
              </a:rPr>
              <a:t>given</a:t>
            </a:r>
            <a:r>
              <a:rPr lang="en-US" sz="1800" b="1" spc="-20" dirty="0">
                <a:solidFill>
                  <a:srgbClr val="134F5C"/>
                </a:solidFill>
              </a:rPr>
              <a:t> </a:t>
            </a:r>
            <a:r>
              <a:rPr lang="en-US" sz="1800" b="1" dirty="0">
                <a:solidFill>
                  <a:srgbClr val="134F5C"/>
                </a:solidFill>
              </a:rPr>
              <a:t>to</a:t>
            </a:r>
            <a:r>
              <a:rPr lang="en-US" sz="1800" b="1" spc="-10" dirty="0">
                <a:solidFill>
                  <a:srgbClr val="134F5C"/>
                </a:solidFill>
              </a:rPr>
              <a:t> </a:t>
            </a:r>
            <a:r>
              <a:rPr lang="en-US" sz="1800" b="1" spc="-5" dirty="0">
                <a:solidFill>
                  <a:srgbClr val="134F5C"/>
                </a:solidFill>
              </a:rPr>
              <a:t>us</a:t>
            </a:r>
            <a:r>
              <a:rPr lang="en-US" sz="1800" b="1" spc="-20" dirty="0">
                <a:solidFill>
                  <a:srgbClr val="134F5C"/>
                </a:solidFill>
              </a:rPr>
              <a:t> </a:t>
            </a:r>
            <a:r>
              <a:rPr lang="en-US" sz="1800" b="1" spc="-5" dirty="0">
                <a:solidFill>
                  <a:srgbClr val="134F5C"/>
                </a:solidFill>
              </a:rPr>
              <a:t>in</a:t>
            </a:r>
            <a:r>
              <a:rPr lang="en-US" sz="1800" b="1" spc="-20" dirty="0">
                <a:solidFill>
                  <a:srgbClr val="134F5C"/>
                </a:solidFill>
              </a:rPr>
              <a:t> </a:t>
            </a:r>
            <a:r>
              <a:rPr lang="en-US" sz="1800" b="1" spc="-5" dirty="0" err="1">
                <a:solidFill>
                  <a:srgbClr val="134F5C"/>
                </a:solidFill>
              </a:rPr>
              <a:t>csv</a:t>
            </a:r>
            <a:r>
              <a:rPr lang="en-US" sz="1800" b="1" spc="-15" dirty="0">
                <a:solidFill>
                  <a:srgbClr val="134F5C"/>
                </a:solidFill>
              </a:rPr>
              <a:t> </a:t>
            </a:r>
            <a:r>
              <a:rPr lang="en-US" sz="1800" b="1" dirty="0">
                <a:solidFill>
                  <a:srgbClr val="134F5C"/>
                </a:solidFill>
              </a:rPr>
              <a:t>format</a:t>
            </a:r>
            <a:r>
              <a:rPr lang="en-US" sz="1800" b="1" dirty="0" smtClean="0">
                <a:solidFill>
                  <a:srgbClr val="134F5C"/>
                </a:solidFill>
              </a:rPr>
              <a:t>.</a:t>
            </a:r>
          </a:p>
          <a:p>
            <a:pPr marL="12700" marR="5080" algn="just">
              <a:tabLst>
                <a:tab pos="546100" algn="l"/>
              </a:tabLst>
            </a:pPr>
            <a:endParaRPr lang="en-US" dirty="0"/>
          </a:p>
        </p:txBody>
      </p:sp>
      <p:pic>
        <p:nvPicPr>
          <p:cNvPr id="6" name="object 4"/>
          <p:cNvPicPr/>
          <p:nvPr/>
        </p:nvPicPr>
        <p:blipFill>
          <a:blip r:embed="rId2" cstate="print"/>
          <a:stretch>
            <a:fillRect/>
          </a:stretch>
        </p:blipFill>
        <p:spPr>
          <a:xfrm>
            <a:off x="6264457" y="565580"/>
            <a:ext cx="2684927" cy="1032651"/>
          </a:xfrm>
          <a:prstGeom prst="rect">
            <a:avLst/>
          </a:prstGeom>
        </p:spPr>
      </p:pic>
      <p:pic>
        <p:nvPicPr>
          <p:cNvPr id="7" name="object 5"/>
          <p:cNvPicPr/>
          <p:nvPr/>
        </p:nvPicPr>
        <p:blipFill>
          <a:blip r:embed="rId3" cstate="print"/>
          <a:stretch>
            <a:fillRect/>
          </a:stretch>
        </p:blipFill>
        <p:spPr>
          <a:xfrm>
            <a:off x="5638000" y="3838283"/>
            <a:ext cx="3311384" cy="891526"/>
          </a:xfrm>
          <a:prstGeom prst="rect">
            <a:avLst/>
          </a:prstGeom>
        </p:spPr>
      </p:pic>
    </p:spTree>
    <p:extLst>
      <p:ext uri="{BB962C8B-B14F-4D97-AF65-F5344CB8AC3E}">
        <p14:creationId xmlns:p14="http://schemas.microsoft.com/office/powerpoint/2010/main" val="231147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732" y="975128"/>
            <a:ext cx="8542961" cy="523220"/>
          </a:xfrm>
          <a:prstGeom prst="rect">
            <a:avLst/>
          </a:prstGeom>
        </p:spPr>
        <p:txBody>
          <a:bodyPr wrap="square">
            <a:spAutoFit/>
          </a:bodyPr>
          <a:lstStyle/>
          <a:p>
            <a:endParaRPr lang="en-IN" dirty="0"/>
          </a:p>
          <a:p>
            <a:endParaRPr lang="en-IN" dirty="0"/>
          </a:p>
        </p:txBody>
      </p:sp>
      <p:sp>
        <p:nvSpPr>
          <p:cNvPr id="3" name="Title 2"/>
          <p:cNvSpPr>
            <a:spLocks noGrp="1"/>
          </p:cNvSpPr>
          <p:nvPr>
            <p:ph type="title"/>
          </p:nvPr>
        </p:nvSpPr>
        <p:spPr>
          <a:xfrm>
            <a:off x="208958" y="229267"/>
            <a:ext cx="8520600" cy="572700"/>
          </a:xfrm>
        </p:spPr>
        <p:txBody>
          <a:bodyPr/>
          <a:lstStyle/>
          <a:p>
            <a:pPr algn="ctr"/>
            <a:r>
              <a:rPr lang="en-US" b="1" spc="-5" dirty="0"/>
              <a:t>Clean</a:t>
            </a:r>
            <a:r>
              <a:rPr lang="en-US" b="1" spc="-45" dirty="0"/>
              <a:t> </a:t>
            </a:r>
            <a:r>
              <a:rPr lang="en-US" b="1" spc="-5" dirty="0"/>
              <a:t>up</a:t>
            </a:r>
            <a:endParaRPr lang="en-IN" b="1" dirty="0"/>
          </a:p>
        </p:txBody>
      </p:sp>
      <p:sp>
        <p:nvSpPr>
          <p:cNvPr id="5" name="Rectangle 2"/>
          <p:cNvSpPr>
            <a:spLocks noChangeArrowheads="1"/>
          </p:cNvSpPr>
          <p:nvPr/>
        </p:nvSpPr>
        <p:spPr bwMode="auto">
          <a:xfrm>
            <a:off x="0" y="167044"/>
            <a:ext cx="288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74133" y="814732"/>
            <a:ext cx="8314267" cy="738664"/>
          </a:xfrm>
          <a:prstGeom prst="rect">
            <a:avLst/>
          </a:prstGeom>
        </p:spPr>
        <p:txBody>
          <a:bodyPr wrap="square">
            <a:spAutoFit/>
          </a:bodyPr>
          <a:lstStyle/>
          <a:p>
            <a:pPr marL="12700" marR="5080">
              <a:spcBef>
                <a:spcPts val="100"/>
              </a:spcBef>
              <a:tabLst>
                <a:tab pos="545465" algn="l"/>
                <a:tab pos="546100" algn="l"/>
              </a:tabLst>
            </a:pPr>
            <a:r>
              <a:rPr lang="en-US" b="1" spc="-5" dirty="0">
                <a:solidFill>
                  <a:srgbClr val="134F5C"/>
                </a:solidFill>
              </a:rPr>
              <a:t>Handling Null values: In </a:t>
            </a:r>
            <a:r>
              <a:rPr lang="en-US" b="1" dirty="0">
                <a:solidFill>
                  <a:srgbClr val="134F5C"/>
                </a:solidFill>
              </a:rPr>
              <a:t>this </a:t>
            </a:r>
            <a:r>
              <a:rPr lang="en-US" b="1" spc="-5" dirty="0">
                <a:solidFill>
                  <a:srgbClr val="134F5C"/>
                </a:solidFill>
              </a:rPr>
              <a:t>project </a:t>
            </a:r>
            <a:r>
              <a:rPr lang="en-US" b="1" dirty="0">
                <a:solidFill>
                  <a:srgbClr val="134F5C"/>
                </a:solidFill>
              </a:rPr>
              <a:t>the first </a:t>
            </a:r>
            <a:r>
              <a:rPr lang="en-US" b="1" spc="-5" dirty="0">
                <a:solidFill>
                  <a:srgbClr val="134F5C"/>
                </a:solidFill>
              </a:rPr>
              <a:t>step in Data </a:t>
            </a:r>
            <a:r>
              <a:rPr lang="en-US" b="1" dirty="0">
                <a:solidFill>
                  <a:srgbClr val="134F5C"/>
                </a:solidFill>
              </a:rPr>
              <a:t> </a:t>
            </a:r>
            <a:r>
              <a:rPr lang="en-US" b="1" spc="-5" dirty="0">
                <a:solidFill>
                  <a:srgbClr val="134F5C"/>
                </a:solidFill>
              </a:rPr>
              <a:t>cleaning is Handling </a:t>
            </a:r>
            <a:r>
              <a:rPr lang="en-US" b="1" dirty="0">
                <a:solidFill>
                  <a:srgbClr val="134F5C"/>
                </a:solidFill>
              </a:rPr>
              <a:t>the </a:t>
            </a:r>
            <a:r>
              <a:rPr lang="en-US" b="1" spc="-5" dirty="0">
                <a:solidFill>
                  <a:srgbClr val="134F5C"/>
                </a:solidFill>
              </a:rPr>
              <a:t>null values. Null values can affect </a:t>
            </a:r>
            <a:r>
              <a:rPr lang="en-US" b="1" spc="-655" dirty="0">
                <a:solidFill>
                  <a:srgbClr val="134F5C"/>
                </a:solidFill>
              </a:rPr>
              <a:t> </a:t>
            </a:r>
            <a:r>
              <a:rPr lang="en-US" b="1" dirty="0">
                <a:solidFill>
                  <a:srgbClr val="134F5C"/>
                </a:solidFill>
              </a:rPr>
              <a:t>the</a:t>
            </a:r>
            <a:r>
              <a:rPr lang="en-US" b="1" spc="15" dirty="0">
                <a:solidFill>
                  <a:srgbClr val="134F5C"/>
                </a:solidFill>
              </a:rPr>
              <a:t> </a:t>
            </a:r>
            <a:r>
              <a:rPr lang="en-US" b="1" spc="-5" dirty="0">
                <a:solidFill>
                  <a:srgbClr val="134F5C"/>
                </a:solidFill>
              </a:rPr>
              <a:t>accuracy</a:t>
            </a:r>
            <a:r>
              <a:rPr lang="en-US" b="1" spc="20" dirty="0">
                <a:solidFill>
                  <a:srgbClr val="134F5C"/>
                </a:solidFill>
              </a:rPr>
              <a:t> </a:t>
            </a:r>
            <a:r>
              <a:rPr lang="en-US" b="1" spc="-5" dirty="0">
                <a:solidFill>
                  <a:srgbClr val="134F5C"/>
                </a:solidFill>
              </a:rPr>
              <a:t>and</a:t>
            </a:r>
            <a:r>
              <a:rPr lang="en-US" b="1" spc="15" dirty="0">
                <a:solidFill>
                  <a:srgbClr val="134F5C"/>
                </a:solidFill>
              </a:rPr>
              <a:t> </a:t>
            </a:r>
            <a:r>
              <a:rPr lang="en-US" b="1" spc="-5" dirty="0">
                <a:solidFill>
                  <a:srgbClr val="134F5C"/>
                </a:solidFill>
              </a:rPr>
              <a:t>quality</a:t>
            </a:r>
            <a:r>
              <a:rPr lang="en-US" b="1" spc="15" dirty="0">
                <a:solidFill>
                  <a:srgbClr val="134F5C"/>
                </a:solidFill>
              </a:rPr>
              <a:t> </a:t>
            </a:r>
            <a:r>
              <a:rPr lang="en-US" b="1" spc="-5" dirty="0">
                <a:solidFill>
                  <a:srgbClr val="134F5C"/>
                </a:solidFill>
              </a:rPr>
              <a:t>of</a:t>
            </a:r>
            <a:r>
              <a:rPr lang="en-US" b="1" spc="10" dirty="0">
                <a:solidFill>
                  <a:srgbClr val="134F5C"/>
                </a:solidFill>
              </a:rPr>
              <a:t> </a:t>
            </a:r>
            <a:r>
              <a:rPr lang="en-US" b="1" spc="-5" dirty="0">
                <a:solidFill>
                  <a:srgbClr val="134F5C"/>
                </a:solidFill>
              </a:rPr>
              <a:t>our</a:t>
            </a:r>
            <a:r>
              <a:rPr lang="en-US" b="1" spc="15" dirty="0">
                <a:solidFill>
                  <a:srgbClr val="134F5C"/>
                </a:solidFill>
              </a:rPr>
              <a:t> </a:t>
            </a:r>
            <a:r>
              <a:rPr lang="en-US" b="1" dirty="0">
                <a:solidFill>
                  <a:srgbClr val="134F5C"/>
                </a:solidFill>
              </a:rPr>
              <a:t>ML</a:t>
            </a:r>
            <a:r>
              <a:rPr lang="en-US" b="1" spc="-30" dirty="0">
                <a:solidFill>
                  <a:srgbClr val="134F5C"/>
                </a:solidFill>
              </a:rPr>
              <a:t> </a:t>
            </a:r>
            <a:r>
              <a:rPr lang="en-US" b="1" spc="-5" dirty="0">
                <a:solidFill>
                  <a:srgbClr val="134F5C"/>
                </a:solidFill>
              </a:rPr>
              <a:t>models,</a:t>
            </a:r>
            <a:r>
              <a:rPr lang="en-US" b="1" spc="20" dirty="0">
                <a:solidFill>
                  <a:srgbClr val="134F5C"/>
                </a:solidFill>
              </a:rPr>
              <a:t> </a:t>
            </a:r>
            <a:r>
              <a:rPr lang="en-US" b="1" dirty="0">
                <a:solidFill>
                  <a:srgbClr val="134F5C"/>
                </a:solidFill>
              </a:rPr>
              <a:t>therefore</a:t>
            </a:r>
            <a:r>
              <a:rPr lang="en-US" b="1" spc="15" dirty="0">
                <a:solidFill>
                  <a:srgbClr val="134F5C"/>
                </a:solidFill>
              </a:rPr>
              <a:t> </a:t>
            </a:r>
            <a:r>
              <a:rPr lang="en-US" b="1" spc="-5" dirty="0">
                <a:solidFill>
                  <a:srgbClr val="134F5C"/>
                </a:solidFill>
              </a:rPr>
              <a:t>it</a:t>
            </a:r>
            <a:r>
              <a:rPr lang="en-US" b="1" spc="15" dirty="0">
                <a:solidFill>
                  <a:srgbClr val="134F5C"/>
                </a:solidFill>
              </a:rPr>
              <a:t> </a:t>
            </a:r>
            <a:r>
              <a:rPr lang="en-US" b="1" spc="-5" dirty="0">
                <a:solidFill>
                  <a:srgbClr val="134F5C"/>
                </a:solidFill>
              </a:rPr>
              <a:t>is </a:t>
            </a:r>
            <a:r>
              <a:rPr lang="en-US" b="1" dirty="0">
                <a:solidFill>
                  <a:srgbClr val="134F5C"/>
                </a:solidFill>
              </a:rPr>
              <a:t> a </a:t>
            </a:r>
            <a:r>
              <a:rPr lang="en-US" b="1" spc="-5" dirty="0">
                <a:solidFill>
                  <a:srgbClr val="134F5C"/>
                </a:solidFill>
              </a:rPr>
              <a:t>good practice </a:t>
            </a:r>
            <a:r>
              <a:rPr lang="en-US" b="1" dirty="0">
                <a:solidFill>
                  <a:srgbClr val="134F5C"/>
                </a:solidFill>
              </a:rPr>
              <a:t>to </a:t>
            </a:r>
            <a:r>
              <a:rPr lang="en-US" b="1" spc="-5" dirty="0">
                <a:solidFill>
                  <a:srgbClr val="134F5C"/>
                </a:solidFill>
              </a:rPr>
              <a:t>handle null values. </a:t>
            </a:r>
          </a:p>
        </p:txBody>
      </p:sp>
      <p:sp>
        <p:nvSpPr>
          <p:cNvPr id="9" name="Rectangle 8"/>
          <p:cNvSpPr/>
          <p:nvPr/>
        </p:nvSpPr>
        <p:spPr>
          <a:xfrm>
            <a:off x="567268" y="1684866"/>
            <a:ext cx="5105400" cy="2246769"/>
          </a:xfrm>
          <a:prstGeom prst="rect">
            <a:avLst/>
          </a:prstGeom>
        </p:spPr>
        <p:txBody>
          <a:bodyPr wrap="square">
            <a:spAutoFit/>
          </a:bodyPr>
          <a:lstStyle/>
          <a:p>
            <a:r>
              <a:rPr lang="en-US" dirty="0">
                <a:solidFill>
                  <a:srgbClr val="00B0F0"/>
                </a:solidFill>
              </a:rPr>
              <a:t>1)Columns like </a:t>
            </a:r>
            <a:r>
              <a:rPr lang="en-US" dirty="0" err="1">
                <a:solidFill>
                  <a:srgbClr val="00B0F0"/>
                </a:solidFill>
              </a:rPr>
              <a:t>name,host_name,last_review,reviews_per_month</a:t>
            </a:r>
            <a:r>
              <a:rPr lang="en-US" dirty="0">
                <a:solidFill>
                  <a:srgbClr val="00B0F0"/>
                </a:solidFill>
              </a:rPr>
              <a:t> have missing values. name and </a:t>
            </a:r>
            <a:r>
              <a:rPr lang="en-US" dirty="0" err="1">
                <a:solidFill>
                  <a:srgbClr val="00B0F0"/>
                </a:solidFill>
              </a:rPr>
              <a:t>host_name</a:t>
            </a:r>
            <a:r>
              <a:rPr lang="en-US" dirty="0">
                <a:solidFill>
                  <a:srgbClr val="00B0F0"/>
                </a:solidFill>
              </a:rPr>
              <a:t> column is not important as it does not convey any meaningful data. So those columns can be dropped.</a:t>
            </a:r>
          </a:p>
          <a:p>
            <a:endParaRPr lang="en-US" dirty="0">
              <a:solidFill>
                <a:srgbClr val="00B0F0"/>
              </a:solidFill>
            </a:endParaRPr>
          </a:p>
          <a:p>
            <a:r>
              <a:rPr lang="en-US" dirty="0">
                <a:solidFill>
                  <a:srgbClr val="00B0F0"/>
                </a:solidFill>
              </a:rPr>
              <a:t>2)</a:t>
            </a:r>
            <a:r>
              <a:rPr lang="en-US" dirty="0" err="1">
                <a:solidFill>
                  <a:srgbClr val="00B0F0"/>
                </a:solidFill>
              </a:rPr>
              <a:t>last_review</a:t>
            </a:r>
            <a:r>
              <a:rPr lang="en-US" dirty="0">
                <a:solidFill>
                  <a:srgbClr val="00B0F0"/>
                </a:solidFill>
              </a:rPr>
              <a:t> and </a:t>
            </a:r>
            <a:r>
              <a:rPr lang="en-US" dirty="0" err="1">
                <a:solidFill>
                  <a:srgbClr val="00B0F0"/>
                </a:solidFill>
              </a:rPr>
              <a:t>reviews_per_month</a:t>
            </a:r>
            <a:r>
              <a:rPr lang="en-US" dirty="0">
                <a:solidFill>
                  <a:srgbClr val="00B0F0"/>
                </a:solidFill>
              </a:rPr>
              <a:t> have the same number of </a:t>
            </a:r>
            <a:r>
              <a:rPr lang="en-US" dirty="0" err="1">
                <a:solidFill>
                  <a:srgbClr val="00B0F0"/>
                </a:solidFill>
              </a:rPr>
              <a:t>NaN</a:t>
            </a:r>
            <a:r>
              <a:rPr lang="en-US" dirty="0">
                <a:solidFill>
                  <a:srgbClr val="00B0F0"/>
                </a:solidFill>
              </a:rPr>
              <a:t> values which means certain properties were not rated at all hence </a:t>
            </a:r>
            <a:r>
              <a:rPr lang="en-US" dirty="0" err="1">
                <a:solidFill>
                  <a:srgbClr val="00B0F0"/>
                </a:solidFill>
              </a:rPr>
              <a:t>last_review</a:t>
            </a:r>
            <a:r>
              <a:rPr lang="en-US" dirty="0">
                <a:solidFill>
                  <a:srgbClr val="00B0F0"/>
                </a:solidFill>
              </a:rPr>
              <a:t> has no date and </a:t>
            </a:r>
            <a:r>
              <a:rPr lang="en-US" dirty="0" err="1">
                <a:solidFill>
                  <a:srgbClr val="00B0F0"/>
                </a:solidFill>
              </a:rPr>
              <a:t>reviews_per_month</a:t>
            </a:r>
            <a:r>
              <a:rPr lang="en-US" dirty="0">
                <a:solidFill>
                  <a:srgbClr val="00B0F0"/>
                </a:solidFill>
              </a:rPr>
              <a:t> has no data so we can impute it with 0.</a:t>
            </a:r>
            <a:endParaRPr lang="en-US" dirty="0">
              <a:solidFill>
                <a:srgbClr val="00B0F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937865"/>
            <a:ext cx="2881613" cy="3104500"/>
          </a:xfrm>
          <a:prstGeom prst="rect">
            <a:avLst/>
          </a:prstGeom>
        </p:spPr>
      </p:pic>
    </p:spTree>
    <p:extLst>
      <p:ext uri="{BB962C8B-B14F-4D97-AF65-F5344CB8AC3E}">
        <p14:creationId xmlns:p14="http://schemas.microsoft.com/office/powerpoint/2010/main" val="258423088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1587</Words>
  <Application>Microsoft Office PowerPoint</Application>
  <PresentationFormat>On-screen Show (16:9)</PresentationFormat>
  <Paragraphs>138</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Verdana</vt:lpstr>
      <vt:lpstr>Montserrat</vt:lpstr>
      <vt:lpstr>MS PGothic</vt:lpstr>
      <vt:lpstr>Simple Light</vt:lpstr>
      <vt:lpstr>           Capstone Project  EDA on Airbnb Bookings Analysis by DEEPAK DOBAL   </vt:lpstr>
      <vt:lpstr>Objective   </vt:lpstr>
      <vt:lpstr>What Is Airbnb?</vt:lpstr>
      <vt:lpstr>Project Summary </vt:lpstr>
      <vt:lpstr>Problem statement</vt:lpstr>
      <vt:lpstr>Understanding our data</vt:lpstr>
      <vt:lpstr>The columns involved</vt:lpstr>
      <vt:lpstr>Initial preparation</vt:lpstr>
      <vt:lpstr>Clean up</vt:lpstr>
      <vt:lpstr>Clean up</vt:lpstr>
      <vt:lpstr>Exploratory Data Analysis :Data Vizualization, Storytelling &amp; Experimenting with charts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Conclusions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Bookings Analysis Anirban Patra</dc:title>
  <dc:creator>Avijit Patra</dc:creator>
  <cp:lastModifiedBy>HappySelling.in</cp:lastModifiedBy>
  <cp:revision>29</cp:revision>
  <dcterms:modified xsi:type="dcterms:W3CDTF">2023-01-02T17:33:58Z</dcterms:modified>
</cp:coreProperties>
</file>