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6824" y="1969321"/>
            <a:ext cx="3244215" cy="283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249" y="1467915"/>
            <a:ext cx="483806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850" y="1082100"/>
            <a:ext cx="8023225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754380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 smtClean="0"/>
              <a:t>P</a:t>
            </a:r>
            <a:r>
              <a:rPr spc="-315" dirty="0" smtClean="0"/>
              <a:t>r</a:t>
            </a:r>
            <a:r>
              <a:rPr spc="-170" dirty="0" smtClean="0"/>
              <a:t>oje</a:t>
            </a:r>
            <a:r>
              <a:rPr spc="-145" dirty="0" smtClean="0"/>
              <a:t>c</a:t>
            </a:r>
            <a:r>
              <a:rPr spc="-90" dirty="0" smtClean="0"/>
              <a:t>t</a:t>
            </a:r>
            <a:r>
              <a:rPr lang="en-US" spc="-90" dirty="0" smtClean="0"/>
              <a:t/>
            </a:r>
            <a:br>
              <a:rPr lang="en-US" spc="-90" dirty="0" smtClean="0"/>
            </a:br>
            <a:r>
              <a:rPr lang="en-US" spc="-90" dirty="0" smtClean="0"/>
              <a:t/>
            </a:r>
            <a:br>
              <a:rPr lang="en-US" spc="-90" dirty="0" smtClean="0"/>
            </a:br>
            <a:r>
              <a:rPr lang="en-US" spc="-90" dirty="0" smtClean="0"/>
              <a:t/>
            </a:r>
            <a:br>
              <a:rPr lang="en-US" spc="-90" dirty="0" smtClean="0"/>
            </a:br>
            <a:r>
              <a:rPr lang="en-US" sz="3200" spc="-90" dirty="0" smtClean="0"/>
              <a:t>U</a:t>
            </a:r>
            <a:r>
              <a:rPr lang="en-US" sz="3200" spc="-90" dirty="0" smtClean="0"/>
              <a:t>nsupervised ML - Clustering</a:t>
            </a:r>
            <a:endParaRPr sz="3200"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3028950"/>
            <a:ext cx="7181850" cy="11958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latin typeface="Times New Roman"/>
                <a:cs typeface="Times New Roman"/>
              </a:rPr>
              <a:t>NETFLI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 MOVIE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SHOW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 CLUSTERING</a:t>
            </a:r>
            <a:endParaRPr sz="2400" dirty="0">
              <a:latin typeface="Times New Roman"/>
              <a:cs typeface="Times New Roman"/>
            </a:endParaRPr>
          </a:p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lang="en-US" sz="2100" b="1" spc="-70" dirty="0" smtClean="0">
                <a:solidFill>
                  <a:srgbClr val="134F5C"/>
                </a:solidFill>
                <a:latin typeface="Verdana"/>
                <a:cs typeface="Verdana"/>
              </a:rPr>
              <a:t>By</a:t>
            </a:r>
          </a:p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lang="en-US" sz="2100" b="1" spc="-70" dirty="0" smtClean="0">
                <a:solidFill>
                  <a:srgbClr val="134F5C"/>
                </a:solidFill>
                <a:latin typeface="Verdana"/>
                <a:cs typeface="Verdana"/>
              </a:rPr>
              <a:t>Deepak </a:t>
            </a:r>
            <a:r>
              <a:rPr lang="en-US" sz="2100" b="1" spc="-70" dirty="0" err="1" smtClean="0">
                <a:solidFill>
                  <a:srgbClr val="134F5C"/>
                </a:solidFill>
                <a:latin typeface="Verdana"/>
                <a:cs typeface="Verdana"/>
              </a:rPr>
              <a:t>Dobal</a:t>
            </a:r>
            <a:endParaRPr sz="190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55530"/>
            <a:ext cx="4816828" cy="2021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622" y="465001"/>
            <a:ext cx="758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Times New Roman"/>
                <a:cs typeface="Times New Roman"/>
              </a:rPr>
              <a:t>genre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946" y="1273221"/>
            <a:ext cx="28632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Documentaries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 </a:t>
            </a:r>
            <a:r>
              <a:rPr sz="1600" dirty="0">
                <a:latin typeface="Times New Roman"/>
                <a:cs typeface="Times New Roman"/>
              </a:rPr>
              <a:t>genre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netflix </a:t>
            </a:r>
            <a:r>
              <a:rPr sz="1600" spc="-5" dirty="0">
                <a:latin typeface="Times New Roman"/>
                <a:cs typeface="Times New Roman"/>
              </a:rPr>
              <a:t>which is </a:t>
            </a:r>
            <a:r>
              <a:rPr sz="1600" dirty="0">
                <a:latin typeface="Times New Roman"/>
                <a:cs typeface="Times New Roman"/>
              </a:rPr>
              <a:t> fllowed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standup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comedy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Drams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international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546" y="3405596"/>
            <a:ext cx="275209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  <a:tab pos="2468245" algn="l"/>
              </a:tabLst>
            </a:pPr>
            <a:r>
              <a:rPr sz="1600" dirty="0">
                <a:latin typeface="Times New Roman"/>
                <a:cs typeface="Times New Roman"/>
              </a:rPr>
              <a:t>kids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v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p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</a:t>
            </a:r>
            <a:r>
              <a:rPr sz="1600" dirty="0">
                <a:latin typeface="Times New Roman"/>
                <a:cs typeface="Times New Roman"/>
              </a:rPr>
              <a:t>t	</a:t>
            </a:r>
            <a:r>
              <a:rPr sz="1600" spc="-5" dirty="0">
                <a:latin typeface="Times New Roman"/>
                <a:cs typeface="Times New Roman"/>
              </a:rPr>
              <a:t>TV  show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genre</a:t>
            </a:r>
            <a:r>
              <a:rPr sz="1600" spc="-5" dirty="0">
                <a:latin typeface="Times New Roman"/>
                <a:cs typeface="Times New Roman"/>
              </a:rPr>
              <a:t> 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58" y="972875"/>
            <a:ext cx="5389755" cy="2088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23" y="3139875"/>
            <a:ext cx="5427275" cy="1840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668" y="390759"/>
            <a:ext cx="1198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Duration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475" y="439235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3655046"/>
            <a:ext cx="3307079" cy="57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80 </a:t>
            </a:r>
            <a:r>
              <a:rPr sz="1600" spc="-5" dirty="0" smtClean="0">
                <a:latin typeface="Times New Roman"/>
                <a:cs typeface="Times New Roman"/>
              </a:rPr>
              <a:t>to </a:t>
            </a:r>
            <a:r>
              <a:rPr lang="en-US" sz="1600" dirty="0" smtClean="0">
                <a:latin typeface="Times New Roman"/>
                <a:cs typeface="Times New Roman"/>
              </a:rPr>
              <a:t>130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246" y="2232547"/>
            <a:ext cx="3661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tv_shows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consistig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season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1" y="1039675"/>
            <a:ext cx="3618484" cy="2605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18225"/>
            <a:ext cx="4571999" cy="2116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5816" y="2998650"/>
            <a:ext cx="3743608" cy="14025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40871" y="4463246"/>
            <a:ext cx="31813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Those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NC-17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91476"/>
            <a:ext cx="110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Country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600" y="2190750"/>
            <a:ext cx="3768090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unitated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states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highest number of 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,followed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 err="1" smtClean="0">
                <a:latin typeface="Times New Roman" pitchFamily="18" charset="0"/>
                <a:cs typeface="Times New Roman" pitchFamily="18" charset="0"/>
              </a:rPr>
              <a:t>india</a:t>
            </a:r>
            <a:endParaRPr lang="en-US" sz="1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64490" algn="l"/>
              </a:tabLst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363855" marR="1143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2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US and UK are closely aligned with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 ages,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but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radically 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1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from,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sz="1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India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Japan!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endParaRPr lang="en-US" sz="1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200" spc="-5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Mexico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Spain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have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on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sz="1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5" dirty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sz="1200" spc="-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groups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2065" marR="5080" algn="just">
              <a:lnSpc>
                <a:spcPct val="100000"/>
              </a:lnSpc>
              <a:tabLst>
                <a:tab pos="364490" algn="l"/>
              </a:tabLst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63855" marR="5080" indent="-351790" algn="just">
              <a:buFont typeface="Arial MT"/>
              <a:buChar char="●"/>
              <a:tabLst>
                <a:tab pos="364490" algn="l"/>
              </a:tabLst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India has highest number of movies but lowest number of TV shows in 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 while 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korea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 has lowest No of movies and 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hight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 number of TV shows</a:t>
            </a:r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60" y="818325"/>
            <a:ext cx="4108736" cy="1790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380" y="266162"/>
            <a:ext cx="2784694" cy="178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8" y="2723354"/>
            <a:ext cx="4191000" cy="20997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5001"/>
            <a:ext cx="13208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30" dirty="0">
                <a:latin typeface="Roboto"/>
                <a:cs typeface="Roboto"/>
              </a:rPr>
              <a:t>Originals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02696"/>
            <a:ext cx="4950725" cy="5418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r>
              <a:rPr lang="en-US" sz="1600" dirty="0"/>
              <a:t>30% movies released on Netflix were Netflix </a:t>
            </a:r>
            <a:r>
              <a:rPr lang="en-US" sz="1600" dirty="0" err="1"/>
              <a:t>Orignal</a:t>
            </a:r>
            <a:r>
              <a:rPr lang="en-US" sz="1600" dirty="0"/>
              <a:t>.</a:t>
            </a:r>
          </a:p>
          <a:p>
            <a:r>
              <a:rPr lang="en-US" sz="1600" dirty="0"/>
              <a:t>70% movies added on Netflix were Rented.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25" y="616777"/>
            <a:ext cx="3664489" cy="3006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47070"/>
            <a:ext cx="8305800" cy="135742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28700" algn="ct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Hypothesis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assumption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</a:p>
          <a:p>
            <a:pPr marL="12700" algn="ctr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Times New Roman"/>
                <a:cs typeface="Times New Roman"/>
              </a:rPr>
              <a:t>parameter</a:t>
            </a:r>
            <a:r>
              <a:rPr sz="1600" spc="-10" dirty="0" smtClean="0">
                <a:latin typeface="Times New Roman"/>
                <a:cs typeface="Times New Roman"/>
              </a:rPr>
              <a:t>.</a:t>
            </a:r>
            <a:endParaRPr lang="en-US" sz="1600" spc="-10" dirty="0" smtClean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290"/>
              </a:spcBef>
            </a:pPr>
            <a:endParaRPr sz="1600" dirty="0">
              <a:latin typeface="Times New Roman"/>
              <a:cs typeface="Times New Roman"/>
            </a:endParaRPr>
          </a:p>
          <a:p>
            <a:r>
              <a:rPr lang="en-US" sz="1600" dirty="0" err="1"/>
              <a:t>HO:movies</a:t>
            </a:r>
            <a:r>
              <a:rPr lang="en-US" sz="1600" dirty="0"/>
              <a:t> rated for kids and older kids are on Average least two hours long.</a:t>
            </a:r>
          </a:p>
          <a:p>
            <a:r>
              <a:rPr lang="en-US" sz="1600" dirty="0"/>
              <a:t>H1:movies rated for kids and older kids are not at least two hours long Average running time.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4" y="415849"/>
            <a:ext cx="3958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-20" dirty="0">
                <a:latin typeface="Roboto"/>
                <a:cs typeface="Roboto"/>
              </a:rPr>
              <a:t>1.HYPOTHESIS</a:t>
            </a:r>
            <a:r>
              <a:rPr sz="2200" b="0" spc="-8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TESTING</a:t>
            </a:r>
            <a:endParaRPr sz="2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87" y="2750700"/>
            <a:ext cx="2930024" cy="1211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21" y="4104145"/>
            <a:ext cx="635698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t-value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range,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hypothesis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rejected.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 result,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 for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 least two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99" y="985678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400" y="525335"/>
            <a:ext cx="63558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050" b="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050" b="0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sz="1050" b="0" spc="-22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H1:The mean duration which is more than 90 </a:t>
            </a:r>
            <a:r>
              <a:rPr lang="en-US" sz="1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movies</a:t>
            </a:r>
            <a:b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HO:The</a:t>
            </a: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mean duration which is more than 90 </a:t>
            </a:r>
            <a:r>
              <a:rPr lang="en-US" sz="1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NOT movies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400" y="137616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75" y="1535975"/>
            <a:ext cx="2930024" cy="1211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056" y="2970710"/>
            <a:ext cx="5786120" cy="7080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805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t-value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not</a:t>
            </a:r>
            <a:r>
              <a:rPr sz="1650" spc="-5" dirty="0">
                <a:latin typeface="Times New Roman"/>
                <a:cs typeface="Times New Roman"/>
              </a:rPr>
              <a:t> in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range,</a:t>
            </a:r>
            <a:r>
              <a:rPr sz="1650" spc="-5" dirty="0">
                <a:latin typeface="Times New Roman"/>
                <a:cs typeface="Times New Roman"/>
              </a:rPr>
              <a:t> 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null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hypothesis</a:t>
            </a:r>
            <a:r>
              <a:rPr sz="1650" spc="-5" dirty="0">
                <a:latin typeface="Times New Roman"/>
                <a:cs typeface="Times New Roman"/>
              </a:rPr>
              <a:t> 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rejected.</a:t>
            </a:r>
            <a:endParaRPr sz="165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710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result,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duration</a:t>
            </a:r>
            <a:r>
              <a:rPr sz="1650" spc="-5" dirty="0">
                <a:latin typeface="Times New Roman"/>
                <a:cs typeface="Times New Roman"/>
              </a:rPr>
              <a:t> which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90</a:t>
            </a:r>
            <a:r>
              <a:rPr sz="1650" spc="-5" dirty="0">
                <a:latin typeface="Times New Roman"/>
                <a:cs typeface="Times New Roman"/>
              </a:rPr>
              <a:t> mins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movies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66893"/>
            <a:ext cx="2399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Features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selection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425353"/>
            <a:ext cx="738505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Initially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Separating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column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column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 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important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Convert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lower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Tokenize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Removed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stop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punctuation</a:t>
            </a:r>
            <a:endParaRPr sz="1600">
              <a:latin typeface="Times New Roman"/>
              <a:cs typeface="Times New Roman"/>
            </a:endParaRPr>
          </a:p>
          <a:p>
            <a:pPr marL="363855" marR="5715" indent="-351790" algn="just">
              <a:lnSpc>
                <a:spcPct val="114999"/>
              </a:lnSpc>
              <a:buClr>
                <a:srgbClr val="000000"/>
              </a:buClr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TF-IDF is an abbreviation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Term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Frequency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Inverse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Document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Frequency.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 algorithm to transform text into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meaningful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representation of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which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machine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algorithm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prediction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029" y="960602"/>
            <a:ext cx="4159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 MT"/>
                <a:cs typeface="Arial MT"/>
              </a:rPr>
              <a:t>ML</a:t>
            </a:r>
            <a:r>
              <a:rPr sz="2600" b="0" spc="-17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algorithms(unsupervised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292" y="1806675"/>
            <a:ext cx="2771775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257810" algn="l"/>
              </a:tabLst>
            </a:pPr>
            <a:r>
              <a:rPr sz="1800" spc="-75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800">
              <a:latin typeface="Roboto"/>
              <a:cs typeface="Roboto"/>
            </a:endParaRPr>
          </a:p>
          <a:p>
            <a:pPr marL="257810" indent="-189865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258445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agglomerative</a:t>
            </a:r>
            <a:r>
              <a:rPr sz="1800" spc="-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clustering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49" y="242577"/>
            <a:ext cx="1304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K-Means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500" y="862322"/>
            <a:ext cx="8208645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K-Means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Unsupervised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Learning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groups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unlabeled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into different clusters. Here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 defines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 of predefined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 that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created in 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process,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as if K=2,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two clusters, 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K=3,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three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clusters,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so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642" y="2050307"/>
            <a:ext cx="621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spc="-5" dirty="0">
                <a:latin typeface="Times New Roman"/>
                <a:cs typeface="Times New Roman"/>
              </a:rPr>
              <a:t>Result: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68" y="4597136"/>
            <a:ext cx="3836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elbow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generating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75" y="2340587"/>
            <a:ext cx="2736745" cy="190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347" y="2059125"/>
            <a:ext cx="2898802" cy="18601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92196" y="4196972"/>
            <a:ext cx="3170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r>
              <a:rPr sz="1600" spc="2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sz="1600" spc="25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3499" y="4440812"/>
            <a:ext cx="279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1636395" algn="l"/>
                <a:tab pos="223837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	datapoints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evenly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3499" y="4684652"/>
            <a:ext cx="2242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distributed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8501"/>
            <a:ext cx="1398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evaluation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1850" y="1082100"/>
          <a:ext cx="8033384" cy="164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/>
                <a:gridCol w="4220210"/>
                <a:gridCol w="2635884"/>
              </a:tblGrid>
              <a:tr h="262127">
                <a:tc gridSpan="3">
                  <a:txBody>
                    <a:bodyPr/>
                    <a:lstStyle/>
                    <a:p>
                      <a:pPr>
                        <a:lnSpc>
                          <a:spcPts val="1855"/>
                        </a:lnSpc>
                      </a:pPr>
                      <a:r>
                        <a:rPr sz="13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.Silhouette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algorithm.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compactness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clusters(intra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separation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amongst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(inter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7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Davies-Bouldin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600" b="1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(DBI</a:t>
                      </a:r>
                      <a:r>
                        <a:rPr sz="1600" b="1" spc="14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commonly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goodness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split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127">
                <a:tc gridSpan="2"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K-Means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66" y="3124325"/>
            <a:ext cx="2668137" cy="18545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7596" y="3582375"/>
            <a:ext cx="4568825" cy="24384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 marL="351155" indent="-351790">
              <a:lnSpc>
                <a:spcPts val="1855"/>
              </a:lnSpc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silhouette score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would always lie</a:t>
            </a:r>
            <a:r>
              <a:rPr sz="1600" spc="-1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between -1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1.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8900" y="3862790"/>
            <a:ext cx="2369185" cy="24384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representing</a:t>
            </a:r>
            <a:r>
              <a:rPr sz="1600" spc="-3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better</a:t>
            </a:r>
            <a:r>
              <a:rPr sz="1600" spc="-2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896" y="4085802"/>
            <a:ext cx="4005579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score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0.007499010681200968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Davies_bouldin_score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9.05605194948868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05075"/>
            <a:ext cx="2396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Problem</a:t>
            </a:r>
            <a:r>
              <a:rPr sz="2500" b="0" spc="-8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statement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54021"/>
            <a:ext cx="8090534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and movies available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2019.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Flixable which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third-party Netflix search engine.</a:t>
            </a:r>
            <a:endParaRPr sz="16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2018,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they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report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shows that 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streaming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service’s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decreased by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2,000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titles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while its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tripled.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explore what all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insights can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obtained from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same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Integrating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external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such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IMDB ratings, rotten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tomatoes can also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provide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many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findings.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project,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.Exploratory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2.Understanding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countries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3.Is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increasingly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focusing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than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recent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years.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4.Clustering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475" y="196927"/>
            <a:ext cx="3676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2600" b="0" spc="-5" dirty="0">
                <a:latin typeface="Times New Roman"/>
                <a:cs typeface="Times New Roman"/>
              </a:rPr>
              <a:t>Agglomerative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Clustering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196" y="910421"/>
            <a:ext cx="420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35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agglomerative clustering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 need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k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beforehand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  <a:tab pos="877569" algn="l"/>
                <a:tab pos="2233930" algn="l"/>
                <a:tab pos="339217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agglomerativ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hierarchical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  algorithm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popular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example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HCA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Here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ward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linkage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086" y="2743775"/>
            <a:ext cx="3400764" cy="23041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13384" algn="l"/>
                <a:tab pos="414020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clusters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4 </a:t>
            </a:r>
            <a:r>
              <a:rPr spc="-385" dirty="0"/>
              <a:t> </a:t>
            </a:r>
            <a:r>
              <a:rPr dirty="0"/>
              <a:t>using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Dendrogram</a:t>
            </a: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700"/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50" b="1" spc="-5" dirty="0">
                <a:solidFill>
                  <a:srgbClr val="212121"/>
                </a:solidFill>
                <a:latin typeface="Courier New"/>
                <a:cs typeface="Courier New"/>
              </a:rPr>
              <a:t>Evaluation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ourier New"/>
              <a:cs typeface="Courier New"/>
            </a:endParaRPr>
          </a:p>
          <a:p>
            <a:pPr marL="469900" lvl="1" indent="-3403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45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Coefficient: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-0.002</a:t>
            </a:r>
            <a:endParaRPr sz="1450">
              <a:latin typeface="Times New Roman"/>
              <a:cs typeface="Times New Roman"/>
            </a:endParaRPr>
          </a:p>
          <a:p>
            <a:pPr marL="469900" lvl="1" indent="-34036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9.05605</a:t>
            </a:r>
            <a:endParaRPr sz="1450">
              <a:latin typeface="Times New Roman"/>
              <a:cs typeface="Times New Roman"/>
            </a:endParaRPr>
          </a:p>
          <a:p>
            <a:pPr marL="469900" marR="149225" lvl="1" indent="-340360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Comparing with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K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mean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only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 </a:t>
            </a:r>
            <a:r>
              <a:rPr sz="1450" dirty="0">
                <a:latin typeface="Times New Roman"/>
                <a:cs typeface="Times New Roman"/>
              </a:rPr>
              <a:t>better for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hierarchical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clustering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450" spc="-3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 well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00" y="538817"/>
            <a:ext cx="152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Conclusion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746" y="1039197"/>
            <a:ext cx="811022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985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sillhoute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score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,optimal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26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formed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best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identification than Hierarchical as the evaluation metrics also indicates the same.In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kmean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0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 datapoints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and evenly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distributed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other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cluster</a:t>
            </a:r>
            <a:endParaRPr sz="1600">
              <a:latin typeface="Times New Roman"/>
              <a:cs typeface="Times New Roman"/>
            </a:endParaRPr>
          </a:p>
          <a:p>
            <a:pPr marL="363855" marR="23495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has 5372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2398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shows,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  <a:p>
            <a:pPr marL="363855" indent="-351790" algn="just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15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-MA</a:t>
            </a:r>
            <a:r>
              <a:rPr sz="1600" spc="-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ratings for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show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i,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adul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2017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2018 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2020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growing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significantly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faster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 </a:t>
            </a:r>
            <a:r>
              <a:rPr sz="1600" spc="-65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saw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huge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 in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and television episodes after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2015.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drop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television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episodes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produced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after </a:t>
            </a:r>
            <a:r>
              <a:rPr sz="1600" spc="-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2020. 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appears that Netflix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focused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 attention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increasing Movie content 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much more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dramatically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21" y="741552"/>
            <a:ext cx="7828915" cy="3390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added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october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january</a:t>
            </a:r>
            <a:endParaRPr sz="1600" dirty="0">
              <a:latin typeface="Times New Roman"/>
              <a:cs typeface="Times New Roman"/>
            </a:endParaRPr>
          </a:p>
          <a:p>
            <a:pPr marL="363855" marR="635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Documentaries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followed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standup</a:t>
            </a:r>
            <a:r>
              <a:rPr sz="16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comedy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Drama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international movies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between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80</a:t>
            </a:r>
            <a:r>
              <a:rPr sz="16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lang="en-US" sz="16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30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tv_shows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season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NC-17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duration.</a:t>
            </a: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come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t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 movie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 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rating,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shortes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runtime on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united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content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,followed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india</a:t>
            </a:r>
            <a:endParaRPr sz="1600"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india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30%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 mode.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76" y="1879854"/>
            <a:ext cx="31032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latin typeface="Arial MT"/>
                <a:cs typeface="Arial MT"/>
              </a:rPr>
              <a:t>Thank</a:t>
            </a:r>
            <a:r>
              <a:rPr sz="5200" b="0" spc="-100" dirty="0">
                <a:latin typeface="Arial MT"/>
                <a:cs typeface="Arial MT"/>
              </a:rPr>
              <a:t> </a:t>
            </a:r>
            <a:r>
              <a:rPr sz="5200" b="0" dirty="0">
                <a:latin typeface="Arial MT"/>
                <a:cs typeface="Arial MT"/>
              </a:rPr>
              <a:t>you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66825"/>
            <a:ext cx="21412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Points</a:t>
            </a:r>
            <a:r>
              <a:rPr sz="2500" b="0" spc="-5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to</a:t>
            </a:r>
            <a:r>
              <a:rPr sz="2500" b="0" spc="-4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discuss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992" y="1460461"/>
            <a:ext cx="4323080" cy="27393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4335" indent="-35179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description</a:t>
            </a:r>
            <a:endParaRPr sz="1600" dirty="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Exploratory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analysis</a:t>
            </a:r>
            <a:endParaRPr sz="1600" dirty="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45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Hypothesis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testing</a:t>
            </a:r>
            <a:endParaRPr sz="1600" dirty="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Feature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selection</a:t>
            </a:r>
            <a:endParaRPr sz="1600" dirty="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Machine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learning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algorithms(unsupervised)</a:t>
            </a:r>
            <a:endParaRPr sz="1600" dirty="0">
              <a:latin typeface="Roboto"/>
              <a:cs typeface="Roboto"/>
            </a:endParaRPr>
          </a:p>
          <a:p>
            <a:pPr marL="656590" lvl="1" indent="-21844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657225" algn="l"/>
              </a:tabLst>
            </a:pPr>
            <a:r>
              <a:rPr sz="1600" spc="-70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600" dirty="0">
              <a:latin typeface="Roboto"/>
              <a:cs typeface="Roboto"/>
            </a:endParaRPr>
          </a:p>
          <a:p>
            <a:pPr marL="657225" lvl="1" indent="-1689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5786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agglomerative clustering</a:t>
            </a:r>
            <a:endParaRPr sz="1600" dirty="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performance</a:t>
            </a:r>
            <a:endParaRPr sz="1600" dirty="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Conclusion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5" y="250652"/>
            <a:ext cx="2198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Data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description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75" y="740622"/>
            <a:ext cx="8735695" cy="391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	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dataset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consists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listings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available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Netflix,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along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details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such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cast,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directors, ratings,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year,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duration,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etc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6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show_id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Unique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Identifier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title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Title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cas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involve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movi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where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produced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date_added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release_year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Release</a:t>
            </a:r>
            <a:r>
              <a:rPr sz="16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Year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Duration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minutes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seasons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listed_in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endParaRPr sz="16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description: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Summary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4" y="250652"/>
            <a:ext cx="64219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5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2800" b="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>
                <a:latin typeface="Times New Roman" pitchFamily="18" charset="0"/>
                <a:cs typeface="Times New Roman" pitchFamily="18" charset="0"/>
              </a:rPr>
              <a:t>data:</a:t>
            </a:r>
            <a:endParaRPr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23952"/>
            <a:ext cx="8382000" cy="1894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marR="5080" lvl="1" indent="-342900">
              <a:lnSpc>
                <a:spcPct val="150000"/>
              </a:lnSpc>
              <a:spcBef>
                <a:spcPts val="520"/>
              </a:spcBef>
              <a:buFont typeface="Arial" pitchFamily="34" charset="0"/>
              <a:buChar char="•"/>
              <a:tabLst>
                <a:tab pos="621665" algn="l"/>
                <a:tab pos="622300" algn="l"/>
              </a:tabLst>
            </a:pPr>
            <a:r>
              <a:rPr lang="en-US" sz="1600" spc="-9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efficiency of our analysis we will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1600" spc="-6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 and also check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are some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corruptions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 and if any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found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we will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try to treat </a:t>
            </a:r>
            <a:r>
              <a:rPr lang="en-US" sz="1600" spc="-6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it.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31800" marR="7620" lvl="1" indent="-342900">
              <a:lnSpc>
                <a:spcPct val="150000"/>
              </a:lnSpc>
              <a:buFont typeface="Arial" pitchFamily="34" charset="0"/>
              <a:buChar char="•"/>
              <a:tabLst>
                <a:tab pos="621665" algn="l"/>
                <a:tab pos="6223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dataset consists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Netﬂix </a:t>
            </a:r>
            <a:r>
              <a:rPr lang="en-US" sz="1600" spc="-3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of 2019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31800" marR="7620" lvl="1" indent="-342900">
              <a:lnSpc>
                <a:spcPct val="150000"/>
              </a:lnSpc>
              <a:buFont typeface="Arial" pitchFamily="34" charset="0"/>
              <a:buChar char="•"/>
              <a:tabLst>
                <a:tab pos="621665" algn="l"/>
                <a:tab pos="6223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16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7787</a:t>
            </a:r>
            <a:r>
              <a:rPr lang="en-US" sz="16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features(columns).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31800" marR="7620" lvl="1" indent="-342900">
              <a:lnSpc>
                <a:spcPct val="150000"/>
              </a:lnSpc>
              <a:buFont typeface="Arial" pitchFamily="34" charset="0"/>
              <a:buChar char="•"/>
              <a:tabLst>
                <a:tab pos="621665" algn="l"/>
                <a:tab pos="6223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eleven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textual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one numeric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column(‘</a:t>
            </a:r>
            <a:r>
              <a:rPr lang="en-US" sz="1600" spc="-5" dirty="0" err="1" smtClean="0">
                <a:latin typeface="Times New Roman" pitchFamily="18" charset="0"/>
                <a:cs typeface="Times New Roman" pitchFamily="18" charset="0"/>
              </a:rPr>
              <a:t>release_year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4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4" y="250652"/>
            <a:ext cx="64219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0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sz="2800" b="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>
                <a:latin typeface="Times New Roman" pitchFamily="18" charset="0"/>
                <a:cs typeface="Times New Roman" pitchFamily="18" charset="0"/>
              </a:rPr>
              <a:t>preparation</a:t>
            </a:r>
            <a:endParaRPr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72150" y="819150"/>
            <a:ext cx="6564700" cy="2636619"/>
          </a:xfrm>
        </p:spPr>
        <p:txBody>
          <a:bodyPr/>
          <a:lstStyle/>
          <a:p>
            <a:pPr marL="355600" marR="1504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Pandas for data manipulation, aggregation.</a:t>
            </a:r>
          </a:p>
          <a:p>
            <a:pPr marL="355600" marR="1504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i="0" spc="-5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0" spc="-5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 for visualization and </a:t>
            </a:r>
            <a:r>
              <a:rPr lang="en-US" i="0" spc="-5" dirty="0" smtClean="0">
                <a:latin typeface="Times New Roman" pitchFamily="18" charset="0"/>
                <a:cs typeface="Times New Roman" pitchFamily="18" charset="0"/>
              </a:rPr>
              <a:t>behavior with 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respect to the target </a:t>
            </a:r>
            <a:r>
              <a:rPr lang="en-US" i="0" spc="-5" dirty="0" smtClean="0">
                <a:latin typeface="Times New Roman" pitchFamily="18" charset="0"/>
                <a:cs typeface="Times New Roman" pitchFamily="18" charset="0"/>
              </a:rPr>
              <a:t>variable.</a:t>
            </a:r>
            <a:endParaRPr lang="en-US" i="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1504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i="0" spc="-5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 for computationally efficient </a:t>
            </a:r>
            <a:r>
              <a:rPr lang="en-US" i="0" spc="-5" dirty="0" smtClean="0">
                <a:latin typeface="Times New Roman" pitchFamily="18" charset="0"/>
                <a:cs typeface="Times New Roman" pitchFamily="18" charset="0"/>
              </a:rPr>
              <a:t>operations.</a:t>
            </a:r>
            <a:endParaRPr lang="en-US" i="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1504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i="0" spc="-5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 Learn for model training, model optimization, </a:t>
            </a:r>
            <a:r>
              <a:rPr lang="en-US" i="0" spc="-5" dirty="0" smtClean="0">
                <a:latin typeface="Times New Roman" pitchFamily="18" charset="0"/>
                <a:cs typeface="Times New Roman" pitchFamily="18" charset="0"/>
              </a:rPr>
              <a:t>and metrics </a:t>
            </a:r>
            <a:r>
              <a:rPr lang="en-US" i="0" spc="-5" dirty="0">
                <a:latin typeface="Times New Roman" pitchFamily="18" charset="0"/>
                <a:cs typeface="Times New Roman" pitchFamily="18" charset="0"/>
              </a:rPr>
              <a:t>calculation 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NLTK 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 to preprocess text data for further analysis like with ML models for instance</a:t>
            </a:r>
          </a:p>
          <a:p>
            <a:pPr marL="355600" marR="1504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545465" algn="l"/>
                <a:tab pos="54610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666750"/>
            <a:ext cx="2363900" cy="954762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190750"/>
            <a:ext cx="2241084" cy="794926"/>
          </a:xfrm>
          <a:prstGeom prst="rect">
            <a:avLst/>
          </a:prstGeom>
        </p:spPr>
      </p:pic>
      <p:pic>
        <p:nvPicPr>
          <p:cNvPr id="8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3105150"/>
            <a:ext cx="2059100" cy="1383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46120"/>
            <a:ext cx="263313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5" y="245902"/>
            <a:ext cx="681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85" dirty="0">
                <a:latin typeface="Times New Roman"/>
                <a:cs typeface="Times New Roman"/>
              </a:rPr>
              <a:t>T</a:t>
            </a:r>
            <a:r>
              <a:rPr sz="2600" b="0" dirty="0">
                <a:latin typeface="Times New Roman"/>
                <a:cs typeface="Times New Roman"/>
              </a:rPr>
              <a:t>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622" y="245902"/>
            <a:ext cx="1032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CC0000"/>
                </a:solidFill>
                <a:latin typeface="Times New Roman"/>
                <a:cs typeface="Times New Roman"/>
              </a:rPr>
              <a:t>Ratings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93" y="2849997"/>
            <a:ext cx="3342004" cy="7816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8615" marR="5080" indent="-336550" algn="just">
              <a:lnSpc>
                <a:spcPct val="105000"/>
              </a:lnSpc>
              <a:spcBef>
                <a:spcPts val="5"/>
              </a:spcBef>
              <a:buSzPct val="87500"/>
              <a:buFont typeface="Arial MT"/>
              <a:buChar char="●"/>
              <a:tabLst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Netflix </a:t>
            </a:r>
            <a:r>
              <a:rPr sz="1600" dirty="0">
                <a:latin typeface="Times New Roman"/>
                <a:cs typeface="Times New Roman"/>
              </a:rPr>
              <a:t>has 5372 </a:t>
            </a:r>
            <a:r>
              <a:rPr sz="1600" spc="-5" dirty="0">
                <a:latin typeface="Times New Roman"/>
                <a:cs typeface="Times New Roman"/>
              </a:rPr>
              <a:t>movies and </a:t>
            </a:r>
            <a:r>
              <a:rPr sz="1600" dirty="0">
                <a:latin typeface="Times New Roman"/>
                <a:cs typeface="Times New Roman"/>
              </a:rPr>
              <a:t>2398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 shows,there are more</a:t>
            </a:r>
            <a:r>
              <a:rPr sz="1600" dirty="0">
                <a:latin typeface="Times New Roman"/>
                <a:cs typeface="Times New Roman"/>
              </a:rPr>
              <a:t> number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21" y="3134897"/>
            <a:ext cx="36626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65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5459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case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 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574" y="810825"/>
            <a:ext cx="2638500" cy="1917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450" y="718000"/>
            <a:ext cx="2450674" cy="19637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33800" y="59518"/>
            <a:ext cx="1234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254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en-US" sz="3600" b="1" spc="7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52372"/>
            <a:ext cx="2665080" cy="1875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25" y="77449"/>
            <a:ext cx="16344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Release</a:t>
            </a:r>
            <a:r>
              <a:rPr sz="2500" b="0" spc="-9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year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562" y="2160840"/>
            <a:ext cx="4782185" cy="29171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 algn="just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2017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2018</a:t>
            </a:r>
          </a:p>
          <a:p>
            <a:pPr marL="356235" indent="-344170" algn="just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lang="en-US" sz="1500" spc="-5" dirty="0" smtClean="0">
                <a:latin typeface="Times New Roman"/>
                <a:cs typeface="Times New Roman"/>
              </a:rPr>
              <a:t>TV Show</a:t>
            </a:r>
            <a:r>
              <a:rPr sz="1500" spc="-15" dirty="0" smtClean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</a:t>
            </a:r>
          </a:p>
          <a:p>
            <a:pPr marL="356235" marR="508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Netflix is </a:t>
            </a:r>
            <a:r>
              <a:rPr sz="1500" dirty="0">
                <a:latin typeface="Times New Roman"/>
                <a:cs typeface="Times New Roman"/>
              </a:rPr>
              <a:t>growing </a:t>
            </a:r>
            <a:r>
              <a:rPr sz="1500" spc="-5" dirty="0">
                <a:latin typeface="Times New Roman"/>
                <a:cs typeface="Times New Roman"/>
              </a:rPr>
              <a:t>significantly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faster</a:t>
            </a:r>
            <a:r>
              <a:rPr sz="1500" spc="-5" dirty="0">
                <a:latin typeface="Times New Roman"/>
                <a:cs typeface="Times New Roman"/>
              </a:rPr>
              <a:t> than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 of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 dirty="0">
              <a:latin typeface="Times New Roman"/>
              <a:cs typeface="Times New Roman"/>
            </a:endParaRPr>
          </a:p>
          <a:p>
            <a:pPr marL="356235" marR="2349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65" dirty="0">
                <a:latin typeface="Times New Roman"/>
                <a:cs typeface="Times New Roman"/>
              </a:rPr>
              <a:t>We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saw </a:t>
            </a:r>
            <a:r>
              <a:rPr sz="1500" dirty="0">
                <a:latin typeface="Times New Roman"/>
                <a:cs typeface="Times New Roman"/>
              </a:rPr>
              <a:t>a huge </a:t>
            </a:r>
            <a:r>
              <a:rPr sz="1500" spc="-5" dirty="0">
                <a:latin typeface="Times New Roman"/>
                <a:cs typeface="Times New Roman"/>
              </a:rPr>
              <a:t>increase 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 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2015.</a:t>
            </a:r>
          </a:p>
          <a:p>
            <a:pPr marL="356235" marR="825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there is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significant </a:t>
            </a:r>
            <a:r>
              <a:rPr sz="1500" dirty="0">
                <a:latin typeface="Times New Roman"/>
                <a:cs typeface="Times New Roman"/>
              </a:rPr>
              <a:t>drop </a:t>
            </a:r>
            <a:r>
              <a:rPr sz="1500" spc="-5" dirty="0">
                <a:latin typeface="Times New Roman"/>
                <a:cs typeface="Times New Roman"/>
              </a:rPr>
              <a:t>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produced </a:t>
            </a: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2020.</a:t>
            </a:r>
          </a:p>
          <a:p>
            <a:pPr marL="356235" marR="889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appears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Netflix</a:t>
            </a:r>
            <a:r>
              <a:rPr sz="1500" dirty="0">
                <a:latin typeface="Times New Roman"/>
                <a:cs typeface="Times New Roman"/>
              </a:rPr>
              <a:t> has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focused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attention</a:t>
            </a:r>
            <a:r>
              <a:rPr sz="1500" dirty="0">
                <a:latin typeface="Times New Roman"/>
                <a:cs typeface="Times New Roman"/>
              </a:rPr>
              <a:t> 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increasing Movie content that TV Shows. Movies </a:t>
            </a:r>
            <a:r>
              <a:rPr sz="1500" dirty="0">
                <a:latin typeface="Times New Roman"/>
                <a:cs typeface="Times New Roman"/>
              </a:rPr>
              <a:t>have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dramatically</a:t>
            </a:r>
            <a:r>
              <a:rPr sz="1500" spc="-5" dirty="0">
                <a:latin typeface="Times New Roman"/>
                <a:cs typeface="Times New Roman"/>
              </a:rPr>
              <a:t> than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10" y="569575"/>
            <a:ext cx="3169932" cy="1467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2711" y="742375"/>
            <a:ext cx="3665839" cy="1945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9327" y="2973452"/>
            <a:ext cx="3132606" cy="1786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5229" y="2649009"/>
            <a:ext cx="1013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tv_shows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5229" y="420490"/>
            <a:ext cx="901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movies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59518"/>
            <a:ext cx="1234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254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en-US" sz="3600" b="1" spc="7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5001"/>
            <a:ext cx="1972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0" dirty="0">
                <a:latin typeface="Times New Roman"/>
                <a:cs typeface="Times New Roman"/>
              </a:rPr>
              <a:t>Release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month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370" y="3486150"/>
            <a:ext cx="80150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Highest </a:t>
            </a:r>
            <a:r>
              <a:rPr lang="en-US" sz="1600" dirty="0"/>
              <a:t>number of movies released in 2017 and 2018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Highest </a:t>
            </a:r>
            <a:r>
              <a:rPr lang="en-US" sz="1600" dirty="0"/>
              <a:t>number of TV Shows released in 2020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number of movies on Netflix is growing significantly faster than the number of TV shows.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 saw a huge increase in the number of movies and television episodes after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It appears that Netflix has focused more attention on increasing Movie content that TV Shows. Movies have increased much more dramatically than TV shows.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69" y="1035650"/>
            <a:ext cx="2920481" cy="23808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345" y="1188050"/>
            <a:ext cx="3675101" cy="21947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1428</Words>
  <Application>Microsoft Office PowerPoint</Application>
  <PresentationFormat>On-screen Show (16:9)</PresentationFormat>
  <Paragraphs>162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Capstone Project   Unsupervised ML - Clustering</vt:lpstr>
      <vt:lpstr>Problem statement</vt:lpstr>
      <vt:lpstr>Points to discuss</vt:lpstr>
      <vt:lpstr>Data description</vt:lpstr>
      <vt:lpstr>Understanding the data:</vt:lpstr>
      <vt:lpstr>Initial preparation</vt:lpstr>
      <vt:lpstr>Type</vt:lpstr>
      <vt:lpstr>Release year</vt:lpstr>
      <vt:lpstr>Release month</vt:lpstr>
      <vt:lpstr>genre</vt:lpstr>
      <vt:lpstr>Duration</vt:lpstr>
      <vt:lpstr>Country</vt:lpstr>
      <vt:lpstr>Originals</vt:lpstr>
      <vt:lpstr>1.HYPOTHESIS TESTING</vt:lpstr>
      <vt:lpstr>2.  H1:The mean duration which is more than 90 mins are movies HO:The mean duration which is more than 90 mins are NOT movies</vt:lpstr>
      <vt:lpstr>Features selection</vt:lpstr>
      <vt:lpstr>ML algorithms(unsupervised</vt:lpstr>
      <vt:lpstr>K-Means:</vt:lpstr>
      <vt:lpstr>evaluation</vt:lpstr>
      <vt:lpstr>2.Agglomerative Clustering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netflix movies and tv shows-apoorva.pdf</dc:title>
  <cp:lastModifiedBy>HappySelling.in</cp:lastModifiedBy>
  <cp:revision>7</cp:revision>
  <dcterms:created xsi:type="dcterms:W3CDTF">2023-01-04T15:53:43Z</dcterms:created>
  <dcterms:modified xsi:type="dcterms:W3CDTF">2023-01-04T18:05:36Z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