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7" r:id="rId6"/>
    <p:sldId id="266" r:id="rId7"/>
    <p:sldId id="267" r:id="rId8"/>
    <p:sldId id="260" r:id="rId9"/>
    <p:sldId id="268" r:id="rId10"/>
    <p:sldId id="269" r:id="rId11"/>
    <p:sldId id="274" r:id="rId12"/>
    <p:sldId id="262" r:id="rId13"/>
    <p:sldId id="271" r:id="rId14"/>
    <p:sldId id="272" r:id="rId15"/>
    <p:sldId id="273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3" y="3886200"/>
            <a:ext cx="8678055" cy="1275672"/>
          </a:xfrm>
        </p:spPr>
        <p:txBody>
          <a:bodyPr/>
          <a:lstStyle/>
          <a:p>
            <a:r>
              <a:rPr lang="en-US" dirty="0"/>
              <a:t> A distributed, synchronously replicated,</a:t>
            </a:r>
          </a:p>
          <a:p>
            <a:r>
              <a:rPr lang="en-US" dirty="0"/>
              <a:t>fault </a:t>
            </a:r>
            <a:r>
              <a:rPr lang="en-US" dirty="0" smtClean="0"/>
              <a:t>tolerant,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4" y="5255938"/>
            <a:ext cx="878388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Anant Bhardwaj	Rebecca Taft	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Manasi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Vartak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	David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Goehring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from a complete disk wipe </a:t>
            </a:r>
            <a:r>
              <a:rPr lang="en-US" dirty="0" smtClean="0"/>
              <a:t>out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provide a script that copies the database data files from a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recovery requires that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dirty="0"/>
              <a:t>is not serving any request during the recovery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serves a new request it will change its state during the recovery and would lead to inconsistent </a:t>
            </a:r>
            <a:r>
              <a:rPr lang="en-US" dirty="0" smtClean="0"/>
              <a:t>data/state </a:t>
            </a:r>
            <a:r>
              <a:rPr lang="en-US" dirty="0"/>
              <a:t>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data &amp; the state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AP}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is copied, the normal recovery protocol kicks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Multi-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made the following optimizations to our </a:t>
            </a:r>
            <a:r>
              <a:rPr lang="en-US" dirty="0" err="1"/>
              <a:t>paxos</a:t>
            </a:r>
            <a:r>
              <a:rPr lang="en-US" dirty="0" smtClean="0"/>
              <a:t>-based </a:t>
            </a:r>
            <a:r>
              <a:rPr lang="en-US" dirty="0"/>
              <a:t>protocol by implementing a version of 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2 round-trips per agreement by </a:t>
            </a:r>
            <a:r>
              <a:rPr lang="en-US" dirty="0" smtClean="0"/>
              <a:t>having </a:t>
            </a:r>
            <a:r>
              <a:rPr lang="en-US" dirty="0"/>
              <a:t>a server issue Prepare messages ahead of time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dueling leaders under high client load by using a designated </a:t>
            </a:r>
            <a:r>
              <a:rPr lang="en-US" dirty="0" smtClean="0"/>
              <a:t>leader</a:t>
            </a:r>
          </a:p>
          <a:p>
            <a:endParaRPr lang="en-US" dirty="0" smtClean="0"/>
          </a:p>
          <a:p>
            <a:r>
              <a:rPr lang="en-US" dirty="0" smtClean="0"/>
              <a:t>We present the effect of this optimization in the evaluation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implemented the TPC-C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industry standard for comparing the </a:t>
            </a:r>
            <a:r>
              <a:rPr lang="en-US" dirty="0" smtClean="0"/>
              <a:t>performance </a:t>
            </a:r>
            <a:r>
              <a:rPr lang="en-US" dirty="0"/>
              <a:t>of OLTP database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-C simulates the operation of a wholesale parts </a:t>
            </a:r>
            <a:r>
              <a:rPr lang="en-US" dirty="0" smtClean="0"/>
              <a:t>supplier in which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population of terminal operators executes a set of transactions against a database.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transactions include </a:t>
            </a:r>
            <a:r>
              <a:rPr lang="en-US" dirty="0" smtClean="0"/>
              <a:t>monitoring </a:t>
            </a:r>
            <a:r>
              <a:rPr lang="en-US" dirty="0"/>
              <a:t>the stock level of a warehouse, creating a new order for a customer, accepting payment from a customer, making a delivery to a set of customers, and checking the status of an order.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intent of this benchmark is to simulate a realistic real-time OLTP system.</a:t>
            </a:r>
          </a:p>
        </p:txBody>
      </p:sp>
    </p:spTree>
    <p:extLst>
      <p:ext uri="{BB962C8B-B14F-4D97-AF65-F5344CB8AC3E}">
        <p14:creationId xmlns:p14="http://schemas.microsoft.com/office/powerpoint/2010/main" val="6617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throughp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457200" y="1600200"/>
            <a:ext cx="8229600" cy="4702223"/>
          </a:xfrm>
        </p:spPr>
      </p:pic>
    </p:spTree>
    <p:extLst>
      <p:ext uri="{BB962C8B-B14F-4D97-AF65-F5344CB8AC3E}">
        <p14:creationId xmlns:p14="http://schemas.microsoft.com/office/powerpoint/2010/main" val="25971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avg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r="1839"/>
          <a:stretch>
            <a:fillRect/>
          </a:stretch>
        </p:blipFill>
        <p:spPr>
          <a:xfrm>
            <a:off x="457200" y="1600200"/>
            <a:ext cx="8229600" cy="4737497"/>
          </a:xfrm>
        </p:spPr>
      </p:pic>
    </p:spTree>
    <p:extLst>
      <p:ext uri="{BB962C8B-B14F-4D97-AF65-F5344CB8AC3E}">
        <p14:creationId xmlns:p14="http://schemas.microsoft.com/office/powerpoint/2010/main" val="1305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90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708"/>
          <a:stretch>
            <a:fillRect/>
          </a:stretch>
        </p:blipFill>
        <p:spPr>
          <a:xfrm>
            <a:off x="457200" y="1600200"/>
            <a:ext cx="8229600" cy="4772772"/>
          </a:xfrm>
        </p:spPr>
      </p:pic>
    </p:spTree>
    <p:extLst>
      <p:ext uri="{BB962C8B-B14F-4D97-AF65-F5344CB8AC3E}">
        <p14:creationId xmlns:p14="http://schemas.microsoft.com/office/powerpoint/2010/main" val="27450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 live demo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synchronous replication with strong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ault-tolerance  (auto failover)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a crashed machine should catch up with other </a:t>
            </a:r>
            <a:r>
              <a:rPr lang="en-US" dirty="0"/>
              <a:t>peer </a:t>
            </a:r>
            <a:r>
              <a:rPr lang="en-US" dirty="0" smtClean="0"/>
              <a:t>by executing </a:t>
            </a:r>
            <a:r>
              <a:rPr lang="en-US" dirty="0"/>
              <a:t>all the missing queries after </a:t>
            </a:r>
            <a:r>
              <a:rPr lang="en-US" dirty="0" smtClean="0"/>
              <a:t>the restart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paxos</a:t>
            </a:r>
            <a:r>
              <a:rPr lang="en-US" dirty="0" smtClean="0"/>
              <a:t> safety (</a:t>
            </a:r>
            <a:r>
              <a:rPr lang="en-US" dirty="0" err="1" smtClean="0"/>
              <a:t>paxos</a:t>
            </a:r>
            <a:r>
              <a:rPr lang="en-US" dirty="0" smtClean="0"/>
              <a:t> should tolerate server restarts)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d</a:t>
            </a:r>
            <a:r>
              <a:rPr lang="en-US" dirty="0" smtClean="0"/>
              <a:t>isk wipeout (reconstructing state by copying a healthy machine)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 Project: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Barista?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middleware layer written over 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/>
              <a:t>enables </a:t>
            </a:r>
            <a:r>
              <a:rPr lang="en-US" dirty="0" smtClean="0"/>
              <a:t>real-time </a:t>
            </a:r>
            <a:r>
              <a:rPr lang="en-US" dirty="0"/>
              <a:t>replication of data among multiple </a:t>
            </a:r>
            <a:r>
              <a:rPr lang="en-US" dirty="0" err="1"/>
              <a:t>Postgres</a:t>
            </a:r>
            <a:r>
              <a:rPr lang="en-US" dirty="0"/>
              <a:t> instances in a distributed </a:t>
            </a:r>
            <a:r>
              <a:rPr lang="en-US" dirty="0" smtClean="0"/>
              <a:t>infrastructure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applications can use </a:t>
            </a:r>
            <a:r>
              <a:rPr lang="en-US" dirty="0" smtClean="0"/>
              <a:t>Barista with </a:t>
            </a:r>
            <a:r>
              <a:rPr lang="en-US" dirty="0"/>
              <a:t>the same SQL code they used </a:t>
            </a:r>
            <a:r>
              <a:rPr lang="en-US" dirty="0" smtClean="0"/>
              <a:t>before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Why one should care?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application using database as the backend would like to have: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-tolerance </a:t>
            </a:r>
            <a:r>
              <a:rPr lang="en-US" dirty="0" smtClean="0"/>
              <a:t>(</a:t>
            </a:r>
            <a:r>
              <a:rPr lang="en-US" dirty="0"/>
              <a:t>automatic failover among replicas</a:t>
            </a:r>
            <a:r>
              <a:rPr lang="en-US" dirty="0" smtClean="0"/>
              <a:t>) with strong consistency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utomatic recovery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automatic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7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Choice: </a:t>
            </a:r>
            <a:r>
              <a:rPr lang="en-US" dirty="0" err="1"/>
              <a:t>Paxos</a:t>
            </a:r>
            <a:r>
              <a:rPr lang="en-US" dirty="0"/>
              <a:t> Agreement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Track </a:t>
            </a:r>
            <a:r>
              <a:rPr lang="en-US" sz="5100" dirty="0"/>
              <a:t>the </a:t>
            </a:r>
            <a:r>
              <a:rPr lang="en-US" sz="5100" dirty="0" smtClean="0"/>
              <a:t>opening and closing </a:t>
            </a:r>
            <a:r>
              <a:rPr lang="en-US" sz="5100" dirty="0"/>
              <a:t>of connections in </a:t>
            </a:r>
            <a:r>
              <a:rPr lang="en-US" sz="5100" dirty="0" smtClean="0"/>
              <a:t>the log </a:t>
            </a:r>
            <a:r>
              <a:rPr lang="en-US" sz="5100" dirty="0"/>
              <a:t>in addition to query </a:t>
            </a:r>
            <a:r>
              <a:rPr lang="en-US" sz="5100" dirty="0" smtClean="0"/>
              <a:t>operations.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presence of replication must be transparent to </a:t>
            </a:r>
            <a:r>
              <a:rPr lang="en-US" sz="3600" dirty="0" smtClean="0"/>
              <a:t>clients (and </a:t>
            </a:r>
            <a:r>
              <a:rPr lang="en-US" sz="3600" dirty="0"/>
              <a:t>therefore they must not need to connect to different instances </a:t>
            </a:r>
            <a:r>
              <a:rPr lang="en-US" sz="3600" dirty="0" smtClean="0"/>
              <a:t>separately)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   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/ open connection to  machine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con,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clerk.OpenConnection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create the table on  machine 2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(machine_2,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"CREATE TABLE IF NOT EXISTS courses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id text, name text)",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insert a record on machine 3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(machine_3,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"INSERT INTO courses values(‘6.831', 'UID')",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endParaRPr lang="en-US" dirty="0">
              <a:solidFill>
                <a:srgbClr val="4F81BD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sz="3600" dirty="0"/>
              <a:t>all operations </a:t>
            </a:r>
            <a:r>
              <a:rPr lang="en-US" sz="3600" dirty="0" smtClean="0"/>
              <a:t>must </a:t>
            </a:r>
            <a:r>
              <a:rPr lang="en-US" sz="3600" dirty="0"/>
              <a:t>affect all the </a:t>
            </a:r>
            <a:r>
              <a:rPr lang="en-US" sz="3600" dirty="0" smtClean="0"/>
              <a:t>machines </a:t>
            </a:r>
            <a:r>
              <a:rPr lang="en-US" sz="3600" dirty="0"/>
              <a:t>in the same </a:t>
            </a:r>
            <a:r>
              <a:rPr lang="en-US" sz="3600" dirty="0" smtClean="0"/>
              <a:t>order   </a:t>
            </a:r>
            <a:endParaRPr lang="en-US" sz="36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</a:t>
            </a:r>
            <a:r>
              <a:rPr lang="en-US" dirty="0"/>
              <a:t>: Enforcing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is multi-threaded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can run </a:t>
            </a:r>
            <a:r>
              <a:rPr lang="en-US" dirty="0"/>
              <a:t>as different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threads might get scheduled in any order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commit </a:t>
            </a:r>
            <a:r>
              <a:rPr lang="en-US" dirty="0" smtClean="0"/>
              <a:t>order </a:t>
            </a:r>
            <a:r>
              <a:rPr lang="en-US" dirty="0"/>
              <a:t>can be different from the order in which the transactions </a:t>
            </a:r>
            <a:r>
              <a:rPr lang="en-US" dirty="0" smtClean="0"/>
              <a:t>were submitted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The current approach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one outstanding transaction at a time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Future Work: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nalyze queries waiting to get executed for conflict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the conflicting ones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the non-conflicting ones in parallel</a:t>
            </a:r>
          </a:p>
        </p:txBody>
      </p:sp>
    </p:spTree>
    <p:extLst>
      <p:ext uri="{BB962C8B-B14F-4D97-AF65-F5344CB8AC3E}">
        <p14:creationId xmlns:p14="http://schemas.microsoft.com/office/powerpoint/2010/main" val="37216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State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</a:t>
            </a:r>
            <a:r>
              <a:rPr lang="en-US" dirty="0" err="1"/>
              <a:t>paxos</a:t>
            </a:r>
            <a:r>
              <a:rPr lang="en-US" dirty="0"/>
              <a:t> instance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err="1"/>
              <a:t>ZooKeeper</a:t>
            </a:r>
            <a:r>
              <a:rPr lang="en-US" dirty="0"/>
              <a:t> with the </a:t>
            </a:r>
            <a:r>
              <a:rPr lang="en-US" dirty="0" smtClean="0"/>
              <a:t>path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700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barista/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N_P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N_A, V_A, Decided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ZooKeeper's</a:t>
            </a:r>
            <a:r>
              <a:rPr lang="en-US" dirty="0" smtClean="0"/>
              <a:t>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Write(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Read()</a:t>
            </a:r>
            <a:r>
              <a:rPr lang="en-US" dirty="0"/>
              <a:t> APIs are </a:t>
            </a:r>
            <a:r>
              <a:rPr lang="en-US" dirty="0" smtClean="0"/>
              <a:t>atomic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don’t have to worry about consistency</a:t>
            </a:r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code update the state in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px.Write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+ "/store/" +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),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endParaRPr lang="en-US" sz="1900" dirty="0">
              <a:solidFill>
                <a:srgbClr val="4F81BD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Log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paxos.Done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()</a:t>
            </a:r>
            <a:r>
              <a:rPr lang="en-US" sz="2400" dirty="0"/>
              <a:t> from other peers </a:t>
            </a:r>
            <a:r>
              <a:rPr lang="en-US" sz="2400" dirty="0" smtClean="0"/>
              <a:t>updates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 err="1"/>
              <a:t>paxos</a:t>
            </a:r>
            <a:r>
              <a:rPr lang="en-US" sz="1800" dirty="0"/>
              <a:t> instances in </a:t>
            </a:r>
            <a:r>
              <a:rPr lang="en-US" sz="1800" dirty="0" err="1"/>
              <a:t>ZooKeeper</a:t>
            </a:r>
            <a:r>
              <a:rPr lang="en-US" sz="1800" dirty="0"/>
              <a:t> with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 &lt;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() </a:t>
            </a:r>
            <a:r>
              <a:rPr lang="en-US" sz="1800" dirty="0"/>
              <a:t>are </a:t>
            </a:r>
            <a:r>
              <a:rPr lang="en-US" sz="1800" dirty="0" smtClean="0"/>
              <a:t>purged.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done by removing all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/barista/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sz="18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800" dirty="0"/>
              <a:t>nodes if the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 &lt; 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purging allows us to keep the </a:t>
            </a:r>
            <a:r>
              <a:rPr lang="en-US" sz="2600" dirty="0" err="1"/>
              <a:t>ZooKeeper</a:t>
            </a:r>
            <a:r>
              <a:rPr lang="en-US" sz="2600" dirty="0"/>
              <a:t> logs </a:t>
            </a:r>
            <a:r>
              <a:rPr lang="en-US" sz="2600" dirty="0" smtClean="0"/>
              <a:t>small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The choice of </a:t>
            </a:r>
            <a:r>
              <a:rPr lang="en-US" sz="2600" dirty="0" err="1" smtClean="0"/>
              <a:t>ZooKeeper</a:t>
            </a:r>
            <a:r>
              <a:rPr lang="en-US" sz="2600" dirty="0" smtClean="0"/>
              <a:t> allows us to do efficient purging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we used file, it’d require us to implement efficient purging </a:t>
            </a:r>
            <a:r>
              <a:rPr lang="en-US" sz="2200" dirty="0" err="1" smtClean="0"/>
              <a:t>mchanism</a:t>
            </a:r>
            <a:endParaRPr lang="en-US" sz="2200" dirty="0" smtClean="0"/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 also considered using </a:t>
            </a:r>
            <a:r>
              <a:rPr lang="en-US" sz="2200" dirty="0" err="1" smtClean="0"/>
              <a:t>sqlite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 smtClean="0"/>
              <a:t> : the last applied </a:t>
            </a:r>
            <a:r>
              <a:rPr lang="en-US" dirty="0" err="1" smtClean="0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dirty="0" smtClean="0"/>
              <a:t> to the database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is not stored in </a:t>
            </a:r>
            <a:r>
              <a:rPr lang="en-US" sz="2400" dirty="0" err="1" smtClean="0"/>
              <a:t>ZooKeeper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o, we need this to be atomic with the client query execution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tore this in </a:t>
            </a:r>
            <a:r>
              <a:rPr lang="en-US" sz="20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sqlpaxoslog</a:t>
            </a:r>
            <a:r>
              <a:rPr lang="en-US" sz="20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lastseqnum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2000" dirty="0"/>
              <a:t>table </a:t>
            </a:r>
            <a:endParaRPr lang="en-US" sz="20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 the client </a:t>
            </a:r>
            <a:r>
              <a:rPr lang="en-US" sz="2400" dirty="0" err="1" smtClean="0"/>
              <a:t>txn</a:t>
            </a:r>
            <a:r>
              <a:rPr lang="en-US" sz="2400" dirty="0" smtClean="0"/>
              <a:t> and make AP update as part of the client transaction to ensure atomicity</a:t>
            </a:r>
            <a:endParaRPr lang="en-US" sz="2400" dirty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Recovery from crash &amp; restart (no disk failure)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econstruct the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state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px.Read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+ "/store/" +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))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else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recovered by reading the </a:t>
            </a:r>
            <a:r>
              <a:rPr lang="en-US" dirty="0" err="1"/>
              <a:t>sqlpaxoslog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</a:t>
            </a:r>
            <a:r>
              <a:rPr lang="en-US" dirty="0"/>
              <a:t>fills holes in its log to ensure that everything after 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can be retrieved as part of the </a:t>
            </a:r>
            <a:r>
              <a:rPr lang="en-US" dirty="0" err="1"/>
              <a:t>paxos</a:t>
            </a:r>
            <a:r>
              <a:rPr lang="en-US" dirty="0"/>
              <a:t> protocol.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245</TotalTime>
  <Words>1141</Words>
  <Application>Microsoft Macintosh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BARISTA</vt:lpstr>
      <vt:lpstr>Barista</vt:lpstr>
      <vt:lpstr>The Main Contributions</vt:lpstr>
      <vt:lpstr>Design Choice: Paxos Agreement </vt:lpstr>
      <vt:lpstr>Design Choice: Enforcing Ordering</vt:lpstr>
      <vt:lpstr>Design Choice: State Safety</vt:lpstr>
      <vt:lpstr>Design Choice: Log Purging</vt:lpstr>
      <vt:lpstr>Design Choice: Recovery</vt:lpstr>
      <vt:lpstr>Design Choice: Recovery</vt:lpstr>
      <vt:lpstr>Design Choice: Recovery</vt:lpstr>
      <vt:lpstr>Design Choice: Multi-Paxos</vt:lpstr>
      <vt:lpstr>Evaluation</vt:lpstr>
      <vt:lpstr>Evaluation</vt:lpstr>
      <vt:lpstr>Evaluation</vt:lpstr>
      <vt:lpstr>Evaluation</vt:lpstr>
      <vt:lpstr>Demo</vt:lpstr>
      <vt:lpstr>Barista Project: 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</dc:title>
  <dc:creator>Anant Bhardwaj</dc:creator>
  <cp:lastModifiedBy>Anant Bhardwaj</cp:lastModifiedBy>
  <cp:revision>63</cp:revision>
  <dcterms:created xsi:type="dcterms:W3CDTF">2014-05-12T12:30:01Z</dcterms:created>
  <dcterms:modified xsi:type="dcterms:W3CDTF">2014-05-13T12:50:37Z</dcterms:modified>
</cp:coreProperties>
</file>