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65" r:id="rId5"/>
    <p:sldId id="277" r:id="rId6"/>
    <p:sldId id="266" r:id="rId7"/>
    <p:sldId id="267" r:id="rId8"/>
    <p:sldId id="260" r:id="rId9"/>
    <p:sldId id="268" r:id="rId10"/>
    <p:sldId id="269" r:id="rId11"/>
    <p:sldId id="274" r:id="rId12"/>
    <p:sldId id="262" r:id="rId13"/>
    <p:sldId id="271" r:id="rId14"/>
    <p:sldId id="272" r:id="rId15"/>
    <p:sldId id="273" r:id="rId16"/>
    <p:sldId id="270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70E7-AEE0-8649-87D9-1055AE0D42F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C9EBD-6CBD-B142-8007-4EE8A4A4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layer on top of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Real-time replication via 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Safety – zookeeper</a:t>
            </a:r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Test case </a:t>
            </a:r>
            <a:r>
              <a:rPr lang="en-US" smtClean="0"/>
              <a:t>+ benchmark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9EBD-6CBD-B142-8007-4EE8A4A43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0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 Work: </a:t>
            </a:r>
          </a:p>
          <a:p>
            <a:pPr lvl="1"/>
            <a:r>
              <a:rPr lang="en-US" dirty="0" smtClean="0"/>
              <a:t>analyze queries waiting to get executed for conflict</a:t>
            </a:r>
          </a:p>
          <a:p>
            <a:pPr lvl="1"/>
            <a:r>
              <a:rPr lang="en-US" dirty="0" smtClean="0"/>
              <a:t>order the conflicting ones </a:t>
            </a:r>
          </a:p>
          <a:p>
            <a:pPr lvl="1"/>
            <a:r>
              <a:rPr lang="en-US" dirty="0" smtClean="0"/>
              <a:t>run the non-conflicting ones in parallel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9EBD-6CBD-B142-8007-4EE8A4A431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3" y="3886200"/>
            <a:ext cx="8678055" cy="1275672"/>
          </a:xfrm>
        </p:spPr>
        <p:txBody>
          <a:bodyPr/>
          <a:lstStyle/>
          <a:p>
            <a:r>
              <a:rPr lang="en-US" dirty="0"/>
              <a:t> A distributed, synchronously replicated,</a:t>
            </a:r>
          </a:p>
          <a:p>
            <a:r>
              <a:rPr lang="en-US" dirty="0"/>
              <a:t>fault </a:t>
            </a:r>
            <a:r>
              <a:rPr lang="en-US" dirty="0" smtClean="0"/>
              <a:t>tolerant, </a:t>
            </a:r>
            <a:r>
              <a:rPr lang="en-US" dirty="0"/>
              <a:t>relational data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624" y="5255938"/>
            <a:ext cx="8783883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Anant Bhardwaj	Rebecca Taft	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Manasi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Vartak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	David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Goehring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8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ecover </a:t>
            </a:r>
            <a:r>
              <a:rPr lang="en-US" dirty="0"/>
              <a:t>from a complete disk wipe </a:t>
            </a:r>
            <a:r>
              <a:rPr lang="en-US" dirty="0" smtClean="0"/>
              <a:t>out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provide a script that copies the database data files from a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healthy_machine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recovery requires that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healthy_machine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} </a:t>
            </a:r>
            <a:r>
              <a:rPr lang="en-US" dirty="0"/>
              <a:t>is not serving any request during the recovery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it serves a new request it will change its state during the recovery and would lead to inconsistent </a:t>
            </a:r>
            <a:r>
              <a:rPr lang="en-US" dirty="0" smtClean="0"/>
              <a:t>data/state </a:t>
            </a:r>
            <a:r>
              <a:rPr lang="en-US" dirty="0"/>
              <a:t>transfer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nce the data &amp; the state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AP}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 smtClean="0"/>
              <a:t>is copied, the normal recovery protocol kicks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6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Multi-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made the following optimizations to our </a:t>
            </a:r>
            <a:r>
              <a:rPr lang="en-US" dirty="0" err="1"/>
              <a:t>paxos</a:t>
            </a:r>
            <a:r>
              <a:rPr lang="en-US" dirty="0" smtClean="0"/>
              <a:t>-based </a:t>
            </a:r>
            <a:r>
              <a:rPr lang="en-US" dirty="0"/>
              <a:t>protocol by implementing a version of 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2 round-trips per agreement by </a:t>
            </a:r>
            <a:r>
              <a:rPr lang="en-US" dirty="0" smtClean="0"/>
              <a:t>having </a:t>
            </a:r>
            <a:r>
              <a:rPr lang="en-US" dirty="0"/>
              <a:t>a server issue Prepare messages ahead of time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dueling leaders under high client load by using a designated </a:t>
            </a:r>
            <a:r>
              <a:rPr lang="en-US" dirty="0" smtClean="0"/>
              <a:t>leader</a:t>
            </a:r>
          </a:p>
          <a:p>
            <a:endParaRPr lang="en-US" dirty="0" smtClean="0"/>
          </a:p>
          <a:p>
            <a:r>
              <a:rPr lang="en-US" dirty="0" smtClean="0"/>
              <a:t>We present the effect of this optimization in the evaluation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implemented the TPC-C </a:t>
            </a:r>
            <a:r>
              <a:rPr lang="en-US" dirty="0" smtClean="0"/>
              <a:t>benchmark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industry standard for comparing the </a:t>
            </a:r>
            <a:r>
              <a:rPr lang="en-US" dirty="0" smtClean="0"/>
              <a:t>performance </a:t>
            </a:r>
            <a:r>
              <a:rPr lang="en-US" dirty="0"/>
              <a:t>of OLTP database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TPC</a:t>
            </a:r>
            <a:r>
              <a:rPr lang="en-US" dirty="0"/>
              <a:t>-C simulates the operation of a wholesale parts </a:t>
            </a:r>
            <a:r>
              <a:rPr lang="en-US" dirty="0" smtClean="0"/>
              <a:t>supplier in which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population of terminal operators executes a set of transactions against a database.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transactions include </a:t>
            </a:r>
            <a:r>
              <a:rPr lang="en-US" dirty="0" smtClean="0"/>
              <a:t>monitoring </a:t>
            </a:r>
            <a:r>
              <a:rPr lang="en-US" dirty="0"/>
              <a:t>the stock level of a warehouse, creating a new order for a customer, accepting payment from a customer, making a delivery to a set of customers, and checking the status of an order. 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intent of this benchmark is to simulate a realistic real-time OLTP system.</a:t>
            </a:r>
          </a:p>
        </p:txBody>
      </p:sp>
    </p:spTree>
    <p:extLst>
      <p:ext uri="{BB962C8B-B14F-4D97-AF65-F5344CB8AC3E}">
        <p14:creationId xmlns:p14="http://schemas.microsoft.com/office/powerpoint/2010/main" val="66173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throughpu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r="936"/>
          <a:stretch>
            <a:fillRect/>
          </a:stretch>
        </p:blipFill>
        <p:spPr>
          <a:xfrm>
            <a:off x="457200" y="1600200"/>
            <a:ext cx="8229600" cy="4702223"/>
          </a:xfrm>
        </p:spPr>
      </p:pic>
    </p:spTree>
    <p:extLst>
      <p:ext uri="{BB962C8B-B14F-4D97-AF65-F5344CB8AC3E}">
        <p14:creationId xmlns:p14="http://schemas.microsoft.com/office/powerpoint/2010/main" val="259719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avg_response_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r="1839"/>
          <a:stretch>
            <a:fillRect/>
          </a:stretch>
        </p:blipFill>
        <p:spPr>
          <a:xfrm>
            <a:off x="457200" y="1600200"/>
            <a:ext cx="8229600" cy="4737497"/>
          </a:xfrm>
        </p:spPr>
      </p:pic>
    </p:spTree>
    <p:extLst>
      <p:ext uri="{BB962C8B-B14F-4D97-AF65-F5344CB8AC3E}">
        <p14:creationId xmlns:p14="http://schemas.microsoft.com/office/powerpoint/2010/main" val="130555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 descr="90_response_ti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708"/>
          <a:stretch>
            <a:fillRect/>
          </a:stretch>
        </p:blipFill>
        <p:spPr>
          <a:xfrm>
            <a:off x="457200" y="1600200"/>
            <a:ext cx="8229600" cy="4772772"/>
          </a:xfrm>
        </p:spPr>
      </p:pic>
    </p:spTree>
    <p:extLst>
      <p:ext uri="{BB962C8B-B14F-4D97-AF65-F5344CB8AC3E}">
        <p14:creationId xmlns:p14="http://schemas.microsoft.com/office/powerpoint/2010/main" val="274509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do a live demo of: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synchronous replication with strong consistency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ault-tolerance  (auto failover)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Recovery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a crashed machine should catch up with other </a:t>
            </a:r>
            <a:r>
              <a:rPr lang="en-US" dirty="0"/>
              <a:t>peer </a:t>
            </a:r>
            <a:r>
              <a:rPr lang="en-US" dirty="0" smtClean="0"/>
              <a:t>by executing </a:t>
            </a:r>
            <a:r>
              <a:rPr lang="en-US" dirty="0"/>
              <a:t>all the missing queries after </a:t>
            </a:r>
            <a:r>
              <a:rPr lang="en-US" dirty="0" smtClean="0"/>
              <a:t>the restart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paxos</a:t>
            </a:r>
            <a:r>
              <a:rPr lang="en-US" dirty="0" smtClean="0"/>
              <a:t> safety (</a:t>
            </a:r>
            <a:r>
              <a:rPr lang="en-US" dirty="0" err="1" smtClean="0"/>
              <a:t>paxos</a:t>
            </a:r>
            <a:r>
              <a:rPr lang="en-US" dirty="0" smtClean="0"/>
              <a:t> should tolerate server restarts)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/>
              <a:t>d</a:t>
            </a:r>
            <a:r>
              <a:rPr lang="en-US" dirty="0" smtClean="0"/>
              <a:t>isk wipeout (reconstructing state by copying a healthy machine)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3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Barista Project: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2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distributed, synchronously replicated, </a:t>
            </a:r>
            <a:r>
              <a:rPr lang="en-US" dirty="0"/>
              <a:t>relational data </a:t>
            </a:r>
            <a:r>
              <a:rPr lang="en-US" dirty="0" smtClean="0"/>
              <a:t>store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ault-tolerance, recovery, ACID, strong consistency, SQL</a:t>
            </a:r>
          </a:p>
          <a:p>
            <a:pPr lvl="1"/>
            <a:endParaRPr lang="en-US" dirty="0"/>
          </a:p>
          <a:p>
            <a:r>
              <a:rPr lang="en-US" dirty="0"/>
              <a:t>Cross-language support through Thrift</a:t>
            </a:r>
          </a:p>
          <a:p>
            <a:pPr lvl="1"/>
            <a:r>
              <a:rPr lang="en-US" dirty="0"/>
              <a:t>sample client code in Go, C++, Java, Python, and </a:t>
            </a:r>
            <a:r>
              <a:rPr lang="en-US" dirty="0" smtClean="0"/>
              <a:t>JavaScript</a:t>
            </a:r>
          </a:p>
          <a:p>
            <a:pPr lvl="1"/>
            <a:endParaRPr lang="en-US" dirty="0"/>
          </a:p>
          <a:p>
            <a:r>
              <a:rPr lang="en-US" dirty="0" smtClean="0"/>
              <a:t>State Safety with </a:t>
            </a:r>
            <a:r>
              <a:rPr lang="en-US" dirty="0" err="1"/>
              <a:t>ZooKeeper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fficient purging and recovery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Evaluation with the TPC-C Benchmark</a:t>
            </a:r>
          </a:p>
          <a:p>
            <a:pPr lvl="1"/>
            <a:r>
              <a:rPr lang="en-US" dirty="0"/>
              <a:t>validation against the industry-standard </a:t>
            </a:r>
            <a:r>
              <a:rPr lang="en-US" dirty="0" smtClean="0"/>
              <a:t>database benchmark</a:t>
            </a:r>
          </a:p>
          <a:p>
            <a:pPr lvl="1"/>
            <a:endParaRPr lang="en-US" dirty="0"/>
          </a:p>
          <a:p>
            <a:r>
              <a:rPr lang="en-US" dirty="0"/>
              <a:t>Performance Optimizations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ulti-</a:t>
            </a:r>
            <a:r>
              <a:rPr lang="en-US" dirty="0" err="1" smtClean="0"/>
              <a:t>paxos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comprehensive test-suite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Barista?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5520"/>
          </a:xfrm>
        </p:spPr>
        <p:txBody>
          <a:bodyPr>
            <a:normAutofit/>
          </a:bodyPr>
          <a:lstStyle/>
          <a:p>
            <a:r>
              <a:rPr lang="en-US" dirty="0" smtClean="0"/>
              <a:t>Lots of applications use DBMS backend</a:t>
            </a:r>
          </a:p>
          <a:p>
            <a:r>
              <a:rPr lang="en-US" dirty="0" smtClean="0"/>
              <a:t>Machine failure or network outages common</a:t>
            </a:r>
          </a:p>
          <a:p>
            <a:r>
              <a:rPr lang="en-US" dirty="0" smtClean="0"/>
              <a:t>Barista provides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ault</a:t>
            </a:r>
            <a:r>
              <a:rPr lang="en-US" dirty="0"/>
              <a:t>-tolerance </a:t>
            </a:r>
            <a:r>
              <a:rPr lang="en-US" dirty="0" smtClean="0"/>
              <a:t>through multiple DB replicas</a:t>
            </a:r>
          </a:p>
          <a:p>
            <a:pPr lvl="1"/>
            <a:r>
              <a:rPr lang="en-US" dirty="0" smtClean="0"/>
              <a:t>strong consistency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failover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recovery</a:t>
            </a:r>
          </a:p>
          <a:p>
            <a:pPr lvl="1"/>
            <a:r>
              <a:rPr lang="en-US" dirty="0" smtClean="0"/>
              <a:t>clients use the same SQL they used before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927100" y="481330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52900" y="527685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604000" y="4800600"/>
            <a:ext cx="723900" cy="1054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7400" y="59875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59748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3200" y="644576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18923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60800" y="1417638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04000" y="1282700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</a:t>
            </a:r>
            <a:r>
              <a:rPr lang="en-US" dirty="0" smtClean="0"/>
              <a:t>Client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15900" y="3422650"/>
            <a:ext cx="2336800" cy="819150"/>
            <a:chOff x="444500" y="3422650"/>
            <a:chExt cx="2336800" cy="819150"/>
          </a:xfrm>
        </p:grpSpPr>
        <p:sp>
          <p:nvSpPr>
            <p:cNvPr id="14" name="Rectangle 13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13100" y="3803651"/>
            <a:ext cx="2336800" cy="819150"/>
            <a:chOff x="444500" y="3422650"/>
            <a:chExt cx="2336800" cy="819150"/>
          </a:xfrm>
        </p:grpSpPr>
        <p:sp>
          <p:nvSpPr>
            <p:cNvPr id="21" name="Rectangle 20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92800" y="3679825"/>
            <a:ext cx="2336800" cy="819150"/>
            <a:chOff x="444500" y="3422650"/>
            <a:chExt cx="2336800" cy="819150"/>
          </a:xfrm>
        </p:grpSpPr>
        <p:sp>
          <p:nvSpPr>
            <p:cNvPr id="25" name="Rectangle 24"/>
            <p:cNvSpPr/>
            <p:nvPr/>
          </p:nvSpPr>
          <p:spPr>
            <a:xfrm>
              <a:off x="457200" y="3422650"/>
              <a:ext cx="2324100" cy="4445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Barista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4500" y="3867150"/>
              <a:ext cx="939800" cy="3746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Paxos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84300" y="3867150"/>
              <a:ext cx="1397000" cy="3746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Zookeeper</a:t>
              </a:r>
              <a:endParaRPr lang="en-US" dirty="0"/>
            </a:p>
          </p:txBody>
        </p:sp>
      </p:grpSp>
      <p:cxnSp>
        <p:nvCxnSpPr>
          <p:cNvPr id="34" name="Curved Connector 33"/>
          <p:cNvCxnSpPr>
            <a:stCxn id="17" idx="2"/>
            <a:endCxn id="22" idx="1"/>
          </p:cNvCxnSpPr>
          <p:nvPr/>
        </p:nvCxnSpPr>
        <p:spPr>
          <a:xfrm rot="16200000" flipH="1">
            <a:off x="1852612" y="3074988"/>
            <a:ext cx="193676" cy="252730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2"/>
            <a:endCxn id="26" idx="2"/>
          </p:cNvCxnSpPr>
          <p:nvPr/>
        </p:nvCxnSpPr>
        <p:spPr>
          <a:xfrm rot="16200000" flipH="1">
            <a:off x="3395663" y="1531937"/>
            <a:ext cx="257175" cy="5676900"/>
          </a:xfrm>
          <a:prstGeom prst="curvedConnector3">
            <a:avLst>
              <a:gd name="adj1" fmla="val 519753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2" idx="2"/>
            <a:endCxn id="26" idx="2"/>
          </p:cNvCxnSpPr>
          <p:nvPr/>
        </p:nvCxnSpPr>
        <p:spPr>
          <a:xfrm rot="5400000" flipH="1" flipV="1">
            <a:off x="4960937" y="3221038"/>
            <a:ext cx="123826" cy="2679700"/>
          </a:xfrm>
          <a:prstGeom prst="curvedConnector3">
            <a:avLst>
              <a:gd name="adj1" fmla="val -184614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46" idx="0"/>
          </p:cNvCxnSpPr>
          <p:nvPr/>
        </p:nvCxnSpPr>
        <p:spPr>
          <a:xfrm>
            <a:off x="1651000" y="2298700"/>
            <a:ext cx="2730500" cy="127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49" idx="0"/>
          </p:cNvCxnSpPr>
          <p:nvPr/>
        </p:nvCxnSpPr>
        <p:spPr>
          <a:xfrm flipH="1">
            <a:off x="7061200" y="1689100"/>
            <a:ext cx="203200" cy="174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15900" y="320040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213100" y="356870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92800" y="3435350"/>
            <a:ext cx="2336800" cy="222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Thrift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990600" y="1473200"/>
            <a:ext cx="1320800" cy="406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Client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860800" y="18415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604000" y="1689100"/>
            <a:ext cx="1320800" cy="406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Barista Lib</a:t>
            </a:r>
          </a:p>
        </p:txBody>
      </p:sp>
      <p:cxnSp>
        <p:nvCxnSpPr>
          <p:cNvPr id="56" name="Straight Arrow Connector 55"/>
          <p:cNvCxnSpPr>
            <a:stCxn id="54" idx="2"/>
          </p:cNvCxnSpPr>
          <p:nvPr/>
        </p:nvCxnSpPr>
        <p:spPr>
          <a:xfrm flipH="1">
            <a:off x="1384300" y="2247900"/>
            <a:ext cx="31369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8900" y="1824038"/>
            <a:ext cx="8293100" cy="298926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270000" y="42418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959600" y="4498975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" idx="1"/>
          </p:cNvCxnSpPr>
          <p:nvPr/>
        </p:nvCxnSpPr>
        <p:spPr>
          <a:xfrm flipH="1">
            <a:off x="4514850" y="4622801"/>
            <a:ext cx="6350" cy="654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7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Choice: </a:t>
            </a:r>
            <a:r>
              <a:rPr lang="en-US" dirty="0" err="1"/>
              <a:t>Paxos</a:t>
            </a:r>
            <a:r>
              <a:rPr lang="en-US" dirty="0"/>
              <a:t> Agreement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Track </a:t>
            </a:r>
            <a:r>
              <a:rPr lang="en-US" sz="5100" dirty="0"/>
              <a:t>the </a:t>
            </a:r>
            <a:r>
              <a:rPr lang="en-US" sz="5100" dirty="0" smtClean="0"/>
              <a:t>opening and closing </a:t>
            </a:r>
            <a:r>
              <a:rPr lang="en-US" sz="5100" dirty="0"/>
              <a:t>of connections in </a:t>
            </a:r>
            <a:r>
              <a:rPr lang="en-US" sz="5100" dirty="0" smtClean="0"/>
              <a:t>the log </a:t>
            </a:r>
            <a:r>
              <a:rPr lang="en-US" sz="5100" dirty="0"/>
              <a:t>in addition to query </a:t>
            </a:r>
            <a:r>
              <a:rPr lang="en-US" sz="5100" dirty="0" smtClean="0"/>
              <a:t>operations. </a:t>
            </a:r>
          </a:p>
          <a:p>
            <a:pPr lvl="1"/>
            <a:r>
              <a:rPr lang="en-US" sz="3600" dirty="0" smtClean="0"/>
              <a:t>the </a:t>
            </a:r>
            <a:r>
              <a:rPr lang="en-US" sz="3600" dirty="0"/>
              <a:t>presence of replication must be transparent to </a:t>
            </a:r>
            <a:r>
              <a:rPr lang="en-US" sz="3600" dirty="0" smtClean="0"/>
              <a:t>clients (no </a:t>
            </a:r>
            <a:r>
              <a:rPr lang="en-US" sz="3600" dirty="0"/>
              <a:t>need to connect to different instances </a:t>
            </a:r>
            <a:r>
              <a:rPr lang="en-US" sz="3600" dirty="0" smtClean="0"/>
              <a:t>separately)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/ open connection to  machine 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con,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clerk.OpenConnection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// create the table on  machine 2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_,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clerk.ExecuteSQL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(machine_2, con,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"CREATE TABLE IF NOT EXISTS courses 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id text, name text)", nil)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// insert a record on machine 3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_, err = </a:t>
            </a:r>
            <a:r>
              <a:rPr lang="en-US" dirty="0" err="1">
                <a:solidFill>
                  <a:srgbClr val="4F81BD"/>
                </a:solidFill>
                <a:latin typeface="Courier New"/>
                <a:cs typeface="Courier New"/>
              </a:rPr>
              <a:t>clerk.ExecuteSQL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(machine_3, con,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      "INSERT INTO courses values(‘6.831', 'UID')", nil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endParaRPr lang="en-US" dirty="0">
              <a:solidFill>
                <a:srgbClr val="4F81BD"/>
              </a:solidFill>
            </a:endParaRPr>
          </a:p>
          <a:p>
            <a:pPr marL="0" indent="0">
              <a:buNone/>
            </a:pPr>
            <a:endParaRPr lang="en-US" sz="5100" dirty="0" smtClean="0"/>
          </a:p>
          <a:p>
            <a:r>
              <a:rPr lang="en-US" sz="5100" dirty="0" smtClean="0"/>
              <a:t>Other ops: SQL queries, transactions</a:t>
            </a:r>
          </a:p>
          <a:p>
            <a:endParaRPr lang="en-US" sz="5100" dirty="0"/>
          </a:p>
          <a:p>
            <a:r>
              <a:rPr lang="en-US" sz="5100" dirty="0"/>
              <a:t>A</a:t>
            </a:r>
            <a:r>
              <a:rPr lang="en-US" sz="5100" dirty="0" smtClean="0"/>
              <a:t>ll </a:t>
            </a:r>
            <a:r>
              <a:rPr lang="en-US" sz="5100" dirty="0"/>
              <a:t>operations </a:t>
            </a:r>
            <a:r>
              <a:rPr lang="en-US" sz="5100" dirty="0" smtClean="0"/>
              <a:t>must </a:t>
            </a:r>
            <a:r>
              <a:rPr lang="en-US" sz="5100" dirty="0"/>
              <a:t>affect all the </a:t>
            </a:r>
            <a:r>
              <a:rPr lang="en-US" sz="5100" dirty="0" smtClean="0"/>
              <a:t>machines </a:t>
            </a:r>
            <a:r>
              <a:rPr lang="en-US" sz="5100" dirty="0"/>
              <a:t>in the same </a:t>
            </a:r>
            <a:r>
              <a:rPr lang="en-US" sz="5100" dirty="0" smtClean="0"/>
              <a:t>order   </a:t>
            </a:r>
            <a:endParaRPr lang="en-US" sz="51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</a:t>
            </a:r>
            <a:r>
              <a:rPr lang="en-US" dirty="0"/>
              <a:t>: Enforcing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/>
              <a:t>is multi-threaded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ransactions can run </a:t>
            </a:r>
            <a:r>
              <a:rPr lang="en-US" dirty="0"/>
              <a:t>as different </a:t>
            </a:r>
            <a:r>
              <a:rPr lang="en-US" dirty="0" smtClean="0"/>
              <a:t>threads.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threads might get scheduled in any order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commit </a:t>
            </a:r>
            <a:r>
              <a:rPr lang="en-US" dirty="0" smtClean="0"/>
              <a:t>order </a:t>
            </a:r>
            <a:r>
              <a:rPr lang="en-US" dirty="0"/>
              <a:t>can be different from the order in which the transactions </a:t>
            </a:r>
            <a:r>
              <a:rPr lang="en-US" dirty="0" smtClean="0"/>
              <a:t>are submitted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Our solution:</a:t>
            </a:r>
            <a:r>
              <a:rPr lang="en-US" dirty="0"/>
              <a:t> </a:t>
            </a:r>
            <a:r>
              <a:rPr lang="en-US" dirty="0" smtClean="0"/>
              <a:t>only one transaction executing at a time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61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State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02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each </a:t>
            </a:r>
            <a:r>
              <a:rPr lang="en-US" dirty="0" err="1"/>
              <a:t>paxos</a:t>
            </a:r>
            <a:r>
              <a:rPr lang="en-US" dirty="0"/>
              <a:t> instance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 node </a:t>
            </a:r>
            <a:r>
              <a:rPr lang="en-US" dirty="0"/>
              <a:t>in the </a:t>
            </a:r>
            <a:r>
              <a:rPr lang="en-US" dirty="0" err="1"/>
              <a:t>ZooKeeper</a:t>
            </a:r>
            <a:r>
              <a:rPr lang="en-US" dirty="0"/>
              <a:t> with the </a:t>
            </a:r>
            <a:r>
              <a:rPr lang="en-US" dirty="0" smtClean="0"/>
              <a:t>path 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700" dirty="0" smtClean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/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barista/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paxos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/{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machine_name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}/store/{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N_P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N_A, V_A, Decided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ZooKeeper's</a:t>
            </a:r>
            <a:r>
              <a:rPr lang="en-US" dirty="0" smtClean="0"/>
              <a:t>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Write(</a:t>
            </a:r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Read()</a:t>
            </a:r>
            <a:r>
              <a:rPr lang="en-US" dirty="0"/>
              <a:t> APIs are </a:t>
            </a:r>
            <a:r>
              <a:rPr lang="en-US" dirty="0" smtClean="0"/>
              <a:t>atomic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don’t have to worry about consistency</a:t>
            </a:r>
          </a:p>
          <a:p>
            <a:endParaRPr lang="en-US" dirty="0"/>
          </a:p>
          <a:p>
            <a:r>
              <a:rPr lang="en-US" dirty="0" err="1" smtClean="0"/>
              <a:t>Paxos</a:t>
            </a:r>
            <a:r>
              <a:rPr lang="en-US" dirty="0" smtClean="0"/>
              <a:t> code update the state in </a:t>
            </a:r>
            <a:r>
              <a:rPr lang="en-US" dirty="0" err="1" smtClean="0"/>
              <a:t>ZooKeeper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if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px.use_zookeeper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px.Write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px.path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+ "/store/" +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strconv.Itoa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),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 else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px.store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[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]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endParaRPr lang="en-US" sz="1900" dirty="0">
              <a:solidFill>
                <a:srgbClr val="4F81BD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endParaRPr lang="en-US" sz="1900" dirty="0" smtClean="0">
              <a:solidFill>
                <a:srgbClr val="4F81BD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Log Purging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68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rgbClr val="4F81BD"/>
                </a:solidFill>
                <a:latin typeface="Courier New"/>
                <a:cs typeface="Courier New"/>
              </a:rPr>
              <a:t>paxos.Done</a:t>
            </a:r>
            <a:r>
              <a:rPr lang="en-US" sz="2400" dirty="0">
                <a:solidFill>
                  <a:srgbClr val="4F81BD"/>
                </a:solidFill>
                <a:latin typeface="Courier New"/>
                <a:cs typeface="Courier New"/>
              </a:rPr>
              <a:t>()</a:t>
            </a:r>
            <a:r>
              <a:rPr lang="en-US" sz="2400" dirty="0"/>
              <a:t> from other peers </a:t>
            </a:r>
            <a:r>
              <a:rPr lang="en-US" sz="2400" dirty="0" smtClean="0"/>
              <a:t>updates </a:t>
            </a:r>
            <a:r>
              <a:rPr lang="en-US" sz="2400" dirty="0" err="1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24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2400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800" dirty="0" smtClean="0"/>
              <a:t>all </a:t>
            </a:r>
            <a:r>
              <a:rPr lang="en-US" sz="1800" dirty="0" err="1"/>
              <a:t>paxos</a:t>
            </a:r>
            <a:r>
              <a:rPr lang="en-US" sz="1800" dirty="0"/>
              <a:t> instances in </a:t>
            </a:r>
            <a:r>
              <a:rPr lang="en-US" sz="1800" dirty="0" err="1"/>
              <a:t>ZooKeeper</a:t>
            </a:r>
            <a:r>
              <a:rPr lang="en-US" sz="1800" dirty="0"/>
              <a:t> with 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 &lt; 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() </a:t>
            </a:r>
            <a:r>
              <a:rPr lang="en-US" sz="1800" dirty="0"/>
              <a:t>are </a:t>
            </a:r>
            <a:r>
              <a:rPr lang="en-US" sz="1800" dirty="0" smtClean="0"/>
              <a:t>purged.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his </a:t>
            </a:r>
            <a:r>
              <a:rPr lang="en-US" sz="1800" dirty="0"/>
              <a:t>is done by removing all 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/barista/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paxos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/{</a:t>
            </a:r>
            <a:r>
              <a:rPr lang="en-US" sz="18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machine_name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}/store/{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r>
              <a:rPr lang="en-US" sz="180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lang="en-US" sz="1800" dirty="0"/>
              <a:t>nodes if the 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{</a:t>
            </a:r>
            <a:r>
              <a:rPr lang="en-US" sz="1800" dirty="0" err="1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} &lt; </a:t>
            </a:r>
            <a:r>
              <a:rPr lang="en-US" sz="18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paxos.Min</a:t>
            </a:r>
            <a:r>
              <a:rPr lang="en-US" sz="1800" dirty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800" dirty="0" smtClean="0">
                <a:solidFill>
                  <a:srgbClr val="4F81BD"/>
                </a:solidFill>
                <a:latin typeface="Courier New"/>
                <a:cs typeface="Courier New"/>
              </a:rPr>
              <a:t>)</a:t>
            </a:r>
            <a:endParaRPr lang="en-US" dirty="0"/>
          </a:p>
          <a:p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purging allows us to keep the </a:t>
            </a:r>
            <a:r>
              <a:rPr lang="en-US" sz="2600" dirty="0" err="1"/>
              <a:t>ZooKeeper</a:t>
            </a:r>
            <a:r>
              <a:rPr lang="en-US" sz="2600" dirty="0"/>
              <a:t> logs </a:t>
            </a:r>
            <a:r>
              <a:rPr lang="en-US" sz="2600" dirty="0" smtClean="0"/>
              <a:t>small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The choice of </a:t>
            </a:r>
            <a:r>
              <a:rPr lang="en-US" sz="2600" dirty="0" err="1" smtClean="0"/>
              <a:t>ZooKeeper</a:t>
            </a:r>
            <a:r>
              <a:rPr lang="en-US" sz="2600" dirty="0" smtClean="0"/>
              <a:t> allows us to do efficient purging</a:t>
            </a:r>
          </a:p>
          <a:p>
            <a:pPr lvl="1"/>
            <a:r>
              <a:rPr lang="en-US" sz="2200" dirty="0"/>
              <a:t>i</a:t>
            </a:r>
            <a:r>
              <a:rPr lang="en-US" sz="2200" dirty="0" smtClean="0"/>
              <a:t>f we used file, it’d require us to implement efficient purging </a:t>
            </a:r>
            <a:r>
              <a:rPr lang="en-US" sz="2200" dirty="0" err="1" smtClean="0"/>
              <a:t>mchanism</a:t>
            </a:r>
            <a:endParaRPr lang="en-US" sz="2200" dirty="0" smtClean="0"/>
          </a:p>
          <a:p>
            <a:pPr lvl="1"/>
            <a:r>
              <a:rPr lang="en-US" sz="2200" dirty="0"/>
              <a:t>w</a:t>
            </a:r>
            <a:r>
              <a:rPr lang="en-US" sz="2200" dirty="0" smtClean="0"/>
              <a:t>e also considered using </a:t>
            </a:r>
            <a:r>
              <a:rPr lang="en-US" sz="2200" dirty="0" err="1" smtClean="0"/>
              <a:t>sqlite</a:t>
            </a:r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8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 smtClean="0"/>
              <a:t> : the last applied </a:t>
            </a:r>
            <a:r>
              <a:rPr lang="en-US" dirty="0" err="1" smtClean="0">
                <a:solidFill>
                  <a:srgbClr val="4F81BD"/>
                </a:solidFill>
                <a:latin typeface="Courier New"/>
                <a:cs typeface="Courier New"/>
              </a:rPr>
              <a:t>seq_num</a:t>
            </a:r>
            <a:r>
              <a:rPr lang="en-US" dirty="0" smtClean="0"/>
              <a:t> to the database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his is not stored in </a:t>
            </a:r>
            <a:r>
              <a:rPr lang="en-US" sz="2400" dirty="0" err="1" smtClean="0"/>
              <a:t>ZooKeeper</a:t>
            </a:r>
            <a:r>
              <a:rPr lang="en-US" sz="2400" dirty="0" smtClean="0"/>
              <a:t>?</a:t>
            </a:r>
          </a:p>
          <a:p>
            <a:pPr lvl="2"/>
            <a:r>
              <a:rPr lang="en-US" sz="2000" dirty="0"/>
              <a:t>n</a:t>
            </a:r>
            <a:r>
              <a:rPr lang="en-US" sz="2000" dirty="0" smtClean="0"/>
              <a:t>o, we need this to be atomic with the client query execution</a:t>
            </a:r>
          </a:p>
          <a:p>
            <a:pPr lvl="2"/>
            <a:r>
              <a:rPr lang="en-US" sz="2000" dirty="0"/>
              <a:t>s</a:t>
            </a:r>
            <a:r>
              <a:rPr lang="en-US" sz="2000" dirty="0" smtClean="0"/>
              <a:t>tore this in </a:t>
            </a:r>
            <a:r>
              <a:rPr lang="en-US" sz="20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sqlpaxoslog</a:t>
            </a:r>
            <a:r>
              <a:rPr lang="en-US" sz="20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4F81BD"/>
                </a:solidFill>
                <a:latin typeface="Courier New"/>
                <a:cs typeface="Courier New"/>
              </a:rPr>
              <a:t>lastseqnum</a:t>
            </a:r>
            <a:r>
              <a:rPr lang="en-US" sz="20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4F81BD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4F81BD"/>
                </a:solidFill>
                <a:latin typeface="Courier New"/>
                <a:cs typeface="Courier New"/>
              </a:rPr>
              <a:t>) </a:t>
            </a:r>
            <a:r>
              <a:rPr lang="en-US" sz="2000" dirty="0"/>
              <a:t>table </a:t>
            </a:r>
            <a:endParaRPr lang="en-US" sz="2000" dirty="0" smtClean="0"/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ntercept the client </a:t>
            </a:r>
            <a:r>
              <a:rPr lang="en-US" sz="2400" dirty="0" err="1" smtClean="0"/>
              <a:t>txn</a:t>
            </a:r>
            <a:r>
              <a:rPr lang="en-US" sz="2400" dirty="0" smtClean="0"/>
              <a:t> and make AP update as part of the client transaction to ensure atomicity</a:t>
            </a:r>
            <a:endParaRPr lang="en-US" sz="2400" dirty="0"/>
          </a:p>
          <a:p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0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Recovery from crash &amp; restart (no disk failure)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econstruct the </a:t>
            </a:r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state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if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px.use_zookeeper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{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ok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px.Read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</a:p>
          <a:p>
            <a:pPr marL="857250" lvl="2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  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px.path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 + "/store/" + 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strconv.Itoa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(</a:t>
            </a:r>
            <a:r>
              <a:rPr lang="en-US" sz="1900" dirty="0" err="1" smtClean="0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))</a:t>
            </a:r>
          </a:p>
          <a:p>
            <a:pPr marL="857250" lvl="2" indent="0">
              <a:buNone/>
            </a:pPr>
            <a:r>
              <a:rPr lang="en-US" sz="1900" dirty="0" smtClean="0">
                <a:solidFill>
                  <a:srgbClr val="4F81BD"/>
                </a:solidFill>
                <a:latin typeface="Courier New"/>
                <a:cs typeface="Courier New"/>
              </a:rPr>
              <a:t>} 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else {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 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paxo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, ok = 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px.store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[</a:t>
            </a:r>
            <a:r>
              <a:rPr lang="en-US" sz="1900" dirty="0" err="1">
                <a:solidFill>
                  <a:srgbClr val="4F81BD"/>
                </a:solidFill>
                <a:latin typeface="Courier New"/>
                <a:cs typeface="Courier New"/>
              </a:rPr>
              <a:t>args.Seq</a:t>
            </a: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]</a:t>
            </a:r>
          </a:p>
          <a:p>
            <a:pPr marL="857250" lvl="2" indent="0">
              <a:buNone/>
            </a:pPr>
            <a:r>
              <a:rPr lang="en-US" sz="1900" dirty="0">
                <a:solidFill>
                  <a:srgbClr val="4F81BD"/>
                </a:solidFill>
                <a:latin typeface="Courier New"/>
                <a:cs typeface="Courier New"/>
              </a:rPr>
              <a:t>}</a:t>
            </a:r>
            <a:endParaRPr lang="en-US" sz="1900" dirty="0" smtClean="0">
              <a:solidFill>
                <a:srgbClr val="4F81BD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be recovered by reading the </a:t>
            </a:r>
            <a:r>
              <a:rPr lang="en-US" dirty="0" err="1"/>
              <a:t>sqlpaxoslog</a:t>
            </a:r>
            <a:r>
              <a:rPr lang="en-US" dirty="0"/>
              <a:t> </a:t>
            </a:r>
            <a:r>
              <a:rPr lang="en-US" dirty="0" smtClean="0"/>
              <a:t>table.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axos</a:t>
            </a:r>
            <a:r>
              <a:rPr lang="en-US" dirty="0" smtClean="0"/>
              <a:t> </a:t>
            </a:r>
            <a:r>
              <a:rPr lang="en-US" dirty="0"/>
              <a:t>fills holes in its log to ensure that everything after the </a:t>
            </a:r>
            <a:r>
              <a:rPr lang="en-US" dirty="0">
                <a:solidFill>
                  <a:srgbClr val="4F81BD"/>
                </a:solidFill>
                <a:latin typeface="Courier New"/>
                <a:cs typeface="Courier New"/>
              </a:rPr>
              <a:t>AP</a:t>
            </a:r>
            <a:r>
              <a:rPr lang="en-US" dirty="0"/>
              <a:t> can be retrieved as part of the </a:t>
            </a:r>
            <a:r>
              <a:rPr lang="en-US" dirty="0" err="1"/>
              <a:t>paxos</a:t>
            </a:r>
            <a:r>
              <a:rPr lang="en-US" dirty="0"/>
              <a:t> protocol.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07385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488</TotalTime>
  <Words>1086</Words>
  <Application>Microsoft Macintosh PowerPoint</Application>
  <PresentationFormat>On-screen Show (4:3)</PresentationFormat>
  <Paragraphs>169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BARISTA</vt:lpstr>
      <vt:lpstr>Why Barista?</vt:lpstr>
      <vt:lpstr>Architecture</vt:lpstr>
      <vt:lpstr>Design Choice: Paxos Agreement </vt:lpstr>
      <vt:lpstr>Design Choice: Enforcing Ordering</vt:lpstr>
      <vt:lpstr>Design Choice: State Safety</vt:lpstr>
      <vt:lpstr>Design Choice: Log Purging</vt:lpstr>
      <vt:lpstr>Design Choice: Recovery</vt:lpstr>
      <vt:lpstr>Design Choice: Recovery</vt:lpstr>
      <vt:lpstr>Design Choice: Recovery</vt:lpstr>
      <vt:lpstr>Design Choice: Multi-Paxos</vt:lpstr>
      <vt:lpstr>Evaluation</vt:lpstr>
      <vt:lpstr>Evaluation</vt:lpstr>
      <vt:lpstr>Evaluation</vt:lpstr>
      <vt:lpstr>Evaluation</vt:lpstr>
      <vt:lpstr>Demo</vt:lpstr>
      <vt:lpstr>Barista Project: Summary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BARISTA</dc:title>
  <dc:creator>Anant Bhardwaj</dc:creator>
  <cp:lastModifiedBy>Anant Bhardwaj</cp:lastModifiedBy>
  <cp:revision>91</cp:revision>
  <dcterms:created xsi:type="dcterms:W3CDTF">2014-05-12T12:30:01Z</dcterms:created>
  <dcterms:modified xsi:type="dcterms:W3CDTF">2014-05-13T18:23:00Z</dcterms:modified>
</cp:coreProperties>
</file>