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88" r:id="rId2"/>
    <p:sldId id="271" r:id="rId3"/>
    <p:sldId id="289" r:id="rId4"/>
    <p:sldId id="272" r:id="rId5"/>
    <p:sldId id="273" r:id="rId6"/>
    <p:sldId id="274" r:id="rId7"/>
    <p:sldId id="275" r:id="rId8"/>
    <p:sldId id="276" r:id="rId9"/>
    <p:sldId id="283" r:id="rId10"/>
    <p:sldId id="256" r:id="rId11"/>
    <p:sldId id="286" r:id="rId12"/>
    <p:sldId id="279" r:id="rId13"/>
    <p:sldId id="282" r:id="rId14"/>
    <p:sldId id="281"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15" autoAdjust="0"/>
    <p:restoredTop sz="94660"/>
  </p:normalViewPr>
  <p:slideViewPr>
    <p:cSldViewPr snapToGrid="0">
      <p:cViewPr varScale="1">
        <p:scale>
          <a:sx n="72" d="100"/>
          <a:sy n="72"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EBBD40-3628-49B1-8CA3-A0A7ED45C548}" type="datetimeFigureOut">
              <a:rPr lang="en-IN" smtClean="0"/>
              <a:t>14-11-2020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10194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50873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88584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0461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358539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EBBD40-3628-49B1-8CA3-A0A7ED45C548}" type="datetimeFigureOut">
              <a:rPr lang="en-IN" smtClean="0"/>
              <a:t>14-11-2020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100153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EBBD40-3628-49B1-8CA3-A0A7ED45C548}" type="datetimeFigureOut">
              <a:rPr lang="en-IN" smtClean="0"/>
              <a:t>14-11-2020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1502990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BD40-3628-49B1-8CA3-A0A7ED45C548}"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57673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BD40-3628-49B1-8CA3-A0A7ED45C548}"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880743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33" b="0" i="0">
                <a:solidFill>
                  <a:srgbClr val="FFC000"/>
                </a:solidFill>
                <a:latin typeface="Carlito"/>
                <a:cs typeface="Carlito"/>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0504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BD40-3628-49B1-8CA3-A0A7ED45C548}"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332111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BD40-3628-49B1-8CA3-A0A7ED45C548}"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1390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86735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BD40-3628-49B1-8CA3-A0A7ED45C548}" type="datetimeFigureOut">
              <a:rPr lang="en-IN" smtClean="0"/>
              <a:t>14-11-2020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364555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BD40-3628-49B1-8CA3-A0A7ED45C548}" type="datetimeFigureOut">
              <a:rPr lang="en-IN" smtClean="0"/>
              <a:t>14-11-2020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29775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BD40-3628-49B1-8CA3-A0A7ED45C548}" type="datetimeFigureOut">
              <a:rPr lang="en-IN" smtClean="0"/>
              <a:t>14-11-2020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398019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23610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BD40-3628-49B1-8CA3-A0A7ED45C548}"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60CC1-DFDD-46D9-AEAF-634ACBDDA8A5}" type="slidenum">
              <a:rPr lang="en-IN" smtClean="0"/>
              <a:t>‹#›</a:t>
            </a:fld>
            <a:endParaRPr lang="en-IN"/>
          </a:p>
        </p:txBody>
      </p:sp>
    </p:spTree>
    <p:extLst>
      <p:ext uri="{BB962C8B-B14F-4D97-AF65-F5344CB8AC3E}">
        <p14:creationId xmlns:p14="http://schemas.microsoft.com/office/powerpoint/2010/main" val="392571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EBBD40-3628-49B1-8CA3-A0A7ED45C548}" type="datetimeFigureOut">
              <a:rPr lang="en-IN" smtClean="0"/>
              <a:t>14-11-2020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60CC1-DFDD-46D9-AEAF-634ACBDDA8A5}" type="slidenum">
              <a:rPr lang="en-IN" smtClean="0"/>
              <a:t>‹#›</a:t>
            </a:fld>
            <a:endParaRPr lang="en-IN"/>
          </a:p>
        </p:txBody>
      </p:sp>
    </p:spTree>
    <p:extLst>
      <p:ext uri="{BB962C8B-B14F-4D97-AF65-F5344CB8AC3E}">
        <p14:creationId xmlns:p14="http://schemas.microsoft.com/office/powerpoint/2010/main" val="416040192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eg"/><Relationship Id="rId1" Type="http://schemas.openxmlformats.org/officeDocument/2006/relationships/slideLayout" Target="../slideLayouts/slideLayout7.xml"/><Relationship Id="rId5" Type="http://schemas.openxmlformats.org/officeDocument/2006/relationships/hyperlink" Target="https://drexel.edu/medicine/about/departments/neurobiology-anatomy/research/laboratory-for-theoretical-and-computational-neuroscience/projects/behavioral-model-of-visual-perception-and-recognition/" TargetMode="External"/><Relationship Id="rId4" Type="http://schemas.openxmlformats.org/officeDocument/2006/relationships/image" Target="../media/image2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hyperlink" Target="https://www.youtube.com/redirect?redir_token=QUFFLUhqblJWV3JvYi1Pb1BlSmNXX20ybXpfUkxiZkw4d3xBQ3Jtc0tsNWk3Q3J6M1pxNVBZVTJDQTU5SXMyT0hpWUxnaFh4V1V4RUFib0ZhTldaZnZrN3dDVzNXN2tfQllHSHprOXlITlcwQ1lPT2Rtb09CTEw0YUpMVG43NXh3ZkFEUHJNSlBHQXgzUmpMSmpDY2NWN0piOA%3D%3D&amp;v=24ym3pkTVI0&amp;q=http%3A%2F%2Fwww.ccneuro.org&amp;event=video_descrip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B63D-B09B-459C-9DDF-8684B725BE74}"/>
              </a:ext>
            </a:extLst>
          </p:cNvPr>
          <p:cNvSpPr>
            <a:spLocks noGrp="1"/>
          </p:cNvSpPr>
          <p:nvPr>
            <p:ph type="title"/>
          </p:nvPr>
        </p:nvSpPr>
        <p:spPr>
          <a:xfrm>
            <a:off x="1393204" y="2566588"/>
            <a:ext cx="9905998" cy="1478570"/>
          </a:xfrm>
        </p:spPr>
        <p:txBody>
          <a:bodyPr/>
          <a:lstStyle/>
          <a:p>
            <a:r>
              <a:rPr lang="en-IN" dirty="0"/>
              <a:t>Computational Model Of Visual Information Processing</a:t>
            </a:r>
          </a:p>
        </p:txBody>
      </p:sp>
      <p:sp>
        <p:nvSpPr>
          <p:cNvPr id="5" name="TextBox 4">
            <a:extLst>
              <a:ext uri="{FF2B5EF4-FFF2-40B4-BE49-F238E27FC236}">
                <a16:creationId xmlns:a16="http://schemas.microsoft.com/office/drawing/2014/main" id="{C776DEEC-2D8B-459F-BC61-93E8E89DCA98}"/>
              </a:ext>
            </a:extLst>
          </p:cNvPr>
          <p:cNvSpPr txBox="1"/>
          <p:nvPr/>
        </p:nvSpPr>
        <p:spPr>
          <a:xfrm>
            <a:off x="1393204" y="5422301"/>
            <a:ext cx="6102626" cy="923330"/>
          </a:xfrm>
          <a:prstGeom prst="rect">
            <a:avLst/>
          </a:prstGeom>
          <a:noFill/>
        </p:spPr>
        <p:txBody>
          <a:bodyPr wrap="square">
            <a:spAutoFit/>
          </a:bodyPr>
          <a:lstStyle/>
          <a:p>
            <a:r>
              <a:rPr lang="en-US" b="1" i="0" dirty="0">
                <a:solidFill>
                  <a:srgbClr val="5F6368"/>
                </a:solidFill>
                <a:effectLst/>
                <a:latin typeface="arial" panose="020B0604020202020204" pitchFamily="34" charset="0"/>
              </a:rPr>
              <a:t>Computational modeling</a:t>
            </a:r>
            <a:r>
              <a:rPr lang="en-US" b="0" i="0" dirty="0">
                <a:solidFill>
                  <a:srgbClr val="4D5156"/>
                </a:solidFill>
                <a:effectLst/>
                <a:latin typeface="arial" panose="020B0604020202020204" pitchFamily="34" charset="0"/>
              </a:rPr>
              <a:t> is the use of computers to simulate and study complex systems using mathematics, physics and computer science</a:t>
            </a:r>
            <a:endParaRPr lang="en-IN" dirty="0"/>
          </a:p>
        </p:txBody>
      </p:sp>
    </p:spTree>
    <p:extLst>
      <p:ext uri="{BB962C8B-B14F-4D97-AF65-F5344CB8AC3E}">
        <p14:creationId xmlns:p14="http://schemas.microsoft.com/office/powerpoint/2010/main" val="75670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y Perception as Bayesian Inference Book Online at Low Prices in India |  Perception as Bayesian Inference Reviews &amp; Ratings - Amazon.in">
            <a:extLst>
              <a:ext uri="{FF2B5EF4-FFF2-40B4-BE49-F238E27FC236}">
                <a16:creationId xmlns:a16="http://schemas.microsoft.com/office/drawing/2014/main" id="{C77DAC0B-72F6-406C-910E-A1C1C1B96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 y="0"/>
            <a:ext cx="31623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PT - Bayesian models of human learning and inference Josh Tenenbaum MIT  PowerPoint Presentation - ID:5181640">
            <a:extLst>
              <a:ext uri="{FF2B5EF4-FFF2-40B4-BE49-F238E27FC236}">
                <a16:creationId xmlns:a16="http://schemas.microsoft.com/office/drawing/2014/main" id="{AB108CA4-1D08-4736-9A26-56A26A396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609" y="0"/>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F0CF33B-F54A-462A-807F-2E1CA0ED4934}"/>
              </a:ext>
            </a:extLst>
          </p:cNvPr>
          <p:cNvPicPr>
            <a:picLocks noChangeAspect="1"/>
          </p:cNvPicPr>
          <p:nvPr/>
        </p:nvPicPr>
        <p:blipFill>
          <a:blip r:embed="rId4"/>
          <a:stretch>
            <a:fillRect/>
          </a:stretch>
        </p:blipFill>
        <p:spPr>
          <a:xfrm>
            <a:off x="3640385" y="4555917"/>
            <a:ext cx="2543530" cy="3971208"/>
          </a:xfrm>
          <a:prstGeom prst="rect">
            <a:avLst/>
          </a:prstGeom>
        </p:spPr>
      </p:pic>
      <p:pic>
        <p:nvPicPr>
          <p:cNvPr id="2" name="Picture 1">
            <a:extLst>
              <a:ext uri="{FF2B5EF4-FFF2-40B4-BE49-F238E27FC236}">
                <a16:creationId xmlns:a16="http://schemas.microsoft.com/office/drawing/2014/main" id="{D8E25BD0-28B2-4BA5-A292-F025397652F4}"/>
              </a:ext>
            </a:extLst>
          </p:cNvPr>
          <p:cNvPicPr>
            <a:picLocks noChangeAspect="1"/>
          </p:cNvPicPr>
          <p:nvPr/>
        </p:nvPicPr>
        <p:blipFill>
          <a:blip r:embed="rId5"/>
          <a:stretch>
            <a:fillRect/>
          </a:stretch>
        </p:blipFill>
        <p:spPr>
          <a:xfrm>
            <a:off x="7941" y="4875461"/>
            <a:ext cx="3238952" cy="1476581"/>
          </a:xfrm>
          <a:prstGeom prst="rect">
            <a:avLst/>
          </a:prstGeom>
        </p:spPr>
      </p:pic>
      <p:pic>
        <p:nvPicPr>
          <p:cNvPr id="3" name="Picture 2">
            <a:extLst>
              <a:ext uri="{FF2B5EF4-FFF2-40B4-BE49-F238E27FC236}">
                <a16:creationId xmlns:a16="http://schemas.microsoft.com/office/drawing/2014/main" id="{C975E582-6D3C-4615-A0EB-C19CD18FD7D9}"/>
              </a:ext>
            </a:extLst>
          </p:cNvPr>
          <p:cNvPicPr>
            <a:picLocks noChangeAspect="1"/>
          </p:cNvPicPr>
          <p:nvPr/>
        </p:nvPicPr>
        <p:blipFill>
          <a:blip r:embed="rId6"/>
          <a:stretch>
            <a:fillRect/>
          </a:stretch>
        </p:blipFill>
        <p:spPr>
          <a:xfrm>
            <a:off x="2834084" y="0"/>
            <a:ext cx="3847481" cy="4752975"/>
          </a:xfrm>
          <a:prstGeom prst="rect">
            <a:avLst/>
          </a:prstGeom>
        </p:spPr>
      </p:pic>
    </p:spTree>
    <p:extLst>
      <p:ext uri="{BB962C8B-B14F-4D97-AF65-F5344CB8AC3E}">
        <p14:creationId xmlns:p14="http://schemas.microsoft.com/office/powerpoint/2010/main" val="35999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7CC1-7ABA-4C7D-A10C-519E747AEA53}"/>
              </a:ext>
            </a:extLst>
          </p:cNvPr>
          <p:cNvSpPr>
            <a:spLocks noGrp="1"/>
          </p:cNvSpPr>
          <p:nvPr>
            <p:ph type="title"/>
          </p:nvPr>
        </p:nvSpPr>
        <p:spPr/>
        <p:txBody>
          <a:bodyPr/>
          <a:lstStyle/>
          <a:p>
            <a:pPr algn="ctr"/>
            <a:r>
              <a:rPr lang="en-IN" b="1" dirty="0">
                <a:solidFill>
                  <a:srgbClr val="FF0000"/>
                </a:solidFill>
              </a:rPr>
              <a:t>Research in the area of Visual Information Processing</a:t>
            </a:r>
          </a:p>
        </p:txBody>
      </p:sp>
      <p:pic>
        <p:nvPicPr>
          <p:cNvPr id="4" name="Picture 4" descr="During visual perception and recognition, human eyes move and successively fixate at the most informative parts of the image.">
            <a:extLst>
              <a:ext uri="{FF2B5EF4-FFF2-40B4-BE49-F238E27FC236}">
                <a16:creationId xmlns:a16="http://schemas.microsoft.com/office/drawing/2014/main" id="{995AF8D3-2473-4446-ABBF-943F2AB55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317" y="2902227"/>
            <a:ext cx="4738975" cy="254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2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0ADFF-D028-4F4B-8C17-9127B2B90665}"/>
              </a:ext>
            </a:extLst>
          </p:cNvPr>
          <p:cNvPicPr>
            <a:picLocks noChangeAspect="1"/>
          </p:cNvPicPr>
          <p:nvPr/>
        </p:nvPicPr>
        <p:blipFill>
          <a:blip r:embed="rId2"/>
          <a:stretch>
            <a:fillRect/>
          </a:stretch>
        </p:blipFill>
        <p:spPr>
          <a:xfrm>
            <a:off x="462375" y="347870"/>
            <a:ext cx="4694265" cy="6162260"/>
          </a:xfrm>
          <a:prstGeom prst="rect">
            <a:avLst/>
          </a:prstGeom>
        </p:spPr>
      </p:pic>
      <p:sp>
        <p:nvSpPr>
          <p:cNvPr id="5" name="TextBox 4">
            <a:extLst>
              <a:ext uri="{FF2B5EF4-FFF2-40B4-BE49-F238E27FC236}">
                <a16:creationId xmlns:a16="http://schemas.microsoft.com/office/drawing/2014/main" id="{15CAFE81-BF7F-451A-9450-5C551029F02C}"/>
              </a:ext>
            </a:extLst>
          </p:cNvPr>
          <p:cNvSpPr txBox="1"/>
          <p:nvPr/>
        </p:nvSpPr>
        <p:spPr>
          <a:xfrm>
            <a:off x="5261113" y="1074578"/>
            <a:ext cx="6096000" cy="923330"/>
          </a:xfrm>
          <a:prstGeom prst="rect">
            <a:avLst/>
          </a:prstGeom>
          <a:noFill/>
        </p:spPr>
        <p:txBody>
          <a:bodyPr wrap="square">
            <a:spAutoFit/>
          </a:bodyPr>
          <a:lstStyle/>
          <a:p>
            <a:r>
              <a:rPr lang="en-US" b="0" i="0" dirty="0">
                <a:solidFill>
                  <a:srgbClr val="000000"/>
                </a:solidFill>
                <a:effectLst/>
                <a:latin typeface="Source Sans Pro" panose="020B0604020202020204" pitchFamily="34" charset="0"/>
              </a:rPr>
              <a:t>This research group is focused on understanding the neuronal representations and computational mechanisms that underlie visual object recognition</a:t>
            </a:r>
            <a:endParaRPr lang="en-IN" dirty="0"/>
          </a:p>
        </p:txBody>
      </p:sp>
      <p:sp>
        <p:nvSpPr>
          <p:cNvPr id="8" name="TextBox 7">
            <a:extLst>
              <a:ext uri="{FF2B5EF4-FFF2-40B4-BE49-F238E27FC236}">
                <a16:creationId xmlns:a16="http://schemas.microsoft.com/office/drawing/2014/main" id="{22ADCD07-0C39-4310-9AE5-3EC6815B055D}"/>
              </a:ext>
            </a:extLst>
          </p:cNvPr>
          <p:cNvSpPr txBox="1"/>
          <p:nvPr/>
        </p:nvSpPr>
        <p:spPr>
          <a:xfrm>
            <a:off x="5418598" y="334671"/>
            <a:ext cx="6096000" cy="646331"/>
          </a:xfrm>
          <a:prstGeom prst="rect">
            <a:avLst/>
          </a:prstGeom>
          <a:noFill/>
        </p:spPr>
        <p:txBody>
          <a:bodyPr wrap="square">
            <a:spAutoFit/>
          </a:bodyPr>
          <a:lstStyle/>
          <a:p>
            <a:pPr algn="ctr"/>
            <a:r>
              <a:rPr lang="en-US" b="1" i="0" dirty="0">
                <a:solidFill>
                  <a:srgbClr val="A31F34"/>
                </a:solidFill>
                <a:effectLst/>
                <a:latin typeface="Source Sans Pro" panose="020B0503030403020204" pitchFamily="34" charset="0"/>
              </a:rPr>
              <a:t>Working to discover the neuronal algorithms underlying visual object recognition</a:t>
            </a:r>
          </a:p>
        </p:txBody>
      </p:sp>
      <p:pic>
        <p:nvPicPr>
          <p:cNvPr id="3074" name="Picture 2" descr="The “Invariance” Problem">
            <a:extLst>
              <a:ext uri="{FF2B5EF4-FFF2-40B4-BE49-F238E27FC236}">
                <a16:creationId xmlns:a16="http://schemas.microsoft.com/office/drawing/2014/main" id="{7F89DC05-16E0-42DD-BD32-0BF27E36A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113" y="2566077"/>
            <a:ext cx="571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B77CA44-6011-411E-9CF0-E0117B1CD9FE}"/>
              </a:ext>
            </a:extLst>
          </p:cNvPr>
          <p:cNvSpPr txBox="1"/>
          <p:nvPr/>
        </p:nvSpPr>
        <p:spPr>
          <a:xfrm>
            <a:off x="5156640" y="2185060"/>
            <a:ext cx="6096000" cy="369332"/>
          </a:xfrm>
          <a:prstGeom prst="rect">
            <a:avLst/>
          </a:prstGeom>
          <a:noFill/>
        </p:spPr>
        <p:txBody>
          <a:bodyPr wrap="square">
            <a:spAutoFit/>
          </a:bodyPr>
          <a:lstStyle/>
          <a:p>
            <a:pPr algn="l"/>
            <a:r>
              <a:rPr lang="en-IN" b="1" i="0" u="none" strike="noStrike" dirty="0">
                <a:solidFill>
                  <a:srgbClr val="A31F34"/>
                </a:solidFill>
                <a:effectLst/>
                <a:latin typeface="Source Sans Pro" panose="020B0503030403020204" pitchFamily="34" charset="0"/>
              </a:rPr>
              <a:t>The “Invariance” Problem</a:t>
            </a:r>
            <a:endParaRPr lang="en-IN" b="1" i="0" dirty="0">
              <a:solidFill>
                <a:srgbClr val="A31F34"/>
              </a:solidFill>
              <a:effectLst/>
              <a:latin typeface="Source Sans Pro" panose="020B0503030403020204" pitchFamily="34" charset="0"/>
            </a:endParaRPr>
          </a:p>
        </p:txBody>
      </p:sp>
      <p:sp>
        <p:nvSpPr>
          <p:cNvPr id="15" name="TextBox 14">
            <a:extLst>
              <a:ext uri="{FF2B5EF4-FFF2-40B4-BE49-F238E27FC236}">
                <a16:creationId xmlns:a16="http://schemas.microsoft.com/office/drawing/2014/main" id="{EA3C7167-7DE1-4717-B33A-7B67BF687046}"/>
              </a:ext>
            </a:extLst>
          </p:cNvPr>
          <p:cNvSpPr txBox="1"/>
          <p:nvPr/>
        </p:nvSpPr>
        <p:spPr>
          <a:xfrm>
            <a:off x="5418598" y="5529950"/>
            <a:ext cx="6096000" cy="1169551"/>
          </a:xfrm>
          <a:prstGeom prst="rect">
            <a:avLst/>
          </a:prstGeom>
          <a:noFill/>
        </p:spPr>
        <p:txBody>
          <a:bodyPr wrap="square">
            <a:spAutoFit/>
          </a:bodyPr>
          <a:lstStyle/>
          <a:p>
            <a:r>
              <a:rPr lang="en-US" sz="1400" b="0" i="0" dirty="0">
                <a:solidFill>
                  <a:srgbClr val="000000"/>
                </a:solidFill>
                <a:effectLst/>
                <a:latin typeface="Source Sans Pro" panose="020B0503030403020204" pitchFamily="34" charset="0"/>
              </a:rPr>
              <a:t> Each object category can present an essentially infinite number of images to us – due to changes in object position, distance, pose, lighting, background, deformation, and exemplar variation. Yet somehow the brain is able to determine that all of these images still contain the same object category (e.g. all contain a “car” in the examples below).</a:t>
            </a:r>
            <a:endParaRPr lang="en-IN" sz="1400" dirty="0"/>
          </a:p>
        </p:txBody>
      </p:sp>
    </p:spTree>
    <p:extLst>
      <p:ext uri="{BB962C8B-B14F-4D97-AF65-F5344CB8AC3E}">
        <p14:creationId xmlns:p14="http://schemas.microsoft.com/office/powerpoint/2010/main" val="257780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968B49-C72F-4430-A679-A2B50B6B02EE}"/>
              </a:ext>
            </a:extLst>
          </p:cNvPr>
          <p:cNvSpPr txBox="1"/>
          <p:nvPr/>
        </p:nvSpPr>
        <p:spPr>
          <a:xfrm>
            <a:off x="755373" y="4167956"/>
            <a:ext cx="6162261" cy="1569660"/>
          </a:xfrm>
          <a:prstGeom prst="rect">
            <a:avLst/>
          </a:prstGeom>
          <a:noFill/>
        </p:spPr>
        <p:txBody>
          <a:bodyPr wrap="square">
            <a:spAutoFit/>
          </a:bodyPr>
          <a:lstStyle/>
          <a:p>
            <a:pPr algn="l"/>
            <a:r>
              <a:rPr lang="en-US" sz="1600" b="0" i="1" dirty="0">
                <a:solidFill>
                  <a:srgbClr val="000000"/>
                </a:solidFill>
                <a:effectLst/>
                <a:latin typeface="Arial" panose="020B0604020202020204" pitchFamily="34" charset="0"/>
              </a:rPr>
              <a:t>Computational Vision</a:t>
            </a:r>
            <a:r>
              <a:rPr lang="en-US" sz="1600" b="0" i="0" dirty="0">
                <a:solidFill>
                  <a:srgbClr val="000000"/>
                </a:solidFill>
                <a:effectLst/>
                <a:latin typeface="Arial" panose="020B0604020202020204" pitchFamily="34" charset="0"/>
              </a:rPr>
              <a:t> can be thought of as enabling computers to use visual information.</a:t>
            </a:r>
            <a:br>
              <a:rPr lang="en-US" sz="1600" b="0" i="0" dirty="0">
                <a:solidFill>
                  <a:srgbClr val="000000"/>
                </a:solidFill>
                <a:effectLst/>
                <a:latin typeface="Arial" panose="020B0604020202020204" pitchFamily="34" charset="0"/>
              </a:rPr>
            </a:br>
            <a:r>
              <a:rPr lang="en-US" sz="1600" dirty="0">
                <a:solidFill>
                  <a:srgbClr val="000000"/>
                </a:solidFill>
                <a:latin typeface="Arial" panose="020B0604020202020204" pitchFamily="34" charset="0"/>
              </a:rPr>
              <a:t>P</a:t>
            </a:r>
            <a:r>
              <a:rPr lang="en-US" sz="1600" b="0" i="0" dirty="0">
                <a:solidFill>
                  <a:srgbClr val="000000"/>
                </a:solidFill>
                <a:effectLst/>
                <a:latin typeface="Arial" panose="020B0604020202020204" pitchFamily="34" charset="0"/>
              </a:rPr>
              <a:t>rimary focus </a:t>
            </a:r>
            <a:r>
              <a:rPr lang="en-US" sz="1600" dirty="0">
                <a:solidFill>
                  <a:srgbClr val="000000"/>
                </a:solidFill>
                <a:latin typeface="Arial" panose="020B0604020202020204" pitchFamily="34" charset="0"/>
              </a:rPr>
              <a:t>of</a:t>
            </a:r>
            <a:r>
              <a:rPr lang="en-US" sz="1600" b="0" i="0" dirty="0">
                <a:solidFill>
                  <a:srgbClr val="000000"/>
                </a:solidFill>
                <a:effectLst/>
                <a:latin typeface="Arial" panose="020B0604020202020204" pitchFamily="34" charset="0"/>
              </a:rPr>
              <a:t> the Vision Lab at SFU is in understanding </a:t>
            </a:r>
            <a:r>
              <a:rPr lang="en-US" sz="1600" b="0" i="0" dirty="0" err="1">
                <a:solidFill>
                  <a:srgbClr val="000000"/>
                </a:solidFill>
                <a:effectLst/>
                <a:latin typeface="Arial" panose="020B0604020202020204" pitchFamily="34" charset="0"/>
              </a:rPr>
              <a:t>colour</a:t>
            </a:r>
            <a:r>
              <a:rPr lang="en-US" sz="1600" b="0" i="0" dirty="0">
                <a:solidFill>
                  <a:srgbClr val="000000"/>
                </a:solidFill>
                <a:effectLst/>
                <a:latin typeface="Arial" panose="020B0604020202020204" pitchFamily="34" charset="0"/>
              </a:rPr>
              <a:t>: How are </a:t>
            </a:r>
            <a:r>
              <a:rPr lang="en-US" sz="1600" b="0" i="0" dirty="0" err="1">
                <a:solidFill>
                  <a:srgbClr val="000000"/>
                </a:solidFill>
                <a:effectLst/>
                <a:latin typeface="Arial" panose="020B0604020202020204" pitchFamily="34" charset="0"/>
              </a:rPr>
              <a:t>colours</a:t>
            </a:r>
            <a:r>
              <a:rPr lang="en-US" sz="1600" b="0" i="0" dirty="0">
                <a:solidFill>
                  <a:srgbClr val="000000"/>
                </a:solidFill>
                <a:effectLst/>
                <a:latin typeface="Arial" panose="020B0604020202020204" pitchFamily="34" charset="0"/>
              </a:rPr>
              <a:t> perceived? </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How can </a:t>
            </a:r>
            <a:r>
              <a:rPr lang="en-US" sz="1600" b="0" i="0" dirty="0" err="1">
                <a:solidFill>
                  <a:srgbClr val="000000"/>
                </a:solidFill>
                <a:effectLst/>
                <a:latin typeface="Arial" panose="020B0604020202020204" pitchFamily="34" charset="0"/>
              </a:rPr>
              <a:t>colours</a:t>
            </a:r>
            <a:r>
              <a:rPr lang="en-US" sz="1600" b="0" i="0" dirty="0">
                <a:solidFill>
                  <a:srgbClr val="000000"/>
                </a:solidFill>
                <a:effectLst/>
                <a:latin typeface="Arial" panose="020B0604020202020204" pitchFamily="34" charset="0"/>
              </a:rPr>
              <a:t> be reproduced accurately on different media? </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In what ways does </a:t>
            </a:r>
            <a:r>
              <a:rPr lang="en-US" sz="1600" b="0" i="0" dirty="0" err="1">
                <a:solidFill>
                  <a:srgbClr val="000000"/>
                </a:solidFill>
                <a:effectLst/>
                <a:latin typeface="Arial" panose="020B0604020202020204" pitchFamily="34" charset="0"/>
              </a:rPr>
              <a:t>colour</a:t>
            </a:r>
            <a:r>
              <a:rPr lang="en-US" sz="1600" b="0" i="0" dirty="0">
                <a:solidFill>
                  <a:srgbClr val="000000"/>
                </a:solidFill>
                <a:effectLst/>
                <a:latin typeface="Arial" panose="020B0604020202020204" pitchFamily="34" charset="0"/>
              </a:rPr>
              <a:t> help in understanding images? </a:t>
            </a:r>
          </a:p>
        </p:txBody>
      </p:sp>
      <p:pic>
        <p:nvPicPr>
          <p:cNvPr id="1026" name="Picture 2">
            <a:extLst>
              <a:ext uri="{FF2B5EF4-FFF2-40B4-BE49-F238E27FC236}">
                <a16:creationId xmlns:a16="http://schemas.microsoft.com/office/drawing/2014/main" id="{AEE0D280-4EC7-487E-A733-C73469DD3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764" y="4167956"/>
            <a:ext cx="45148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745C1DE-1BD0-4E02-BF77-57CDD3B47AE1}"/>
              </a:ext>
            </a:extLst>
          </p:cNvPr>
          <p:cNvPicPr>
            <a:picLocks noChangeAspect="1"/>
          </p:cNvPicPr>
          <p:nvPr/>
        </p:nvPicPr>
        <p:blipFill>
          <a:blip r:embed="rId3"/>
          <a:stretch>
            <a:fillRect/>
          </a:stretch>
        </p:blipFill>
        <p:spPr>
          <a:xfrm>
            <a:off x="227781" y="85771"/>
            <a:ext cx="11736438" cy="3591426"/>
          </a:xfrm>
          <a:prstGeom prst="rect">
            <a:avLst/>
          </a:prstGeom>
        </p:spPr>
      </p:pic>
      <p:sp>
        <p:nvSpPr>
          <p:cNvPr id="8" name="TextBox 7">
            <a:extLst>
              <a:ext uri="{FF2B5EF4-FFF2-40B4-BE49-F238E27FC236}">
                <a16:creationId xmlns:a16="http://schemas.microsoft.com/office/drawing/2014/main" id="{4D79B797-BD45-45D0-AF70-275459E5813B}"/>
              </a:ext>
            </a:extLst>
          </p:cNvPr>
          <p:cNvSpPr txBox="1"/>
          <p:nvPr/>
        </p:nvSpPr>
        <p:spPr>
          <a:xfrm>
            <a:off x="7973241" y="408226"/>
            <a:ext cx="4351281" cy="369332"/>
          </a:xfrm>
          <a:prstGeom prst="rect">
            <a:avLst/>
          </a:prstGeom>
          <a:noFill/>
        </p:spPr>
        <p:txBody>
          <a:bodyPr wrap="square">
            <a:spAutoFit/>
          </a:bodyPr>
          <a:lstStyle/>
          <a:p>
            <a:r>
              <a:rPr lang="en-IN" dirty="0"/>
              <a:t>https://www2.cs.sfu.ca/~colour/research/</a:t>
            </a:r>
          </a:p>
        </p:txBody>
      </p:sp>
    </p:spTree>
    <p:extLst>
      <p:ext uri="{BB962C8B-B14F-4D97-AF65-F5344CB8AC3E}">
        <p14:creationId xmlns:p14="http://schemas.microsoft.com/office/powerpoint/2010/main" val="147528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9AAC1-1848-48DD-82CE-9F8ADC095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34395" cy="6858000"/>
          </a:xfrm>
          <a:prstGeom prst="rect">
            <a:avLst/>
          </a:prstGeom>
        </p:spPr>
      </p:pic>
      <p:sp>
        <p:nvSpPr>
          <p:cNvPr id="8" name="TextBox 7">
            <a:extLst>
              <a:ext uri="{FF2B5EF4-FFF2-40B4-BE49-F238E27FC236}">
                <a16:creationId xmlns:a16="http://schemas.microsoft.com/office/drawing/2014/main" id="{CBA47DEF-A1BA-49A4-8F9D-074BC5640AFF}"/>
              </a:ext>
            </a:extLst>
          </p:cNvPr>
          <p:cNvSpPr txBox="1"/>
          <p:nvPr/>
        </p:nvSpPr>
        <p:spPr>
          <a:xfrm>
            <a:off x="168787" y="5182501"/>
            <a:ext cx="3565608" cy="577081"/>
          </a:xfrm>
          <a:prstGeom prst="rect">
            <a:avLst/>
          </a:prstGeom>
          <a:noFill/>
        </p:spPr>
        <p:txBody>
          <a:bodyPr wrap="square">
            <a:spAutoFit/>
          </a:bodyPr>
          <a:lstStyle/>
          <a:p>
            <a:r>
              <a:rPr lang="en-IN" sz="1050" dirty="0"/>
              <a:t>https://drexel.edu/medicine/about/departments/neurobiology-anatomy/research/laboratory-for-theoretical-and-computational-neuroscience/</a:t>
            </a:r>
          </a:p>
        </p:txBody>
      </p:sp>
      <p:pic>
        <p:nvPicPr>
          <p:cNvPr id="2054" name="Picture 6" descr="Rybak Lab: Schematic of the Model">
            <a:extLst>
              <a:ext uri="{FF2B5EF4-FFF2-40B4-BE49-F238E27FC236}">
                <a16:creationId xmlns:a16="http://schemas.microsoft.com/office/drawing/2014/main" id="{C2990B60-232B-4275-88EA-79CA5F536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395" y="0"/>
            <a:ext cx="5149845" cy="430836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ybak Lab: Illustrations of parallel-sequential image processing during the memorizing and recognition modes.">
            <a:extLst>
              <a:ext uri="{FF2B5EF4-FFF2-40B4-BE49-F238E27FC236}">
                <a16:creationId xmlns:a16="http://schemas.microsoft.com/office/drawing/2014/main" id="{EE48A67C-681A-4BAD-82BD-3A2EF6C0059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683141" y="927635"/>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EB1EBCF-EA91-46F3-ABF8-D2C50FE09FB0}"/>
              </a:ext>
            </a:extLst>
          </p:cNvPr>
          <p:cNvSpPr txBox="1"/>
          <p:nvPr/>
        </p:nvSpPr>
        <p:spPr>
          <a:xfrm>
            <a:off x="5311063" y="4016679"/>
            <a:ext cx="2835966" cy="369332"/>
          </a:xfrm>
          <a:prstGeom prst="rect">
            <a:avLst/>
          </a:prstGeom>
          <a:noFill/>
        </p:spPr>
        <p:txBody>
          <a:bodyPr wrap="square">
            <a:spAutoFit/>
          </a:bodyPr>
          <a:lstStyle/>
          <a:p>
            <a:pPr algn="l"/>
            <a:r>
              <a:rPr lang="en-IN" b="1" i="0" u="none" strike="noStrike" dirty="0">
                <a:solidFill>
                  <a:srgbClr val="006699"/>
                </a:solidFill>
                <a:effectLst/>
                <a:latin typeface="arial" panose="020B0604020202020204" pitchFamily="34" charset="0"/>
                <a:hlinkClick r:id="rId5" tooltip="Figure 1: Schematic of the Model"/>
              </a:rPr>
              <a:t>Schematic of the Model</a:t>
            </a:r>
            <a:endParaRPr lang="en-IN" b="1" i="0" dirty="0">
              <a:solidFill>
                <a:srgbClr val="000000"/>
              </a:solidFill>
              <a:effectLst/>
              <a:latin typeface="arial" panose="020B0604020202020204" pitchFamily="34" charset="0"/>
            </a:endParaRPr>
          </a:p>
        </p:txBody>
      </p:sp>
      <p:sp>
        <p:nvSpPr>
          <p:cNvPr id="17" name="TextBox 16">
            <a:extLst>
              <a:ext uri="{FF2B5EF4-FFF2-40B4-BE49-F238E27FC236}">
                <a16:creationId xmlns:a16="http://schemas.microsoft.com/office/drawing/2014/main" id="{464EEED6-A11D-4EB4-8971-FBCB851D11CC}"/>
              </a:ext>
            </a:extLst>
          </p:cNvPr>
          <p:cNvSpPr txBox="1"/>
          <p:nvPr/>
        </p:nvSpPr>
        <p:spPr>
          <a:xfrm>
            <a:off x="3793768" y="4463654"/>
            <a:ext cx="8229445" cy="2246769"/>
          </a:xfrm>
          <a:prstGeom prst="rect">
            <a:avLst/>
          </a:prstGeom>
          <a:noFill/>
        </p:spPr>
        <p:txBody>
          <a:bodyPr wrap="square">
            <a:spAutoFit/>
          </a:bodyPr>
          <a:lstStyle/>
          <a:p>
            <a:pPr algn="l"/>
            <a:r>
              <a:rPr lang="en-US" sz="1400" b="0" i="0" dirty="0">
                <a:solidFill>
                  <a:srgbClr val="FF0000"/>
                </a:solidFill>
                <a:effectLst/>
                <a:latin typeface="arial" panose="020B0604020202020204" pitchFamily="34" charset="0"/>
              </a:rPr>
              <a:t>(</a:t>
            </a:r>
            <a:r>
              <a:rPr lang="en-US" sz="1400" b="0" i="0" dirty="0" err="1">
                <a:solidFill>
                  <a:srgbClr val="FF0000"/>
                </a:solidFill>
                <a:effectLst/>
                <a:latin typeface="arial" panose="020B0604020202020204" pitchFamily="34" charset="0"/>
              </a:rPr>
              <a:t>i</a:t>
            </a:r>
            <a:r>
              <a:rPr lang="en-US" sz="1400" b="0" i="0" dirty="0">
                <a:solidFill>
                  <a:srgbClr val="FF0000"/>
                </a:solidFill>
                <a:effectLst/>
                <a:latin typeface="arial" panose="020B0604020202020204" pitchFamily="34" charset="0"/>
              </a:rPr>
              <a:t>)</a:t>
            </a:r>
            <a:r>
              <a:rPr lang="en-US" sz="1400" b="0" i="0" dirty="0">
                <a:solidFill>
                  <a:srgbClr val="000000"/>
                </a:solidFill>
                <a:effectLst/>
                <a:latin typeface="arial" panose="020B0604020202020204" pitchFamily="34" charset="0"/>
              </a:rPr>
              <a:t> separated processing and representation of "what" (object features) and "where" (spatial features: elementary eye movements) information at the high levels of the visual system</a:t>
            </a:r>
          </a:p>
          <a:p>
            <a:pPr algn="l"/>
            <a:r>
              <a:rPr lang="en-US" sz="1400" b="0" i="0" dirty="0">
                <a:solidFill>
                  <a:srgbClr val="FF0000"/>
                </a:solidFill>
                <a:effectLst/>
                <a:latin typeface="arial" panose="020B0604020202020204" pitchFamily="34" charset="0"/>
              </a:rPr>
              <a:t>(ii)</a:t>
            </a:r>
            <a:r>
              <a:rPr lang="en-US" sz="1400" b="0" i="0" dirty="0">
                <a:solidFill>
                  <a:srgbClr val="000000"/>
                </a:solidFill>
                <a:effectLst/>
                <a:latin typeface="arial" panose="020B0604020202020204" pitchFamily="34" charset="0"/>
              </a:rPr>
              <a:t> using a frame of reference attached to the "basic" feature at each fixation point for the invariant encoding of "what" and "where" pieces of information, i.e., a </a:t>
            </a:r>
            <a:r>
              <a:rPr lang="en-US" sz="1400" b="0" i="1" dirty="0">
                <a:solidFill>
                  <a:srgbClr val="FF0000"/>
                </a:solidFill>
                <a:effectLst/>
                <a:latin typeface="arial" panose="020B0604020202020204" pitchFamily="34" charset="0"/>
              </a:rPr>
              <a:t>feature-based frame of reference</a:t>
            </a:r>
            <a:endParaRPr lang="en-US" sz="1400" b="0" i="0" dirty="0">
              <a:solidFill>
                <a:srgbClr val="000000"/>
              </a:solidFill>
              <a:effectLst/>
              <a:latin typeface="arial" panose="020B0604020202020204" pitchFamily="34" charset="0"/>
            </a:endParaRPr>
          </a:p>
          <a:p>
            <a:pPr algn="l"/>
            <a:r>
              <a:rPr lang="en-US" sz="1400" b="0" i="0" dirty="0">
                <a:solidFill>
                  <a:srgbClr val="FF0000"/>
                </a:solidFill>
                <a:effectLst/>
                <a:latin typeface="arial" panose="020B0604020202020204" pitchFamily="34" charset="0"/>
              </a:rPr>
              <a:t>(iii)</a:t>
            </a:r>
            <a:r>
              <a:rPr lang="en-US" sz="1400" b="0" i="0" dirty="0">
                <a:solidFill>
                  <a:srgbClr val="000000"/>
                </a:solidFill>
                <a:effectLst/>
                <a:latin typeface="arial" panose="020B0604020202020204" pitchFamily="34" charset="0"/>
              </a:rPr>
              <a:t> testing a hypothesis formed at single fixation during a series of consequent fixations under top-down control of attention</a:t>
            </a:r>
          </a:p>
          <a:p>
            <a:pPr algn="l"/>
            <a:r>
              <a:rPr lang="en-US" sz="1400" b="0" i="0" dirty="0">
                <a:solidFill>
                  <a:srgbClr val="FF0000"/>
                </a:solidFill>
                <a:effectLst/>
                <a:latin typeface="arial" panose="020B0604020202020204" pitchFamily="34" charset="0"/>
              </a:rPr>
              <a:t>(iv)</a:t>
            </a:r>
            <a:r>
              <a:rPr lang="en-US" sz="1400" b="0" i="0" dirty="0">
                <a:solidFill>
                  <a:srgbClr val="000000"/>
                </a:solidFill>
                <a:effectLst/>
                <a:latin typeface="arial" panose="020B0604020202020204" pitchFamily="34" charset="0"/>
              </a:rPr>
              <a:t> mechanisms of visual attention that use "where" information stored in the memory to direct sequential image processing (hypothesis testing)</a:t>
            </a:r>
          </a:p>
          <a:p>
            <a:pPr algn="l"/>
            <a:r>
              <a:rPr lang="en-US" sz="1400" b="0" i="0" dirty="0">
                <a:solidFill>
                  <a:srgbClr val="FF0000"/>
                </a:solidFill>
                <a:effectLst/>
                <a:latin typeface="arial" panose="020B0604020202020204" pitchFamily="34" charset="0"/>
              </a:rPr>
              <a:t>(v)</a:t>
            </a:r>
            <a:r>
              <a:rPr lang="en-US" sz="1400" b="0" i="0" dirty="0">
                <a:solidFill>
                  <a:srgbClr val="000000"/>
                </a:solidFill>
                <a:effectLst/>
                <a:latin typeface="arial" panose="020B0604020202020204" pitchFamily="34" charset="0"/>
              </a:rPr>
              <a:t> mechanisms which provide matching the current object features to the expected features ( "what" information stored in the memory) at each fixation</a:t>
            </a:r>
          </a:p>
        </p:txBody>
      </p:sp>
    </p:spTree>
    <p:extLst>
      <p:ext uri="{BB962C8B-B14F-4D97-AF65-F5344CB8AC3E}">
        <p14:creationId xmlns:p14="http://schemas.microsoft.com/office/powerpoint/2010/main" val="35502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7E5B-A825-4A29-B611-44C01CCEF403}"/>
              </a:ext>
            </a:extLst>
          </p:cNvPr>
          <p:cNvSpPr>
            <a:spLocks noGrp="1"/>
          </p:cNvSpPr>
          <p:nvPr>
            <p:ph type="title"/>
          </p:nvPr>
        </p:nvSpPr>
        <p:spPr>
          <a:xfrm>
            <a:off x="3539194" y="2331905"/>
            <a:ext cx="5113612" cy="1478570"/>
          </a:xfrm>
        </p:spPr>
        <p:txBody>
          <a:bodyPr>
            <a:normAutofit/>
          </a:bodyPr>
          <a:lstStyle/>
          <a:p>
            <a:r>
              <a:rPr lang="en-IN" sz="5400" b="1" dirty="0">
                <a:solidFill>
                  <a:schemeClr val="tx2">
                    <a:lumMod val="25000"/>
                  </a:schemeClr>
                </a:solidFill>
              </a:rPr>
              <a:t>Thank YOU</a:t>
            </a:r>
          </a:p>
        </p:txBody>
      </p:sp>
    </p:spTree>
    <p:extLst>
      <p:ext uri="{BB962C8B-B14F-4D97-AF65-F5344CB8AC3E}">
        <p14:creationId xmlns:p14="http://schemas.microsoft.com/office/powerpoint/2010/main" val="56775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690" y="202601"/>
            <a:ext cx="4893733" cy="386430"/>
          </a:xfrm>
          <a:prstGeom prst="rect">
            <a:avLst/>
          </a:prstGeom>
        </p:spPr>
        <p:txBody>
          <a:bodyPr vert="horz" wrap="square" lIns="0" tIns="16933" rIns="0" bIns="0" rtlCol="0" anchor="ctr">
            <a:spAutoFit/>
          </a:bodyPr>
          <a:lstStyle/>
          <a:p>
            <a:pPr marL="16933">
              <a:lnSpc>
                <a:spcPct val="100000"/>
              </a:lnSpc>
              <a:spcBef>
                <a:spcPts val="133"/>
              </a:spcBef>
            </a:pPr>
            <a:r>
              <a:rPr sz="2400" b="1" spc="-7" dirty="0">
                <a:solidFill>
                  <a:srgbClr val="000000"/>
                </a:solidFill>
                <a:latin typeface="Carlito"/>
                <a:cs typeface="Carlito"/>
              </a:rPr>
              <a:t>NEURAL CODING: VISION </a:t>
            </a:r>
            <a:endParaRPr sz="2400" dirty="0">
              <a:latin typeface="Carlito"/>
              <a:cs typeface="Carlito"/>
            </a:endParaRPr>
          </a:p>
        </p:txBody>
      </p:sp>
      <p:sp>
        <p:nvSpPr>
          <p:cNvPr id="7" name="object 7"/>
          <p:cNvSpPr/>
          <p:nvPr/>
        </p:nvSpPr>
        <p:spPr>
          <a:xfrm>
            <a:off x="9509759" y="1505711"/>
            <a:ext cx="1499955" cy="2529839"/>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1282479" y="1564640"/>
            <a:ext cx="2360896" cy="2409952"/>
          </a:xfrm>
          <a:prstGeom prst="rect">
            <a:avLst/>
          </a:prstGeom>
          <a:blipFill>
            <a:blip r:embed="rId3" cstate="print"/>
            <a:stretch>
              <a:fillRect/>
            </a:stretch>
          </a:blipFill>
        </p:spPr>
        <p:txBody>
          <a:bodyPr wrap="square" lIns="0" tIns="0" rIns="0" bIns="0" rtlCol="0"/>
          <a:lstStyle/>
          <a:p>
            <a:endParaRPr sz="2400"/>
          </a:p>
        </p:txBody>
      </p:sp>
      <p:grpSp>
        <p:nvGrpSpPr>
          <p:cNvPr id="9" name="object 9"/>
          <p:cNvGrpSpPr/>
          <p:nvPr/>
        </p:nvGrpSpPr>
        <p:grpSpPr>
          <a:xfrm>
            <a:off x="4084319" y="776225"/>
            <a:ext cx="5087620" cy="3589020"/>
            <a:chOff x="3063239" y="582168"/>
            <a:chExt cx="3815715" cy="2691765"/>
          </a:xfrm>
        </p:grpSpPr>
        <p:sp>
          <p:nvSpPr>
            <p:cNvPr id="10" name="object 10"/>
            <p:cNvSpPr/>
            <p:nvPr/>
          </p:nvSpPr>
          <p:spPr>
            <a:xfrm>
              <a:off x="3643883" y="2180843"/>
              <a:ext cx="534924" cy="745236"/>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3076193" y="2114550"/>
              <a:ext cx="669290" cy="814069"/>
            </a:xfrm>
            <a:custGeom>
              <a:avLst/>
              <a:gdLst/>
              <a:ahLst/>
              <a:cxnLst/>
              <a:rect l="l" t="t" r="r" b="b"/>
              <a:pathLst>
                <a:path w="669289" h="814069">
                  <a:moveTo>
                    <a:pt x="334518" y="0"/>
                  </a:moveTo>
                  <a:lnTo>
                    <a:pt x="292557" y="3170"/>
                  </a:lnTo>
                  <a:lnTo>
                    <a:pt x="252151" y="12427"/>
                  </a:lnTo>
                  <a:lnTo>
                    <a:pt x="213614" y="27389"/>
                  </a:lnTo>
                  <a:lnTo>
                    <a:pt x="177260" y="47676"/>
                  </a:lnTo>
                  <a:lnTo>
                    <a:pt x="143401" y="72905"/>
                  </a:lnTo>
                  <a:lnTo>
                    <a:pt x="112352" y="102695"/>
                  </a:lnTo>
                  <a:lnTo>
                    <a:pt x="84425" y="136665"/>
                  </a:lnTo>
                  <a:lnTo>
                    <a:pt x="59935" y="174433"/>
                  </a:lnTo>
                  <a:lnTo>
                    <a:pt x="39194" y="215619"/>
                  </a:lnTo>
                  <a:lnTo>
                    <a:pt x="22517" y="259841"/>
                  </a:lnTo>
                  <a:lnTo>
                    <a:pt x="10216" y="306717"/>
                  </a:lnTo>
                  <a:lnTo>
                    <a:pt x="2606" y="355866"/>
                  </a:lnTo>
                  <a:lnTo>
                    <a:pt x="0" y="406907"/>
                  </a:lnTo>
                  <a:lnTo>
                    <a:pt x="2606" y="457949"/>
                  </a:lnTo>
                  <a:lnTo>
                    <a:pt x="10216" y="507098"/>
                  </a:lnTo>
                  <a:lnTo>
                    <a:pt x="22517" y="553974"/>
                  </a:lnTo>
                  <a:lnTo>
                    <a:pt x="39194" y="598196"/>
                  </a:lnTo>
                  <a:lnTo>
                    <a:pt x="59935" y="639382"/>
                  </a:lnTo>
                  <a:lnTo>
                    <a:pt x="84425" y="677150"/>
                  </a:lnTo>
                  <a:lnTo>
                    <a:pt x="112352" y="711120"/>
                  </a:lnTo>
                  <a:lnTo>
                    <a:pt x="143401" y="740910"/>
                  </a:lnTo>
                  <a:lnTo>
                    <a:pt x="177260" y="766139"/>
                  </a:lnTo>
                  <a:lnTo>
                    <a:pt x="213614" y="786426"/>
                  </a:lnTo>
                  <a:lnTo>
                    <a:pt x="252151" y="801388"/>
                  </a:lnTo>
                  <a:lnTo>
                    <a:pt x="292557" y="810645"/>
                  </a:lnTo>
                  <a:lnTo>
                    <a:pt x="334518" y="813815"/>
                  </a:lnTo>
                  <a:lnTo>
                    <a:pt x="376478" y="810645"/>
                  </a:lnTo>
                  <a:lnTo>
                    <a:pt x="416884" y="801388"/>
                  </a:lnTo>
                  <a:lnTo>
                    <a:pt x="455421" y="786426"/>
                  </a:lnTo>
                  <a:lnTo>
                    <a:pt x="491775" y="766139"/>
                  </a:lnTo>
                  <a:lnTo>
                    <a:pt x="525634" y="740910"/>
                  </a:lnTo>
                  <a:lnTo>
                    <a:pt x="556683" y="711120"/>
                  </a:lnTo>
                  <a:lnTo>
                    <a:pt x="584610" y="677150"/>
                  </a:lnTo>
                  <a:lnTo>
                    <a:pt x="609100" y="639382"/>
                  </a:lnTo>
                  <a:lnTo>
                    <a:pt x="629841" y="598196"/>
                  </a:lnTo>
                  <a:lnTo>
                    <a:pt x="646518" y="553974"/>
                  </a:lnTo>
                  <a:lnTo>
                    <a:pt x="658819" y="507098"/>
                  </a:lnTo>
                  <a:lnTo>
                    <a:pt x="666429" y="457949"/>
                  </a:lnTo>
                  <a:lnTo>
                    <a:pt x="669036" y="406907"/>
                  </a:lnTo>
                  <a:lnTo>
                    <a:pt x="666429" y="355866"/>
                  </a:lnTo>
                  <a:lnTo>
                    <a:pt x="658819" y="306717"/>
                  </a:lnTo>
                  <a:lnTo>
                    <a:pt x="646518" y="259841"/>
                  </a:lnTo>
                  <a:lnTo>
                    <a:pt x="629841" y="215619"/>
                  </a:lnTo>
                  <a:lnTo>
                    <a:pt x="609100" y="174433"/>
                  </a:lnTo>
                  <a:lnTo>
                    <a:pt x="584610" y="136665"/>
                  </a:lnTo>
                  <a:lnTo>
                    <a:pt x="556683" y="102695"/>
                  </a:lnTo>
                  <a:lnTo>
                    <a:pt x="525634" y="72905"/>
                  </a:lnTo>
                  <a:lnTo>
                    <a:pt x="491775" y="47676"/>
                  </a:lnTo>
                  <a:lnTo>
                    <a:pt x="455421" y="27389"/>
                  </a:lnTo>
                  <a:lnTo>
                    <a:pt x="416884" y="12427"/>
                  </a:lnTo>
                  <a:lnTo>
                    <a:pt x="376478" y="3170"/>
                  </a:lnTo>
                  <a:lnTo>
                    <a:pt x="334518" y="0"/>
                  </a:lnTo>
                  <a:close/>
                </a:path>
              </a:pathLst>
            </a:custGeom>
            <a:solidFill>
              <a:srgbClr val="FFFFFF"/>
            </a:solidFill>
          </p:spPr>
          <p:txBody>
            <a:bodyPr wrap="square" lIns="0" tIns="0" rIns="0" bIns="0" rtlCol="0"/>
            <a:lstStyle/>
            <a:p>
              <a:endParaRPr sz="2400"/>
            </a:p>
          </p:txBody>
        </p:sp>
        <p:sp>
          <p:nvSpPr>
            <p:cNvPr id="12" name="object 12"/>
            <p:cNvSpPr/>
            <p:nvPr/>
          </p:nvSpPr>
          <p:spPr>
            <a:xfrm>
              <a:off x="3076193" y="2114550"/>
              <a:ext cx="669290" cy="814069"/>
            </a:xfrm>
            <a:custGeom>
              <a:avLst/>
              <a:gdLst/>
              <a:ahLst/>
              <a:cxnLst/>
              <a:rect l="l" t="t" r="r" b="b"/>
              <a:pathLst>
                <a:path w="669289" h="814069">
                  <a:moveTo>
                    <a:pt x="0" y="406907"/>
                  </a:moveTo>
                  <a:lnTo>
                    <a:pt x="2606" y="355866"/>
                  </a:lnTo>
                  <a:lnTo>
                    <a:pt x="10216" y="306717"/>
                  </a:lnTo>
                  <a:lnTo>
                    <a:pt x="22517" y="259841"/>
                  </a:lnTo>
                  <a:lnTo>
                    <a:pt x="39194" y="215619"/>
                  </a:lnTo>
                  <a:lnTo>
                    <a:pt x="59935" y="174433"/>
                  </a:lnTo>
                  <a:lnTo>
                    <a:pt x="84425" y="136665"/>
                  </a:lnTo>
                  <a:lnTo>
                    <a:pt x="112352" y="102695"/>
                  </a:lnTo>
                  <a:lnTo>
                    <a:pt x="143401" y="72905"/>
                  </a:lnTo>
                  <a:lnTo>
                    <a:pt x="177260" y="47676"/>
                  </a:lnTo>
                  <a:lnTo>
                    <a:pt x="213614" y="27389"/>
                  </a:lnTo>
                  <a:lnTo>
                    <a:pt x="252151" y="12427"/>
                  </a:lnTo>
                  <a:lnTo>
                    <a:pt x="292557" y="3170"/>
                  </a:lnTo>
                  <a:lnTo>
                    <a:pt x="334518" y="0"/>
                  </a:lnTo>
                  <a:lnTo>
                    <a:pt x="376478" y="3170"/>
                  </a:lnTo>
                  <a:lnTo>
                    <a:pt x="416884" y="12427"/>
                  </a:lnTo>
                  <a:lnTo>
                    <a:pt x="455421" y="27389"/>
                  </a:lnTo>
                  <a:lnTo>
                    <a:pt x="491775" y="47676"/>
                  </a:lnTo>
                  <a:lnTo>
                    <a:pt x="525634" y="72905"/>
                  </a:lnTo>
                  <a:lnTo>
                    <a:pt x="556683" y="102695"/>
                  </a:lnTo>
                  <a:lnTo>
                    <a:pt x="584610" y="136665"/>
                  </a:lnTo>
                  <a:lnTo>
                    <a:pt x="609100" y="174433"/>
                  </a:lnTo>
                  <a:lnTo>
                    <a:pt x="629841" y="215619"/>
                  </a:lnTo>
                  <a:lnTo>
                    <a:pt x="646518" y="259841"/>
                  </a:lnTo>
                  <a:lnTo>
                    <a:pt x="658819" y="306717"/>
                  </a:lnTo>
                  <a:lnTo>
                    <a:pt x="666429" y="355866"/>
                  </a:lnTo>
                  <a:lnTo>
                    <a:pt x="669036" y="406907"/>
                  </a:lnTo>
                  <a:lnTo>
                    <a:pt x="666429" y="457949"/>
                  </a:lnTo>
                  <a:lnTo>
                    <a:pt x="658819" y="507098"/>
                  </a:lnTo>
                  <a:lnTo>
                    <a:pt x="646518" y="553974"/>
                  </a:lnTo>
                  <a:lnTo>
                    <a:pt x="629841" y="598196"/>
                  </a:lnTo>
                  <a:lnTo>
                    <a:pt x="609100" y="639382"/>
                  </a:lnTo>
                  <a:lnTo>
                    <a:pt x="584610" y="677150"/>
                  </a:lnTo>
                  <a:lnTo>
                    <a:pt x="556683" y="711120"/>
                  </a:lnTo>
                  <a:lnTo>
                    <a:pt x="525634" y="740910"/>
                  </a:lnTo>
                  <a:lnTo>
                    <a:pt x="491775" y="766139"/>
                  </a:lnTo>
                  <a:lnTo>
                    <a:pt x="455421" y="786426"/>
                  </a:lnTo>
                  <a:lnTo>
                    <a:pt x="416884" y="801388"/>
                  </a:lnTo>
                  <a:lnTo>
                    <a:pt x="376478" y="810645"/>
                  </a:lnTo>
                  <a:lnTo>
                    <a:pt x="334518" y="813815"/>
                  </a:lnTo>
                  <a:lnTo>
                    <a:pt x="292557" y="810645"/>
                  </a:lnTo>
                  <a:lnTo>
                    <a:pt x="252151" y="801388"/>
                  </a:lnTo>
                  <a:lnTo>
                    <a:pt x="213614" y="786426"/>
                  </a:lnTo>
                  <a:lnTo>
                    <a:pt x="177260" y="766139"/>
                  </a:lnTo>
                  <a:lnTo>
                    <a:pt x="143401" y="740910"/>
                  </a:lnTo>
                  <a:lnTo>
                    <a:pt x="112352" y="711120"/>
                  </a:lnTo>
                  <a:lnTo>
                    <a:pt x="84425" y="677150"/>
                  </a:lnTo>
                  <a:lnTo>
                    <a:pt x="59935" y="639382"/>
                  </a:lnTo>
                  <a:lnTo>
                    <a:pt x="39194" y="598196"/>
                  </a:lnTo>
                  <a:lnTo>
                    <a:pt x="22517" y="553974"/>
                  </a:lnTo>
                  <a:lnTo>
                    <a:pt x="10216" y="507098"/>
                  </a:lnTo>
                  <a:lnTo>
                    <a:pt x="2606" y="457949"/>
                  </a:lnTo>
                  <a:lnTo>
                    <a:pt x="0" y="406907"/>
                  </a:lnTo>
                  <a:close/>
                </a:path>
              </a:pathLst>
            </a:custGeom>
            <a:ln w="25908">
              <a:solidFill>
                <a:srgbClr val="000000"/>
              </a:solidFill>
            </a:ln>
          </p:spPr>
          <p:txBody>
            <a:bodyPr wrap="square" lIns="0" tIns="0" rIns="0" bIns="0" rtlCol="0"/>
            <a:lstStyle/>
            <a:p>
              <a:endParaRPr sz="2400"/>
            </a:p>
          </p:txBody>
        </p:sp>
        <p:sp>
          <p:nvSpPr>
            <p:cNvPr id="13" name="object 13"/>
            <p:cNvSpPr/>
            <p:nvPr/>
          </p:nvSpPr>
          <p:spPr>
            <a:xfrm>
              <a:off x="3078479" y="2282951"/>
              <a:ext cx="198120" cy="478790"/>
            </a:xfrm>
            <a:custGeom>
              <a:avLst/>
              <a:gdLst/>
              <a:ahLst/>
              <a:cxnLst/>
              <a:rect l="l" t="t" r="r" b="b"/>
              <a:pathLst>
                <a:path w="198120" h="478789">
                  <a:moveTo>
                    <a:pt x="99060" y="0"/>
                  </a:moveTo>
                  <a:lnTo>
                    <a:pt x="49061" y="32667"/>
                  </a:lnTo>
                  <a:lnTo>
                    <a:pt x="29013" y="70080"/>
                  </a:lnTo>
                  <a:lnTo>
                    <a:pt x="13524" y="118505"/>
                  </a:lnTo>
                  <a:lnTo>
                    <a:pt x="3538" y="175661"/>
                  </a:lnTo>
                  <a:lnTo>
                    <a:pt x="0" y="239268"/>
                  </a:lnTo>
                  <a:lnTo>
                    <a:pt x="3538" y="302874"/>
                  </a:lnTo>
                  <a:lnTo>
                    <a:pt x="13524" y="360030"/>
                  </a:lnTo>
                  <a:lnTo>
                    <a:pt x="29013" y="408455"/>
                  </a:lnTo>
                  <a:lnTo>
                    <a:pt x="49061" y="445868"/>
                  </a:lnTo>
                  <a:lnTo>
                    <a:pt x="99060" y="478536"/>
                  </a:lnTo>
                  <a:lnTo>
                    <a:pt x="125394" y="469989"/>
                  </a:lnTo>
                  <a:lnTo>
                    <a:pt x="169106" y="408455"/>
                  </a:lnTo>
                  <a:lnTo>
                    <a:pt x="184595" y="360030"/>
                  </a:lnTo>
                  <a:lnTo>
                    <a:pt x="194581" y="302874"/>
                  </a:lnTo>
                  <a:lnTo>
                    <a:pt x="198120" y="239268"/>
                  </a:lnTo>
                  <a:lnTo>
                    <a:pt x="194581" y="175661"/>
                  </a:lnTo>
                  <a:lnTo>
                    <a:pt x="184595" y="118505"/>
                  </a:lnTo>
                  <a:lnTo>
                    <a:pt x="169106" y="70080"/>
                  </a:lnTo>
                  <a:lnTo>
                    <a:pt x="149058" y="32667"/>
                  </a:lnTo>
                  <a:lnTo>
                    <a:pt x="99060" y="0"/>
                  </a:lnTo>
                  <a:close/>
                </a:path>
              </a:pathLst>
            </a:custGeom>
            <a:solidFill>
              <a:srgbClr val="996633"/>
            </a:solidFill>
          </p:spPr>
          <p:txBody>
            <a:bodyPr wrap="square" lIns="0" tIns="0" rIns="0" bIns="0" rtlCol="0"/>
            <a:lstStyle/>
            <a:p>
              <a:endParaRPr sz="2400"/>
            </a:p>
          </p:txBody>
        </p:sp>
        <p:sp>
          <p:nvSpPr>
            <p:cNvPr id="14" name="object 14"/>
            <p:cNvSpPr/>
            <p:nvPr/>
          </p:nvSpPr>
          <p:spPr>
            <a:xfrm>
              <a:off x="3080765" y="2361438"/>
              <a:ext cx="117475" cy="320040"/>
            </a:xfrm>
            <a:custGeom>
              <a:avLst/>
              <a:gdLst/>
              <a:ahLst/>
              <a:cxnLst/>
              <a:rect l="l" t="t" r="r" b="b"/>
              <a:pathLst>
                <a:path w="117475" h="320039">
                  <a:moveTo>
                    <a:pt x="58674" y="0"/>
                  </a:moveTo>
                  <a:lnTo>
                    <a:pt x="35833" y="12574"/>
                  </a:lnTo>
                  <a:lnTo>
                    <a:pt x="17183" y="46867"/>
                  </a:lnTo>
                  <a:lnTo>
                    <a:pt x="4610" y="97731"/>
                  </a:lnTo>
                  <a:lnTo>
                    <a:pt x="0" y="160019"/>
                  </a:lnTo>
                  <a:lnTo>
                    <a:pt x="4610" y="222308"/>
                  </a:lnTo>
                  <a:lnTo>
                    <a:pt x="17183" y="273172"/>
                  </a:lnTo>
                  <a:lnTo>
                    <a:pt x="35833" y="307465"/>
                  </a:lnTo>
                  <a:lnTo>
                    <a:pt x="58674" y="320039"/>
                  </a:lnTo>
                  <a:lnTo>
                    <a:pt x="81514" y="307465"/>
                  </a:lnTo>
                  <a:lnTo>
                    <a:pt x="100164" y="273172"/>
                  </a:lnTo>
                  <a:lnTo>
                    <a:pt x="112737" y="222308"/>
                  </a:lnTo>
                  <a:lnTo>
                    <a:pt x="117348" y="160019"/>
                  </a:lnTo>
                  <a:lnTo>
                    <a:pt x="112737" y="97731"/>
                  </a:lnTo>
                  <a:lnTo>
                    <a:pt x="100164" y="46867"/>
                  </a:lnTo>
                  <a:lnTo>
                    <a:pt x="81514" y="12574"/>
                  </a:lnTo>
                  <a:lnTo>
                    <a:pt x="58674" y="0"/>
                  </a:lnTo>
                  <a:close/>
                </a:path>
              </a:pathLst>
            </a:custGeom>
            <a:solidFill>
              <a:srgbClr val="000000"/>
            </a:solidFill>
          </p:spPr>
          <p:txBody>
            <a:bodyPr wrap="square" lIns="0" tIns="0" rIns="0" bIns="0" rtlCol="0"/>
            <a:lstStyle/>
            <a:p>
              <a:endParaRPr sz="2400"/>
            </a:p>
          </p:txBody>
        </p:sp>
        <p:sp>
          <p:nvSpPr>
            <p:cNvPr id="15" name="object 15"/>
            <p:cNvSpPr/>
            <p:nvPr/>
          </p:nvSpPr>
          <p:spPr>
            <a:xfrm>
              <a:off x="3080765" y="2361438"/>
              <a:ext cx="117475" cy="320040"/>
            </a:xfrm>
            <a:custGeom>
              <a:avLst/>
              <a:gdLst/>
              <a:ahLst/>
              <a:cxnLst/>
              <a:rect l="l" t="t" r="r" b="b"/>
              <a:pathLst>
                <a:path w="117475" h="320039">
                  <a:moveTo>
                    <a:pt x="0" y="160019"/>
                  </a:moveTo>
                  <a:lnTo>
                    <a:pt x="4610" y="97731"/>
                  </a:lnTo>
                  <a:lnTo>
                    <a:pt x="17183" y="46867"/>
                  </a:lnTo>
                  <a:lnTo>
                    <a:pt x="35833" y="12574"/>
                  </a:lnTo>
                  <a:lnTo>
                    <a:pt x="58674" y="0"/>
                  </a:lnTo>
                  <a:lnTo>
                    <a:pt x="81514" y="12574"/>
                  </a:lnTo>
                  <a:lnTo>
                    <a:pt x="100164" y="46867"/>
                  </a:lnTo>
                  <a:lnTo>
                    <a:pt x="112737" y="97731"/>
                  </a:lnTo>
                  <a:lnTo>
                    <a:pt x="117348" y="160019"/>
                  </a:lnTo>
                  <a:lnTo>
                    <a:pt x="112737" y="222308"/>
                  </a:lnTo>
                  <a:lnTo>
                    <a:pt x="100164" y="273172"/>
                  </a:lnTo>
                  <a:lnTo>
                    <a:pt x="81514" y="307465"/>
                  </a:lnTo>
                  <a:lnTo>
                    <a:pt x="58674" y="320039"/>
                  </a:lnTo>
                  <a:lnTo>
                    <a:pt x="35833" y="307465"/>
                  </a:lnTo>
                  <a:lnTo>
                    <a:pt x="17183" y="273172"/>
                  </a:lnTo>
                  <a:lnTo>
                    <a:pt x="4610" y="222308"/>
                  </a:lnTo>
                  <a:lnTo>
                    <a:pt x="0" y="160019"/>
                  </a:lnTo>
                  <a:close/>
                </a:path>
              </a:pathLst>
            </a:custGeom>
            <a:ln w="25908">
              <a:solidFill>
                <a:srgbClr val="000000"/>
              </a:solidFill>
            </a:ln>
          </p:spPr>
          <p:txBody>
            <a:bodyPr wrap="square" lIns="0" tIns="0" rIns="0" bIns="0" rtlCol="0"/>
            <a:lstStyle/>
            <a:p>
              <a:endParaRPr sz="2400"/>
            </a:p>
          </p:txBody>
        </p:sp>
        <p:sp>
          <p:nvSpPr>
            <p:cNvPr id="16" name="object 16"/>
            <p:cNvSpPr/>
            <p:nvPr/>
          </p:nvSpPr>
          <p:spPr>
            <a:xfrm>
              <a:off x="4242815" y="582168"/>
              <a:ext cx="2636038" cy="2691167"/>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4166615" y="2235085"/>
              <a:ext cx="675640" cy="62865"/>
            </a:xfrm>
            <a:custGeom>
              <a:avLst/>
              <a:gdLst/>
              <a:ahLst/>
              <a:cxnLst/>
              <a:rect l="l" t="t" r="r" b="b"/>
              <a:pathLst>
                <a:path w="675639" h="62864">
                  <a:moveTo>
                    <a:pt x="0" y="6515"/>
                  </a:moveTo>
                  <a:lnTo>
                    <a:pt x="50579" y="19146"/>
                  </a:lnTo>
                  <a:lnTo>
                    <a:pt x="100972" y="31210"/>
                  </a:lnTo>
                  <a:lnTo>
                    <a:pt x="150991" y="42137"/>
                  </a:lnTo>
                  <a:lnTo>
                    <a:pt x="200449" y="51356"/>
                  </a:lnTo>
                  <a:lnTo>
                    <a:pt x="249156" y="58299"/>
                  </a:lnTo>
                  <a:lnTo>
                    <a:pt x="296926" y="62395"/>
                  </a:lnTo>
                  <a:lnTo>
                    <a:pt x="355408" y="62453"/>
                  </a:lnTo>
                  <a:lnTo>
                    <a:pt x="415149" y="57951"/>
                  </a:lnTo>
                  <a:lnTo>
                    <a:pt x="472640" y="50811"/>
                  </a:lnTo>
                  <a:lnTo>
                    <a:pt x="524377" y="42956"/>
                  </a:lnTo>
                  <a:lnTo>
                    <a:pt x="566851" y="36309"/>
                  </a:lnTo>
                  <a:lnTo>
                    <a:pt x="605285" y="28981"/>
                  </a:lnTo>
                  <a:lnTo>
                    <a:pt x="649697" y="13967"/>
                  </a:lnTo>
                  <a:lnTo>
                    <a:pt x="675125" y="2439"/>
                  </a:lnTo>
                  <a:lnTo>
                    <a:pt x="674244" y="1261"/>
                  </a:lnTo>
                  <a:lnTo>
                    <a:pt x="673239" y="927"/>
                  </a:lnTo>
                  <a:lnTo>
                    <a:pt x="674027" y="0"/>
                  </a:lnTo>
                  <a:lnTo>
                    <a:pt x="671258" y="1397"/>
                  </a:lnTo>
                  <a:lnTo>
                    <a:pt x="668477" y="2794"/>
                  </a:lnTo>
                </a:path>
              </a:pathLst>
            </a:custGeom>
            <a:ln w="9144">
              <a:solidFill>
                <a:srgbClr val="000000"/>
              </a:solidFill>
            </a:ln>
          </p:spPr>
          <p:txBody>
            <a:bodyPr wrap="square" lIns="0" tIns="0" rIns="0" bIns="0" rtlCol="0"/>
            <a:lstStyle/>
            <a:p>
              <a:endParaRPr sz="2400"/>
            </a:p>
          </p:txBody>
        </p:sp>
        <p:sp>
          <p:nvSpPr>
            <p:cNvPr id="18" name="object 18"/>
            <p:cNvSpPr/>
            <p:nvPr/>
          </p:nvSpPr>
          <p:spPr>
            <a:xfrm>
              <a:off x="4122419" y="2339340"/>
              <a:ext cx="719455" cy="582295"/>
            </a:xfrm>
            <a:custGeom>
              <a:avLst/>
              <a:gdLst/>
              <a:ahLst/>
              <a:cxnLst/>
              <a:rect l="l" t="t" r="r" b="b"/>
              <a:pathLst>
                <a:path w="719454" h="582294">
                  <a:moveTo>
                    <a:pt x="0" y="582168"/>
                  </a:moveTo>
                  <a:lnTo>
                    <a:pt x="44155" y="561072"/>
                  </a:lnTo>
                  <a:lnTo>
                    <a:pt x="88182" y="539740"/>
                  </a:lnTo>
                  <a:lnTo>
                    <a:pt x="131953" y="517932"/>
                  </a:lnTo>
                  <a:lnTo>
                    <a:pt x="175339" y="495414"/>
                  </a:lnTo>
                  <a:lnTo>
                    <a:pt x="218212" y="471948"/>
                  </a:lnTo>
                  <a:lnTo>
                    <a:pt x="260443" y="447297"/>
                  </a:lnTo>
                  <a:lnTo>
                    <a:pt x="301904" y="421226"/>
                  </a:lnTo>
                  <a:lnTo>
                    <a:pt x="342468" y="393496"/>
                  </a:lnTo>
                  <a:lnTo>
                    <a:pt x="383401" y="362680"/>
                  </a:lnTo>
                  <a:lnTo>
                    <a:pt x="425378" y="328390"/>
                  </a:lnTo>
                  <a:lnTo>
                    <a:pt x="467362" y="291952"/>
                  </a:lnTo>
                  <a:lnTo>
                    <a:pt x="508317" y="254693"/>
                  </a:lnTo>
                  <a:lnTo>
                    <a:pt x="547208" y="217940"/>
                  </a:lnTo>
                  <a:lnTo>
                    <a:pt x="582998" y="183018"/>
                  </a:lnTo>
                  <a:lnTo>
                    <a:pt x="614652" y="151255"/>
                  </a:lnTo>
                  <a:lnTo>
                    <a:pt x="678771" y="81044"/>
                  </a:lnTo>
                  <a:lnTo>
                    <a:pt x="700905" y="48344"/>
                  </a:lnTo>
                  <a:lnTo>
                    <a:pt x="712701" y="22466"/>
                  </a:lnTo>
                  <a:lnTo>
                    <a:pt x="719328" y="0"/>
                  </a:lnTo>
                </a:path>
              </a:pathLst>
            </a:custGeom>
            <a:ln w="9143">
              <a:solidFill>
                <a:srgbClr val="000000"/>
              </a:solidFill>
            </a:ln>
          </p:spPr>
          <p:txBody>
            <a:bodyPr wrap="square" lIns="0" tIns="0" rIns="0" bIns="0" rtlCol="0"/>
            <a:lstStyle/>
            <a:p>
              <a:endParaRPr sz="2400"/>
            </a:p>
          </p:txBody>
        </p:sp>
        <p:sp>
          <p:nvSpPr>
            <p:cNvPr id="19" name="object 19"/>
            <p:cNvSpPr/>
            <p:nvPr/>
          </p:nvSpPr>
          <p:spPr>
            <a:xfrm>
              <a:off x="4181855" y="2343912"/>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0" name="object 20"/>
            <p:cNvSpPr/>
            <p:nvPr/>
          </p:nvSpPr>
          <p:spPr>
            <a:xfrm>
              <a:off x="4256862" y="2305812"/>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1" name="object 21"/>
            <p:cNvSpPr/>
            <p:nvPr/>
          </p:nvSpPr>
          <p:spPr>
            <a:xfrm>
              <a:off x="4177283" y="2452116"/>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2" name="object 22"/>
            <p:cNvSpPr/>
            <p:nvPr/>
          </p:nvSpPr>
          <p:spPr>
            <a:xfrm>
              <a:off x="4252290" y="241401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3" name="object 23"/>
            <p:cNvSpPr/>
            <p:nvPr/>
          </p:nvSpPr>
          <p:spPr>
            <a:xfrm>
              <a:off x="4171187" y="2560319"/>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4" name="object 24"/>
            <p:cNvSpPr/>
            <p:nvPr/>
          </p:nvSpPr>
          <p:spPr>
            <a:xfrm>
              <a:off x="4246194" y="2522219"/>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5" name="object 25"/>
            <p:cNvSpPr/>
            <p:nvPr/>
          </p:nvSpPr>
          <p:spPr>
            <a:xfrm>
              <a:off x="4166615" y="2667000"/>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6" name="object 26"/>
            <p:cNvSpPr/>
            <p:nvPr/>
          </p:nvSpPr>
          <p:spPr>
            <a:xfrm>
              <a:off x="4241622" y="2628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7" name="object 27"/>
            <p:cNvSpPr/>
            <p:nvPr/>
          </p:nvSpPr>
          <p:spPr>
            <a:xfrm>
              <a:off x="4162043" y="2775203"/>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8" name="object 28"/>
            <p:cNvSpPr/>
            <p:nvPr/>
          </p:nvSpPr>
          <p:spPr>
            <a:xfrm>
              <a:off x="4237050" y="273710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grpSp>
      <p:sp>
        <p:nvSpPr>
          <p:cNvPr id="30" name="TextBox 29">
            <a:extLst>
              <a:ext uri="{FF2B5EF4-FFF2-40B4-BE49-F238E27FC236}">
                <a16:creationId xmlns:a16="http://schemas.microsoft.com/office/drawing/2014/main" id="{1FB8C984-0339-4B2A-A360-CCB24B55C6A9}"/>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bg1">
                    <a:lumMod val="95000"/>
                    <a:lumOff val="5000"/>
                  </a:schemeClr>
                </a:solidFill>
                <a:latin typeface="Roboto"/>
              </a:rPr>
              <a:t>Based on</a:t>
            </a:r>
            <a:r>
              <a:rPr lang="en-IN" sz="1100" b="0" i="0" dirty="0">
                <a:solidFill>
                  <a:schemeClr val="bg1">
                    <a:lumMod val="95000"/>
                    <a:lumOff val="5000"/>
                  </a:schemeClr>
                </a:solidFill>
                <a:effectLst/>
                <a:latin typeface="Roboto"/>
              </a:rPr>
              <a:t> Ruben Coen-</a:t>
            </a:r>
            <a:r>
              <a:rPr lang="en-IN" sz="1100" b="0" i="0" dirty="0" err="1">
                <a:solidFill>
                  <a:schemeClr val="bg1">
                    <a:lumMod val="95000"/>
                    <a:lumOff val="5000"/>
                  </a:schemeClr>
                </a:solidFill>
                <a:effectLst/>
                <a:latin typeface="Roboto"/>
              </a:rPr>
              <a:t>Cagli</a:t>
            </a:r>
            <a:r>
              <a:rPr lang="en-IN" sz="1100" dirty="0" err="1">
                <a:solidFill>
                  <a:schemeClr val="bg1">
                    <a:lumMod val="95000"/>
                    <a:lumOff val="5000"/>
                  </a:schemeClr>
                </a:solidFill>
                <a:latin typeface="Roboto"/>
              </a:rPr>
              <a:t>’s</a:t>
            </a:r>
            <a:r>
              <a:rPr lang="en-IN" sz="1100" dirty="0">
                <a:solidFill>
                  <a:schemeClr val="bg1">
                    <a:lumMod val="95000"/>
                    <a:lumOff val="5000"/>
                  </a:schemeClr>
                </a:solidFill>
                <a:latin typeface="Roboto"/>
              </a:rPr>
              <a:t> Lecture</a:t>
            </a:r>
            <a:r>
              <a:rPr lang="en-IN" sz="1100" b="0" i="0" dirty="0">
                <a:solidFill>
                  <a:schemeClr val="bg1">
                    <a:lumMod val="95000"/>
                    <a:lumOff val="5000"/>
                  </a:schemeClr>
                </a:solidFill>
                <a:effectLst/>
                <a:latin typeface="Roboto"/>
              </a:rPr>
              <a:t> at</a:t>
            </a:r>
            <a:r>
              <a:rPr lang="en-IN" sz="1100" b="0" i="0" dirty="0">
                <a:effectLst/>
                <a:latin typeface="Roboto"/>
              </a:rPr>
              <a:t> </a:t>
            </a:r>
            <a:r>
              <a:rPr lang="en-IN" sz="1100" b="0" i="0" dirty="0">
                <a:solidFill>
                  <a:srgbClr val="002060"/>
                </a:solidFill>
                <a:effectLst/>
                <a:latin typeface="Roboto"/>
              </a:rPr>
              <a:t>Cognitive Computational Neuroscience (CCN) 2017 </a:t>
            </a:r>
            <a:r>
              <a:rPr lang="en-IN" sz="1100" b="0" i="0" dirty="0">
                <a:solidFill>
                  <a:schemeClr val="accent3">
                    <a:lumMod val="75000"/>
                  </a:schemeClr>
                </a:solidFill>
                <a:effectLst/>
                <a:latin typeface="Roboto"/>
              </a:rPr>
              <a:t>(</a:t>
            </a:r>
            <a:r>
              <a:rPr lang="en-IN" sz="1100" b="0" i="0" dirty="0">
                <a:solidFill>
                  <a:schemeClr val="accent3">
                    <a:lumMod val="75000"/>
                  </a:schemeClr>
                </a:solidFill>
                <a:effectLst/>
                <a:latin typeface="Roboto"/>
                <a:hlinkClick r:id="rId6">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690" y="202601"/>
            <a:ext cx="4893733" cy="386430"/>
          </a:xfrm>
          <a:prstGeom prst="rect">
            <a:avLst/>
          </a:prstGeom>
        </p:spPr>
        <p:txBody>
          <a:bodyPr vert="horz" wrap="square" lIns="0" tIns="16933" rIns="0" bIns="0" rtlCol="0" anchor="ctr">
            <a:spAutoFit/>
          </a:bodyPr>
          <a:lstStyle/>
          <a:p>
            <a:pPr marL="16933">
              <a:lnSpc>
                <a:spcPct val="100000"/>
              </a:lnSpc>
              <a:spcBef>
                <a:spcPts val="133"/>
              </a:spcBef>
            </a:pPr>
            <a:r>
              <a:rPr sz="2400" b="1" spc="-7" dirty="0">
                <a:solidFill>
                  <a:srgbClr val="000000"/>
                </a:solidFill>
                <a:latin typeface="Carlito"/>
                <a:cs typeface="Carlito"/>
              </a:rPr>
              <a:t>NEURAL CODING: VISION </a:t>
            </a:r>
            <a:endParaRPr sz="2400" dirty="0">
              <a:latin typeface="Carlito"/>
              <a:cs typeface="Carlito"/>
            </a:endParaRPr>
          </a:p>
        </p:txBody>
      </p:sp>
      <p:sp>
        <p:nvSpPr>
          <p:cNvPr id="3" name="object 3"/>
          <p:cNvSpPr txBox="1"/>
          <p:nvPr/>
        </p:nvSpPr>
        <p:spPr>
          <a:xfrm>
            <a:off x="1648613" y="4342892"/>
            <a:ext cx="1631527" cy="1494426"/>
          </a:xfrm>
          <a:prstGeom prst="rect">
            <a:avLst/>
          </a:prstGeom>
        </p:spPr>
        <p:txBody>
          <a:bodyPr vert="horz" wrap="square" lIns="0" tIns="16933" rIns="0" bIns="0" rtlCol="0">
            <a:spAutoFit/>
          </a:bodyPr>
          <a:lstStyle/>
          <a:p>
            <a:pPr marL="16933" marR="6773" indent="-847" algn="ctr">
              <a:spcBef>
                <a:spcPts val="133"/>
              </a:spcBef>
            </a:pPr>
            <a:r>
              <a:rPr sz="3200" dirty="0">
                <a:latin typeface="Carlito"/>
                <a:cs typeface="Carlito"/>
              </a:rPr>
              <a:t>State </a:t>
            </a:r>
            <a:r>
              <a:rPr sz="3200" spc="-7" dirty="0">
                <a:latin typeface="Carlito"/>
                <a:cs typeface="Carlito"/>
              </a:rPr>
              <a:t>of  </a:t>
            </a:r>
            <a:r>
              <a:rPr sz="3200" dirty="0">
                <a:latin typeface="Carlito"/>
                <a:cs typeface="Carlito"/>
              </a:rPr>
              <a:t>the</a:t>
            </a:r>
            <a:r>
              <a:rPr sz="3200" spc="-107" dirty="0">
                <a:latin typeface="Carlito"/>
                <a:cs typeface="Carlito"/>
              </a:rPr>
              <a:t> </a:t>
            </a:r>
            <a:r>
              <a:rPr sz="3200" spc="-7" dirty="0">
                <a:latin typeface="Carlito"/>
                <a:cs typeface="Carlito"/>
              </a:rPr>
              <a:t>world </a:t>
            </a:r>
            <a:r>
              <a:rPr sz="3200" dirty="0">
                <a:latin typeface="Carlito"/>
                <a:cs typeface="Carlito"/>
              </a:rPr>
              <a:t> “tiger”</a:t>
            </a:r>
          </a:p>
        </p:txBody>
      </p:sp>
      <p:sp>
        <p:nvSpPr>
          <p:cNvPr id="4" name="object 4"/>
          <p:cNvSpPr txBox="1"/>
          <p:nvPr/>
        </p:nvSpPr>
        <p:spPr>
          <a:xfrm>
            <a:off x="4323943" y="4326229"/>
            <a:ext cx="1336040" cy="1001983"/>
          </a:xfrm>
          <a:prstGeom prst="rect">
            <a:avLst/>
          </a:prstGeom>
        </p:spPr>
        <p:txBody>
          <a:bodyPr vert="horz" wrap="square" lIns="0" tIns="16933" rIns="0" bIns="0" rtlCol="0">
            <a:spAutoFit/>
          </a:bodyPr>
          <a:lstStyle/>
          <a:p>
            <a:pPr marL="233674" marR="6773" indent="-217588">
              <a:spcBef>
                <a:spcPts val="133"/>
              </a:spcBef>
            </a:pPr>
            <a:r>
              <a:rPr sz="3200" dirty="0">
                <a:latin typeface="Carlito"/>
                <a:cs typeface="Carlito"/>
              </a:rPr>
              <a:t>Se</a:t>
            </a:r>
            <a:r>
              <a:rPr sz="3200" spc="-7" dirty="0">
                <a:latin typeface="Carlito"/>
                <a:cs typeface="Carlito"/>
              </a:rPr>
              <a:t>ns</a:t>
            </a:r>
            <a:r>
              <a:rPr sz="3200" spc="-13" dirty="0">
                <a:latin typeface="Carlito"/>
                <a:cs typeface="Carlito"/>
              </a:rPr>
              <a:t>o</a:t>
            </a:r>
            <a:r>
              <a:rPr sz="3200" dirty="0">
                <a:latin typeface="Carlito"/>
                <a:cs typeface="Carlito"/>
              </a:rPr>
              <a:t>ry  </a:t>
            </a:r>
            <a:r>
              <a:rPr sz="3200" spc="-7" dirty="0">
                <a:latin typeface="Carlito"/>
                <a:cs typeface="Carlito"/>
              </a:rPr>
              <a:t>input</a:t>
            </a:r>
            <a:endParaRPr sz="3200">
              <a:latin typeface="Carlito"/>
              <a:cs typeface="Carlito"/>
            </a:endParaRPr>
          </a:p>
        </p:txBody>
      </p:sp>
      <p:sp>
        <p:nvSpPr>
          <p:cNvPr id="5" name="object 5"/>
          <p:cNvSpPr txBox="1"/>
          <p:nvPr/>
        </p:nvSpPr>
        <p:spPr>
          <a:xfrm>
            <a:off x="6954165" y="4326229"/>
            <a:ext cx="1297940" cy="1001983"/>
          </a:xfrm>
          <a:prstGeom prst="rect">
            <a:avLst/>
          </a:prstGeom>
        </p:spPr>
        <p:txBody>
          <a:bodyPr vert="horz" wrap="square" lIns="0" tIns="16933" rIns="0" bIns="0" rtlCol="0">
            <a:spAutoFit/>
          </a:bodyPr>
          <a:lstStyle/>
          <a:p>
            <a:pPr marL="50799" marR="6773" indent="-34711">
              <a:spcBef>
                <a:spcPts val="133"/>
              </a:spcBef>
            </a:pPr>
            <a:r>
              <a:rPr sz="3200" dirty="0">
                <a:latin typeface="Carlito"/>
                <a:cs typeface="Carlito"/>
              </a:rPr>
              <a:t>C</a:t>
            </a:r>
            <a:r>
              <a:rPr sz="3200" spc="-13" dirty="0">
                <a:latin typeface="Carlito"/>
                <a:cs typeface="Carlito"/>
              </a:rPr>
              <a:t>o</a:t>
            </a:r>
            <a:r>
              <a:rPr sz="3200" dirty="0">
                <a:latin typeface="Carlito"/>
                <a:cs typeface="Carlito"/>
              </a:rPr>
              <a:t>rtical  </a:t>
            </a:r>
            <a:r>
              <a:rPr sz="3200" spc="-7" dirty="0">
                <a:latin typeface="Carlito"/>
                <a:cs typeface="Carlito"/>
              </a:rPr>
              <a:t>activity</a:t>
            </a:r>
            <a:endParaRPr sz="3200" dirty="0">
              <a:latin typeface="Carlito"/>
              <a:cs typeface="Carlito"/>
            </a:endParaRPr>
          </a:p>
        </p:txBody>
      </p:sp>
      <p:sp>
        <p:nvSpPr>
          <p:cNvPr id="6" name="object 6"/>
          <p:cNvSpPr txBox="1"/>
          <p:nvPr/>
        </p:nvSpPr>
        <p:spPr>
          <a:xfrm>
            <a:off x="9707524" y="4326229"/>
            <a:ext cx="1098973" cy="1001983"/>
          </a:xfrm>
          <a:prstGeom prst="rect">
            <a:avLst/>
          </a:prstGeom>
        </p:spPr>
        <p:txBody>
          <a:bodyPr vert="horz" wrap="square" lIns="0" tIns="16933" rIns="0" bIns="0" rtlCol="0">
            <a:spAutoFit/>
          </a:bodyPr>
          <a:lstStyle/>
          <a:p>
            <a:pPr marL="93978" marR="6773" indent="-77890">
              <a:spcBef>
                <a:spcPts val="133"/>
              </a:spcBef>
            </a:pPr>
            <a:r>
              <a:rPr sz="3200" dirty="0">
                <a:latin typeface="Carlito"/>
                <a:cs typeface="Carlito"/>
              </a:rPr>
              <a:t>A</a:t>
            </a:r>
            <a:r>
              <a:rPr sz="3200" spc="7" dirty="0">
                <a:latin typeface="Carlito"/>
                <a:cs typeface="Carlito"/>
              </a:rPr>
              <a:t>c</a:t>
            </a:r>
            <a:r>
              <a:rPr sz="3200" dirty="0">
                <a:latin typeface="Carlito"/>
                <a:cs typeface="Carlito"/>
              </a:rPr>
              <a:t>ti</a:t>
            </a:r>
            <a:r>
              <a:rPr sz="3200" spc="-13" dirty="0">
                <a:latin typeface="Carlito"/>
                <a:cs typeface="Carlito"/>
              </a:rPr>
              <a:t>o</a:t>
            </a:r>
            <a:r>
              <a:rPr sz="3200" dirty="0">
                <a:latin typeface="Carlito"/>
                <a:cs typeface="Carlito"/>
              </a:rPr>
              <a:t>n  </a:t>
            </a:r>
            <a:r>
              <a:rPr sz="3200" spc="-7" dirty="0">
                <a:latin typeface="Carlito"/>
                <a:cs typeface="Carlito"/>
              </a:rPr>
              <a:t>“run”</a:t>
            </a:r>
            <a:endParaRPr sz="3200" dirty="0">
              <a:latin typeface="Carlito"/>
              <a:cs typeface="Carlito"/>
            </a:endParaRPr>
          </a:p>
        </p:txBody>
      </p:sp>
      <p:sp>
        <p:nvSpPr>
          <p:cNvPr id="7" name="object 7"/>
          <p:cNvSpPr/>
          <p:nvPr/>
        </p:nvSpPr>
        <p:spPr>
          <a:xfrm>
            <a:off x="9509759" y="1505711"/>
            <a:ext cx="1499955" cy="2529839"/>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1282479" y="1564640"/>
            <a:ext cx="2360896" cy="2409952"/>
          </a:xfrm>
          <a:prstGeom prst="rect">
            <a:avLst/>
          </a:prstGeom>
          <a:blipFill>
            <a:blip r:embed="rId3" cstate="print"/>
            <a:stretch>
              <a:fillRect/>
            </a:stretch>
          </a:blipFill>
        </p:spPr>
        <p:txBody>
          <a:bodyPr wrap="square" lIns="0" tIns="0" rIns="0" bIns="0" rtlCol="0"/>
          <a:lstStyle/>
          <a:p>
            <a:endParaRPr sz="2400"/>
          </a:p>
        </p:txBody>
      </p:sp>
      <p:grpSp>
        <p:nvGrpSpPr>
          <p:cNvPr id="9" name="object 9"/>
          <p:cNvGrpSpPr/>
          <p:nvPr/>
        </p:nvGrpSpPr>
        <p:grpSpPr>
          <a:xfrm>
            <a:off x="4084319" y="776225"/>
            <a:ext cx="5087620" cy="3589020"/>
            <a:chOff x="3063239" y="582168"/>
            <a:chExt cx="3815715" cy="2691765"/>
          </a:xfrm>
        </p:grpSpPr>
        <p:sp>
          <p:nvSpPr>
            <p:cNvPr id="10" name="object 10"/>
            <p:cNvSpPr/>
            <p:nvPr/>
          </p:nvSpPr>
          <p:spPr>
            <a:xfrm>
              <a:off x="3643883" y="2180843"/>
              <a:ext cx="534924" cy="745236"/>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3076193" y="2114550"/>
              <a:ext cx="669290" cy="814069"/>
            </a:xfrm>
            <a:custGeom>
              <a:avLst/>
              <a:gdLst/>
              <a:ahLst/>
              <a:cxnLst/>
              <a:rect l="l" t="t" r="r" b="b"/>
              <a:pathLst>
                <a:path w="669289" h="814069">
                  <a:moveTo>
                    <a:pt x="334518" y="0"/>
                  </a:moveTo>
                  <a:lnTo>
                    <a:pt x="292557" y="3170"/>
                  </a:lnTo>
                  <a:lnTo>
                    <a:pt x="252151" y="12427"/>
                  </a:lnTo>
                  <a:lnTo>
                    <a:pt x="213614" y="27389"/>
                  </a:lnTo>
                  <a:lnTo>
                    <a:pt x="177260" y="47676"/>
                  </a:lnTo>
                  <a:lnTo>
                    <a:pt x="143401" y="72905"/>
                  </a:lnTo>
                  <a:lnTo>
                    <a:pt x="112352" y="102695"/>
                  </a:lnTo>
                  <a:lnTo>
                    <a:pt x="84425" y="136665"/>
                  </a:lnTo>
                  <a:lnTo>
                    <a:pt x="59935" y="174433"/>
                  </a:lnTo>
                  <a:lnTo>
                    <a:pt x="39194" y="215619"/>
                  </a:lnTo>
                  <a:lnTo>
                    <a:pt x="22517" y="259841"/>
                  </a:lnTo>
                  <a:lnTo>
                    <a:pt x="10216" y="306717"/>
                  </a:lnTo>
                  <a:lnTo>
                    <a:pt x="2606" y="355866"/>
                  </a:lnTo>
                  <a:lnTo>
                    <a:pt x="0" y="406907"/>
                  </a:lnTo>
                  <a:lnTo>
                    <a:pt x="2606" y="457949"/>
                  </a:lnTo>
                  <a:lnTo>
                    <a:pt x="10216" y="507098"/>
                  </a:lnTo>
                  <a:lnTo>
                    <a:pt x="22517" y="553974"/>
                  </a:lnTo>
                  <a:lnTo>
                    <a:pt x="39194" y="598196"/>
                  </a:lnTo>
                  <a:lnTo>
                    <a:pt x="59935" y="639382"/>
                  </a:lnTo>
                  <a:lnTo>
                    <a:pt x="84425" y="677150"/>
                  </a:lnTo>
                  <a:lnTo>
                    <a:pt x="112352" y="711120"/>
                  </a:lnTo>
                  <a:lnTo>
                    <a:pt x="143401" y="740910"/>
                  </a:lnTo>
                  <a:lnTo>
                    <a:pt x="177260" y="766139"/>
                  </a:lnTo>
                  <a:lnTo>
                    <a:pt x="213614" y="786426"/>
                  </a:lnTo>
                  <a:lnTo>
                    <a:pt x="252151" y="801388"/>
                  </a:lnTo>
                  <a:lnTo>
                    <a:pt x="292557" y="810645"/>
                  </a:lnTo>
                  <a:lnTo>
                    <a:pt x="334518" y="813815"/>
                  </a:lnTo>
                  <a:lnTo>
                    <a:pt x="376478" y="810645"/>
                  </a:lnTo>
                  <a:lnTo>
                    <a:pt x="416884" y="801388"/>
                  </a:lnTo>
                  <a:lnTo>
                    <a:pt x="455421" y="786426"/>
                  </a:lnTo>
                  <a:lnTo>
                    <a:pt x="491775" y="766139"/>
                  </a:lnTo>
                  <a:lnTo>
                    <a:pt x="525634" y="740910"/>
                  </a:lnTo>
                  <a:lnTo>
                    <a:pt x="556683" y="711120"/>
                  </a:lnTo>
                  <a:lnTo>
                    <a:pt x="584610" y="677150"/>
                  </a:lnTo>
                  <a:lnTo>
                    <a:pt x="609100" y="639382"/>
                  </a:lnTo>
                  <a:lnTo>
                    <a:pt x="629841" y="598196"/>
                  </a:lnTo>
                  <a:lnTo>
                    <a:pt x="646518" y="553974"/>
                  </a:lnTo>
                  <a:lnTo>
                    <a:pt x="658819" y="507098"/>
                  </a:lnTo>
                  <a:lnTo>
                    <a:pt x="666429" y="457949"/>
                  </a:lnTo>
                  <a:lnTo>
                    <a:pt x="669036" y="406907"/>
                  </a:lnTo>
                  <a:lnTo>
                    <a:pt x="666429" y="355866"/>
                  </a:lnTo>
                  <a:lnTo>
                    <a:pt x="658819" y="306717"/>
                  </a:lnTo>
                  <a:lnTo>
                    <a:pt x="646518" y="259841"/>
                  </a:lnTo>
                  <a:lnTo>
                    <a:pt x="629841" y="215619"/>
                  </a:lnTo>
                  <a:lnTo>
                    <a:pt x="609100" y="174433"/>
                  </a:lnTo>
                  <a:lnTo>
                    <a:pt x="584610" y="136665"/>
                  </a:lnTo>
                  <a:lnTo>
                    <a:pt x="556683" y="102695"/>
                  </a:lnTo>
                  <a:lnTo>
                    <a:pt x="525634" y="72905"/>
                  </a:lnTo>
                  <a:lnTo>
                    <a:pt x="491775" y="47676"/>
                  </a:lnTo>
                  <a:lnTo>
                    <a:pt x="455421" y="27389"/>
                  </a:lnTo>
                  <a:lnTo>
                    <a:pt x="416884" y="12427"/>
                  </a:lnTo>
                  <a:lnTo>
                    <a:pt x="376478" y="3170"/>
                  </a:lnTo>
                  <a:lnTo>
                    <a:pt x="334518" y="0"/>
                  </a:lnTo>
                  <a:close/>
                </a:path>
              </a:pathLst>
            </a:custGeom>
            <a:solidFill>
              <a:srgbClr val="FFFFFF"/>
            </a:solidFill>
          </p:spPr>
          <p:txBody>
            <a:bodyPr wrap="square" lIns="0" tIns="0" rIns="0" bIns="0" rtlCol="0"/>
            <a:lstStyle/>
            <a:p>
              <a:endParaRPr sz="2400"/>
            </a:p>
          </p:txBody>
        </p:sp>
        <p:sp>
          <p:nvSpPr>
            <p:cNvPr id="12" name="object 12"/>
            <p:cNvSpPr/>
            <p:nvPr/>
          </p:nvSpPr>
          <p:spPr>
            <a:xfrm>
              <a:off x="3076193" y="2114550"/>
              <a:ext cx="669290" cy="814069"/>
            </a:xfrm>
            <a:custGeom>
              <a:avLst/>
              <a:gdLst/>
              <a:ahLst/>
              <a:cxnLst/>
              <a:rect l="l" t="t" r="r" b="b"/>
              <a:pathLst>
                <a:path w="669289" h="814069">
                  <a:moveTo>
                    <a:pt x="0" y="406907"/>
                  </a:moveTo>
                  <a:lnTo>
                    <a:pt x="2606" y="355866"/>
                  </a:lnTo>
                  <a:lnTo>
                    <a:pt x="10216" y="306717"/>
                  </a:lnTo>
                  <a:lnTo>
                    <a:pt x="22517" y="259841"/>
                  </a:lnTo>
                  <a:lnTo>
                    <a:pt x="39194" y="215619"/>
                  </a:lnTo>
                  <a:lnTo>
                    <a:pt x="59935" y="174433"/>
                  </a:lnTo>
                  <a:lnTo>
                    <a:pt x="84425" y="136665"/>
                  </a:lnTo>
                  <a:lnTo>
                    <a:pt x="112352" y="102695"/>
                  </a:lnTo>
                  <a:lnTo>
                    <a:pt x="143401" y="72905"/>
                  </a:lnTo>
                  <a:lnTo>
                    <a:pt x="177260" y="47676"/>
                  </a:lnTo>
                  <a:lnTo>
                    <a:pt x="213614" y="27389"/>
                  </a:lnTo>
                  <a:lnTo>
                    <a:pt x="252151" y="12427"/>
                  </a:lnTo>
                  <a:lnTo>
                    <a:pt x="292557" y="3170"/>
                  </a:lnTo>
                  <a:lnTo>
                    <a:pt x="334518" y="0"/>
                  </a:lnTo>
                  <a:lnTo>
                    <a:pt x="376478" y="3170"/>
                  </a:lnTo>
                  <a:lnTo>
                    <a:pt x="416884" y="12427"/>
                  </a:lnTo>
                  <a:lnTo>
                    <a:pt x="455421" y="27389"/>
                  </a:lnTo>
                  <a:lnTo>
                    <a:pt x="491775" y="47676"/>
                  </a:lnTo>
                  <a:lnTo>
                    <a:pt x="525634" y="72905"/>
                  </a:lnTo>
                  <a:lnTo>
                    <a:pt x="556683" y="102695"/>
                  </a:lnTo>
                  <a:lnTo>
                    <a:pt x="584610" y="136665"/>
                  </a:lnTo>
                  <a:lnTo>
                    <a:pt x="609100" y="174433"/>
                  </a:lnTo>
                  <a:lnTo>
                    <a:pt x="629841" y="215619"/>
                  </a:lnTo>
                  <a:lnTo>
                    <a:pt x="646518" y="259841"/>
                  </a:lnTo>
                  <a:lnTo>
                    <a:pt x="658819" y="306717"/>
                  </a:lnTo>
                  <a:lnTo>
                    <a:pt x="666429" y="355866"/>
                  </a:lnTo>
                  <a:lnTo>
                    <a:pt x="669036" y="406907"/>
                  </a:lnTo>
                  <a:lnTo>
                    <a:pt x="666429" y="457949"/>
                  </a:lnTo>
                  <a:lnTo>
                    <a:pt x="658819" y="507098"/>
                  </a:lnTo>
                  <a:lnTo>
                    <a:pt x="646518" y="553974"/>
                  </a:lnTo>
                  <a:lnTo>
                    <a:pt x="629841" y="598196"/>
                  </a:lnTo>
                  <a:lnTo>
                    <a:pt x="609100" y="639382"/>
                  </a:lnTo>
                  <a:lnTo>
                    <a:pt x="584610" y="677150"/>
                  </a:lnTo>
                  <a:lnTo>
                    <a:pt x="556683" y="711120"/>
                  </a:lnTo>
                  <a:lnTo>
                    <a:pt x="525634" y="740910"/>
                  </a:lnTo>
                  <a:lnTo>
                    <a:pt x="491775" y="766139"/>
                  </a:lnTo>
                  <a:lnTo>
                    <a:pt x="455421" y="786426"/>
                  </a:lnTo>
                  <a:lnTo>
                    <a:pt x="416884" y="801388"/>
                  </a:lnTo>
                  <a:lnTo>
                    <a:pt x="376478" y="810645"/>
                  </a:lnTo>
                  <a:lnTo>
                    <a:pt x="334518" y="813815"/>
                  </a:lnTo>
                  <a:lnTo>
                    <a:pt x="292557" y="810645"/>
                  </a:lnTo>
                  <a:lnTo>
                    <a:pt x="252151" y="801388"/>
                  </a:lnTo>
                  <a:lnTo>
                    <a:pt x="213614" y="786426"/>
                  </a:lnTo>
                  <a:lnTo>
                    <a:pt x="177260" y="766139"/>
                  </a:lnTo>
                  <a:lnTo>
                    <a:pt x="143401" y="740910"/>
                  </a:lnTo>
                  <a:lnTo>
                    <a:pt x="112352" y="711120"/>
                  </a:lnTo>
                  <a:lnTo>
                    <a:pt x="84425" y="677150"/>
                  </a:lnTo>
                  <a:lnTo>
                    <a:pt x="59935" y="639382"/>
                  </a:lnTo>
                  <a:lnTo>
                    <a:pt x="39194" y="598196"/>
                  </a:lnTo>
                  <a:lnTo>
                    <a:pt x="22517" y="553974"/>
                  </a:lnTo>
                  <a:lnTo>
                    <a:pt x="10216" y="507098"/>
                  </a:lnTo>
                  <a:lnTo>
                    <a:pt x="2606" y="457949"/>
                  </a:lnTo>
                  <a:lnTo>
                    <a:pt x="0" y="406907"/>
                  </a:lnTo>
                  <a:close/>
                </a:path>
              </a:pathLst>
            </a:custGeom>
            <a:ln w="25908">
              <a:solidFill>
                <a:srgbClr val="000000"/>
              </a:solidFill>
            </a:ln>
          </p:spPr>
          <p:txBody>
            <a:bodyPr wrap="square" lIns="0" tIns="0" rIns="0" bIns="0" rtlCol="0"/>
            <a:lstStyle/>
            <a:p>
              <a:endParaRPr sz="2400"/>
            </a:p>
          </p:txBody>
        </p:sp>
        <p:sp>
          <p:nvSpPr>
            <p:cNvPr id="13" name="object 13"/>
            <p:cNvSpPr/>
            <p:nvPr/>
          </p:nvSpPr>
          <p:spPr>
            <a:xfrm>
              <a:off x="3078479" y="2282951"/>
              <a:ext cx="198120" cy="478790"/>
            </a:xfrm>
            <a:custGeom>
              <a:avLst/>
              <a:gdLst/>
              <a:ahLst/>
              <a:cxnLst/>
              <a:rect l="l" t="t" r="r" b="b"/>
              <a:pathLst>
                <a:path w="198120" h="478789">
                  <a:moveTo>
                    <a:pt x="99060" y="0"/>
                  </a:moveTo>
                  <a:lnTo>
                    <a:pt x="49061" y="32667"/>
                  </a:lnTo>
                  <a:lnTo>
                    <a:pt x="29013" y="70080"/>
                  </a:lnTo>
                  <a:lnTo>
                    <a:pt x="13524" y="118505"/>
                  </a:lnTo>
                  <a:lnTo>
                    <a:pt x="3538" y="175661"/>
                  </a:lnTo>
                  <a:lnTo>
                    <a:pt x="0" y="239268"/>
                  </a:lnTo>
                  <a:lnTo>
                    <a:pt x="3538" y="302874"/>
                  </a:lnTo>
                  <a:lnTo>
                    <a:pt x="13524" y="360030"/>
                  </a:lnTo>
                  <a:lnTo>
                    <a:pt x="29013" y="408455"/>
                  </a:lnTo>
                  <a:lnTo>
                    <a:pt x="49061" y="445868"/>
                  </a:lnTo>
                  <a:lnTo>
                    <a:pt x="99060" y="478536"/>
                  </a:lnTo>
                  <a:lnTo>
                    <a:pt x="125394" y="469989"/>
                  </a:lnTo>
                  <a:lnTo>
                    <a:pt x="169106" y="408455"/>
                  </a:lnTo>
                  <a:lnTo>
                    <a:pt x="184595" y="360030"/>
                  </a:lnTo>
                  <a:lnTo>
                    <a:pt x="194581" y="302874"/>
                  </a:lnTo>
                  <a:lnTo>
                    <a:pt x="198120" y="239268"/>
                  </a:lnTo>
                  <a:lnTo>
                    <a:pt x="194581" y="175661"/>
                  </a:lnTo>
                  <a:lnTo>
                    <a:pt x="184595" y="118505"/>
                  </a:lnTo>
                  <a:lnTo>
                    <a:pt x="169106" y="70080"/>
                  </a:lnTo>
                  <a:lnTo>
                    <a:pt x="149058" y="32667"/>
                  </a:lnTo>
                  <a:lnTo>
                    <a:pt x="99060" y="0"/>
                  </a:lnTo>
                  <a:close/>
                </a:path>
              </a:pathLst>
            </a:custGeom>
            <a:solidFill>
              <a:srgbClr val="996633"/>
            </a:solidFill>
          </p:spPr>
          <p:txBody>
            <a:bodyPr wrap="square" lIns="0" tIns="0" rIns="0" bIns="0" rtlCol="0"/>
            <a:lstStyle/>
            <a:p>
              <a:endParaRPr sz="2400"/>
            </a:p>
          </p:txBody>
        </p:sp>
        <p:sp>
          <p:nvSpPr>
            <p:cNvPr id="14" name="object 14"/>
            <p:cNvSpPr/>
            <p:nvPr/>
          </p:nvSpPr>
          <p:spPr>
            <a:xfrm>
              <a:off x="3080765" y="2361438"/>
              <a:ext cx="117475" cy="320040"/>
            </a:xfrm>
            <a:custGeom>
              <a:avLst/>
              <a:gdLst/>
              <a:ahLst/>
              <a:cxnLst/>
              <a:rect l="l" t="t" r="r" b="b"/>
              <a:pathLst>
                <a:path w="117475" h="320039">
                  <a:moveTo>
                    <a:pt x="58674" y="0"/>
                  </a:moveTo>
                  <a:lnTo>
                    <a:pt x="35833" y="12574"/>
                  </a:lnTo>
                  <a:lnTo>
                    <a:pt x="17183" y="46867"/>
                  </a:lnTo>
                  <a:lnTo>
                    <a:pt x="4610" y="97731"/>
                  </a:lnTo>
                  <a:lnTo>
                    <a:pt x="0" y="160019"/>
                  </a:lnTo>
                  <a:lnTo>
                    <a:pt x="4610" y="222308"/>
                  </a:lnTo>
                  <a:lnTo>
                    <a:pt x="17183" y="273172"/>
                  </a:lnTo>
                  <a:lnTo>
                    <a:pt x="35833" y="307465"/>
                  </a:lnTo>
                  <a:lnTo>
                    <a:pt x="58674" y="320039"/>
                  </a:lnTo>
                  <a:lnTo>
                    <a:pt x="81514" y="307465"/>
                  </a:lnTo>
                  <a:lnTo>
                    <a:pt x="100164" y="273172"/>
                  </a:lnTo>
                  <a:lnTo>
                    <a:pt x="112737" y="222308"/>
                  </a:lnTo>
                  <a:lnTo>
                    <a:pt x="117348" y="160019"/>
                  </a:lnTo>
                  <a:lnTo>
                    <a:pt x="112737" y="97731"/>
                  </a:lnTo>
                  <a:lnTo>
                    <a:pt x="100164" y="46867"/>
                  </a:lnTo>
                  <a:lnTo>
                    <a:pt x="81514" y="12574"/>
                  </a:lnTo>
                  <a:lnTo>
                    <a:pt x="58674" y="0"/>
                  </a:lnTo>
                  <a:close/>
                </a:path>
              </a:pathLst>
            </a:custGeom>
            <a:solidFill>
              <a:srgbClr val="000000"/>
            </a:solidFill>
          </p:spPr>
          <p:txBody>
            <a:bodyPr wrap="square" lIns="0" tIns="0" rIns="0" bIns="0" rtlCol="0"/>
            <a:lstStyle/>
            <a:p>
              <a:endParaRPr sz="2400"/>
            </a:p>
          </p:txBody>
        </p:sp>
        <p:sp>
          <p:nvSpPr>
            <p:cNvPr id="15" name="object 15"/>
            <p:cNvSpPr/>
            <p:nvPr/>
          </p:nvSpPr>
          <p:spPr>
            <a:xfrm>
              <a:off x="3080765" y="2361438"/>
              <a:ext cx="117475" cy="320040"/>
            </a:xfrm>
            <a:custGeom>
              <a:avLst/>
              <a:gdLst/>
              <a:ahLst/>
              <a:cxnLst/>
              <a:rect l="l" t="t" r="r" b="b"/>
              <a:pathLst>
                <a:path w="117475" h="320039">
                  <a:moveTo>
                    <a:pt x="0" y="160019"/>
                  </a:moveTo>
                  <a:lnTo>
                    <a:pt x="4610" y="97731"/>
                  </a:lnTo>
                  <a:lnTo>
                    <a:pt x="17183" y="46867"/>
                  </a:lnTo>
                  <a:lnTo>
                    <a:pt x="35833" y="12574"/>
                  </a:lnTo>
                  <a:lnTo>
                    <a:pt x="58674" y="0"/>
                  </a:lnTo>
                  <a:lnTo>
                    <a:pt x="81514" y="12574"/>
                  </a:lnTo>
                  <a:lnTo>
                    <a:pt x="100164" y="46867"/>
                  </a:lnTo>
                  <a:lnTo>
                    <a:pt x="112737" y="97731"/>
                  </a:lnTo>
                  <a:lnTo>
                    <a:pt x="117348" y="160019"/>
                  </a:lnTo>
                  <a:lnTo>
                    <a:pt x="112737" y="222308"/>
                  </a:lnTo>
                  <a:lnTo>
                    <a:pt x="100164" y="273172"/>
                  </a:lnTo>
                  <a:lnTo>
                    <a:pt x="81514" y="307465"/>
                  </a:lnTo>
                  <a:lnTo>
                    <a:pt x="58674" y="320039"/>
                  </a:lnTo>
                  <a:lnTo>
                    <a:pt x="35833" y="307465"/>
                  </a:lnTo>
                  <a:lnTo>
                    <a:pt x="17183" y="273172"/>
                  </a:lnTo>
                  <a:lnTo>
                    <a:pt x="4610" y="222308"/>
                  </a:lnTo>
                  <a:lnTo>
                    <a:pt x="0" y="160019"/>
                  </a:lnTo>
                  <a:close/>
                </a:path>
              </a:pathLst>
            </a:custGeom>
            <a:ln w="25908">
              <a:solidFill>
                <a:srgbClr val="000000"/>
              </a:solidFill>
            </a:ln>
          </p:spPr>
          <p:txBody>
            <a:bodyPr wrap="square" lIns="0" tIns="0" rIns="0" bIns="0" rtlCol="0"/>
            <a:lstStyle/>
            <a:p>
              <a:endParaRPr sz="2400"/>
            </a:p>
          </p:txBody>
        </p:sp>
        <p:sp>
          <p:nvSpPr>
            <p:cNvPr id="16" name="object 16"/>
            <p:cNvSpPr/>
            <p:nvPr/>
          </p:nvSpPr>
          <p:spPr>
            <a:xfrm>
              <a:off x="4242815" y="582168"/>
              <a:ext cx="2636038" cy="2691167"/>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4166615" y="2235085"/>
              <a:ext cx="675640" cy="62865"/>
            </a:xfrm>
            <a:custGeom>
              <a:avLst/>
              <a:gdLst/>
              <a:ahLst/>
              <a:cxnLst/>
              <a:rect l="l" t="t" r="r" b="b"/>
              <a:pathLst>
                <a:path w="675639" h="62864">
                  <a:moveTo>
                    <a:pt x="0" y="6515"/>
                  </a:moveTo>
                  <a:lnTo>
                    <a:pt x="50579" y="19146"/>
                  </a:lnTo>
                  <a:lnTo>
                    <a:pt x="100972" y="31210"/>
                  </a:lnTo>
                  <a:lnTo>
                    <a:pt x="150991" y="42137"/>
                  </a:lnTo>
                  <a:lnTo>
                    <a:pt x="200449" y="51356"/>
                  </a:lnTo>
                  <a:lnTo>
                    <a:pt x="249156" y="58299"/>
                  </a:lnTo>
                  <a:lnTo>
                    <a:pt x="296926" y="62395"/>
                  </a:lnTo>
                  <a:lnTo>
                    <a:pt x="355408" y="62453"/>
                  </a:lnTo>
                  <a:lnTo>
                    <a:pt x="415149" y="57951"/>
                  </a:lnTo>
                  <a:lnTo>
                    <a:pt x="472640" y="50811"/>
                  </a:lnTo>
                  <a:lnTo>
                    <a:pt x="524377" y="42956"/>
                  </a:lnTo>
                  <a:lnTo>
                    <a:pt x="566851" y="36309"/>
                  </a:lnTo>
                  <a:lnTo>
                    <a:pt x="605285" y="28981"/>
                  </a:lnTo>
                  <a:lnTo>
                    <a:pt x="649697" y="13967"/>
                  </a:lnTo>
                  <a:lnTo>
                    <a:pt x="675125" y="2439"/>
                  </a:lnTo>
                  <a:lnTo>
                    <a:pt x="674244" y="1261"/>
                  </a:lnTo>
                  <a:lnTo>
                    <a:pt x="673239" y="927"/>
                  </a:lnTo>
                  <a:lnTo>
                    <a:pt x="674027" y="0"/>
                  </a:lnTo>
                  <a:lnTo>
                    <a:pt x="671258" y="1397"/>
                  </a:lnTo>
                  <a:lnTo>
                    <a:pt x="668477" y="2794"/>
                  </a:lnTo>
                </a:path>
              </a:pathLst>
            </a:custGeom>
            <a:ln w="9144">
              <a:solidFill>
                <a:srgbClr val="000000"/>
              </a:solidFill>
            </a:ln>
          </p:spPr>
          <p:txBody>
            <a:bodyPr wrap="square" lIns="0" tIns="0" rIns="0" bIns="0" rtlCol="0"/>
            <a:lstStyle/>
            <a:p>
              <a:endParaRPr sz="2400"/>
            </a:p>
          </p:txBody>
        </p:sp>
        <p:sp>
          <p:nvSpPr>
            <p:cNvPr id="18" name="object 18"/>
            <p:cNvSpPr/>
            <p:nvPr/>
          </p:nvSpPr>
          <p:spPr>
            <a:xfrm>
              <a:off x="4122419" y="2339340"/>
              <a:ext cx="719455" cy="582295"/>
            </a:xfrm>
            <a:custGeom>
              <a:avLst/>
              <a:gdLst/>
              <a:ahLst/>
              <a:cxnLst/>
              <a:rect l="l" t="t" r="r" b="b"/>
              <a:pathLst>
                <a:path w="719454" h="582294">
                  <a:moveTo>
                    <a:pt x="0" y="582168"/>
                  </a:moveTo>
                  <a:lnTo>
                    <a:pt x="44155" y="561072"/>
                  </a:lnTo>
                  <a:lnTo>
                    <a:pt x="88182" y="539740"/>
                  </a:lnTo>
                  <a:lnTo>
                    <a:pt x="131953" y="517932"/>
                  </a:lnTo>
                  <a:lnTo>
                    <a:pt x="175339" y="495414"/>
                  </a:lnTo>
                  <a:lnTo>
                    <a:pt x="218212" y="471948"/>
                  </a:lnTo>
                  <a:lnTo>
                    <a:pt x="260443" y="447297"/>
                  </a:lnTo>
                  <a:lnTo>
                    <a:pt x="301904" y="421226"/>
                  </a:lnTo>
                  <a:lnTo>
                    <a:pt x="342468" y="393496"/>
                  </a:lnTo>
                  <a:lnTo>
                    <a:pt x="383401" y="362680"/>
                  </a:lnTo>
                  <a:lnTo>
                    <a:pt x="425378" y="328390"/>
                  </a:lnTo>
                  <a:lnTo>
                    <a:pt x="467362" y="291952"/>
                  </a:lnTo>
                  <a:lnTo>
                    <a:pt x="508317" y="254693"/>
                  </a:lnTo>
                  <a:lnTo>
                    <a:pt x="547208" y="217940"/>
                  </a:lnTo>
                  <a:lnTo>
                    <a:pt x="582998" y="183018"/>
                  </a:lnTo>
                  <a:lnTo>
                    <a:pt x="614652" y="151255"/>
                  </a:lnTo>
                  <a:lnTo>
                    <a:pt x="678771" y="81044"/>
                  </a:lnTo>
                  <a:lnTo>
                    <a:pt x="700905" y="48344"/>
                  </a:lnTo>
                  <a:lnTo>
                    <a:pt x="712701" y="22466"/>
                  </a:lnTo>
                  <a:lnTo>
                    <a:pt x="719328" y="0"/>
                  </a:lnTo>
                </a:path>
              </a:pathLst>
            </a:custGeom>
            <a:ln w="9143">
              <a:solidFill>
                <a:srgbClr val="000000"/>
              </a:solidFill>
            </a:ln>
          </p:spPr>
          <p:txBody>
            <a:bodyPr wrap="square" lIns="0" tIns="0" rIns="0" bIns="0" rtlCol="0"/>
            <a:lstStyle/>
            <a:p>
              <a:endParaRPr sz="2400"/>
            </a:p>
          </p:txBody>
        </p:sp>
        <p:sp>
          <p:nvSpPr>
            <p:cNvPr id="19" name="object 19"/>
            <p:cNvSpPr/>
            <p:nvPr/>
          </p:nvSpPr>
          <p:spPr>
            <a:xfrm>
              <a:off x="4181855" y="2343912"/>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0" name="object 20"/>
            <p:cNvSpPr/>
            <p:nvPr/>
          </p:nvSpPr>
          <p:spPr>
            <a:xfrm>
              <a:off x="4256862" y="2305812"/>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1" name="object 21"/>
            <p:cNvSpPr/>
            <p:nvPr/>
          </p:nvSpPr>
          <p:spPr>
            <a:xfrm>
              <a:off x="4177283" y="2452116"/>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2" name="object 22"/>
            <p:cNvSpPr/>
            <p:nvPr/>
          </p:nvSpPr>
          <p:spPr>
            <a:xfrm>
              <a:off x="4252290" y="241401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3" name="object 23"/>
            <p:cNvSpPr/>
            <p:nvPr/>
          </p:nvSpPr>
          <p:spPr>
            <a:xfrm>
              <a:off x="4171187" y="2560319"/>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4" name="object 24"/>
            <p:cNvSpPr/>
            <p:nvPr/>
          </p:nvSpPr>
          <p:spPr>
            <a:xfrm>
              <a:off x="4246194" y="2522219"/>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5" name="object 25"/>
            <p:cNvSpPr/>
            <p:nvPr/>
          </p:nvSpPr>
          <p:spPr>
            <a:xfrm>
              <a:off x="4166615" y="2667000"/>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6" name="object 26"/>
            <p:cNvSpPr/>
            <p:nvPr/>
          </p:nvSpPr>
          <p:spPr>
            <a:xfrm>
              <a:off x="4241622" y="2628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7" name="object 27"/>
            <p:cNvSpPr/>
            <p:nvPr/>
          </p:nvSpPr>
          <p:spPr>
            <a:xfrm>
              <a:off x="4162043" y="2775203"/>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8" name="object 28"/>
            <p:cNvSpPr/>
            <p:nvPr/>
          </p:nvSpPr>
          <p:spPr>
            <a:xfrm>
              <a:off x="4237050" y="273710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grpSp>
      <p:sp>
        <p:nvSpPr>
          <p:cNvPr id="30" name="TextBox 29">
            <a:extLst>
              <a:ext uri="{FF2B5EF4-FFF2-40B4-BE49-F238E27FC236}">
                <a16:creationId xmlns:a16="http://schemas.microsoft.com/office/drawing/2014/main" id="{1FB8C984-0339-4B2A-A360-CCB24B55C6A9}"/>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bg1">
                    <a:lumMod val="95000"/>
                    <a:lumOff val="5000"/>
                  </a:schemeClr>
                </a:solidFill>
                <a:latin typeface="Roboto"/>
              </a:rPr>
              <a:t>Based on</a:t>
            </a:r>
            <a:r>
              <a:rPr lang="en-IN" sz="1100" b="0" i="0" dirty="0">
                <a:solidFill>
                  <a:schemeClr val="bg1">
                    <a:lumMod val="95000"/>
                    <a:lumOff val="5000"/>
                  </a:schemeClr>
                </a:solidFill>
                <a:effectLst/>
                <a:latin typeface="Roboto"/>
              </a:rPr>
              <a:t> Ruben Coen-</a:t>
            </a:r>
            <a:r>
              <a:rPr lang="en-IN" sz="1100" b="0" i="0" dirty="0" err="1">
                <a:solidFill>
                  <a:schemeClr val="bg1">
                    <a:lumMod val="95000"/>
                    <a:lumOff val="5000"/>
                  </a:schemeClr>
                </a:solidFill>
                <a:effectLst/>
                <a:latin typeface="Roboto"/>
              </a:rPr>
              <a:t>Cagli</a:t>
            </a:r>
            <a:r>
              <a:rPr lang="en-IN" sz="1100" dirty="0" err="1">
                <a:solidFill>
                  <a:schemeClr val="bg1">
                    <a:lumMod val="95000"/>
                    <a:lumOff val="5000"/>
                  </a:schemeClr>
                </a:solidFill>
                <a:latin typeface="Roboto"/>
              </a:rPr>
              <a:t>’s</a:t>
            </a:r>
            <a:r>
              <a:rPr lang="en-IN" sz="1100" dirty="0">
                <a:solidFill>
                  <a:schemeClr val="bg1">
                    <a:lumMod val="95000"/>
                    <a:lumOff val="5000"/>
                  </a:schemeClr>
                </a:solidFill>
                <a:latin typeface="Roboto"/>
              </a:rPr>
              <a:t> Lecture</a:t>
            </a:r>
            <a:r>
              <a:rPr lang="en-IN" sz="1100" b="0" i="0" dirty="0">
                <a:solidFill>
                  <a:schemeClr val="bg1">
                    <a:lumMod val="95000"/>
                    <a:lumOff val="5000"/>
                  </a:schemeClr>
                </a:solidFill>
                <a:effectLst/>
                <a:latin typeface="Roboto"/>
              </a:rPr>
              <a:t> at</a:t>
            </a:r>
            <a:r>
              <a:rPr lang="en-IN" sz="1100" b="0" i="0" dirty="0">
                <a:effectLst/>
                <a:latin typeface="Roboto"/>
              </a:rPr>
              <a:t> </a:t>
            </a:r>
            <a:r>
              <a:rPr lang="en-IN" sz="1100" b="0" i="0" dirty="0">
                <a:solidFill>
                  <a:srgbClr val="002060"/>
                </a:solidFill>
                <a:effectLst/>
                <a:latin typeface="Roboto"/>
              </a:rPr>
              <a:t>Cognitive Computational Neuroscience (CCN) 2017 </a:t>
            </a:r>
            <a:r>
              <a:rPr lang="en-IN" sz="1100" b="0" i="0" dirty="0">
                <a:solidFill>
                  <a:schemeClr val="accent3">
                    <a:lumMod val="75000"/>
                  </a:schemeClr>
                </a:solidFill>
                <a:effectLst/>
                <a:latin typeface="Roboto"/>
              </a:rPr>
              <a:t>(</a:t>
            </a:r>
            <a:r>
              <a:rPr lang="en-IN" sz="1100" b="0" i="0" dirty="0">
                <a:solidFill>
                  <a:schemeClr val="accent3">
                    <a:lumMod val="75000"/>
                  </a:schemeClr>
                </a:solidFill>
                <a:effectLst/>
                <a:latin typeface="Roboto"/>
                <a:hlinkClick r:id="rId6">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extLst>
      <p:ext uri="{BB962C8B-B14F-4D97-AF65-F5344CB8AC3E}">
        <p14:creationId xmlns:p14="http://schemas.microsoft.com/office/powerpoint/2010/main" val="323689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1690" y="196003"/>
            <a:ext cx="4893733" cy="386430"/>
          </a:xfrm>
          <a:prstGeom prst="rect">
            <a:avLst/>
          </a:prstGeom>
        </p:spPr>
        <p:txBody>
          <a:bodyPr vert="horz" wrap="square" lIns="0" tIns="16933" rIns="0" bIns="0" rtlCol="0">
            <a:spAutoFit/>
          </a:bodyPr>
          <a:lstStyle/>
          <a:p>
            <a:pPr marL="16933">
              <a:spcBef>
                <a:spcPts val="133"/>
              </a:spcBef>
            </a:pPr>
            <a:r>
              <a:rPr sz="2400" b="1" spc="-7" dirty="0">
                <a:latin typeface="Carlito"/>
                <a:cs typeface="Carlito"/>
              </a:rPr>
              <a:t>NEURAL CODING: VISION</a:t>
            </a:r>
            <a:endParaRPr sz="2400" dirty="0">
              <a:latin typeface="Carlito"/>
              <a:cs typeface="Carlito"/>
            </a:endParaRPr>
          </a:p>
        </p:txBody>
      </p:sp>
      <p:sp>
        <p:nvSpPr>
          <p:cNvPr id="3" name="object 3"/>
          <p:cNvSpPr/>
          <p:nvPr/>
        </p:nvSpPr>
        <p:spPr>
          <a:xfrm>
            <a:off x="9509759" y="1505711"/>
            <a:ext cx="1499955" cy="2529839"/>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1282479" y="1564640"/>
            <a:ext cx="2360896" cy="2409952"/>
          </a:xfrm>
          <a:prstGeom prst="rect">
            <a:avLst/>
          </a:prstGeom>
          <a:blipFill>
            <a:blip r:embed="rId3" cstate="print"/>
            <a:stretch>
              <a:fillRect/>
            </a:stretch>
          </a:blipFill>
        </p:spPr>
        <p:txBody>
          <a:bodyPr wrap="square" lIns="0" tIns="0" rIns="0" bIns="0" rtlCol="0"/>
          <a:lstStyle/>
          <a:p>
            <a:endParaRPr sz="2400"/>
          </a:p>
        </p:txBody>
      </p:sp>
      <p:grpSp>
        <p:nvGrpSpPr>
          <p:cNvPr id="5" name="object 5"/>
          <p:cNvGrpSpPr/>
          <p:nvPr/>
        </p:nvGrpSpPr>
        <p:grpSpPr>
          <a:xfrm>
            <a:off x="4084319" y="776225"/>
            <a:ext cx="5087620" cy="3589020"/>
            <a:chOff x="3063239" y="582168"/>
            <a:chExt cx="3815715" cy="2691765"/>
          </a:xfrm>
        </p:grpSpPr>
        <p:sp>
          <p:nvSpPr>
            <p:cNvPr id="6" name="object 6"/>
            <p:cNvSpPr/>
            <p:nvPr/>
          </p:nvSpPr>
          <p:spPr>
            <a:xfrm>
              <a:off x="3643883" y="2180843"/>
              <a:ext cx="534924" cy="745236"/>
            </a:xfrm>
            <a:prstGeom prst="rect">
              <a:avLst/>
            </a:prstGeom>
            <a:blipFill>
              <a:blip r:embed="rId4" cstate="print"/>
              <a:stretch>
                <a:fillRect/>
              </a:stretch>
            </a:blipFill>
          </p:spPr>
          <p:txBody>
            <a:bodyPr wrap="square" lIns="0" tIns="0" rIns="0" bIns="0" rtlCol="0"/>
            <a:lstStyle/>
            <a:p>
              <a:endParaRPr sz="2400"/>
            </a:p>
          </p:txBody>
        </p:sp>
        <p:sp>
          <p:nvSpPr>
            <p:cNvPr id="7" name="object 7"/>
            <p:cNvSpPr/>
            <p:nvPr/>
          </p:nvSpPr>
          <p:spPr>
            <a:xfrm>
              <a:off x="3076193" y="2114550"/>
              <a:ext cx="669290" cy="814069"/>
            </a:xfrm>
            <a:custGeom>
              <a:avLst/>
              <a:gdLst/>
              <a:ahLst/>
              <a:cxnLst/>
              <a:rect l="l" t="t" r="r" b="b"/>
              <a:pathLst>
                <a:path w="669289" h="814069">
                  <a:moveTo>
                    <a:pt x="334518" y="0"/>
                  </a:moveTo>
                  <a:lnTo>
                    <a:pt x="292557" y="3170"/>
                  </a:lnTo>
                  <a:lnTo>
                    <a:pt x="252151" y="12427"/>
                  </a:lnTo>
                  <a:lnTo>
                    <a:pt x="213614" y="27389"/>
                  </a:lnTo>
                  <a:lnTo>
                    <a:pt x="177260" y="47676"/>
                  </a:lnTo>
                  <a:lnTo>
                    <a:pt x="143401" y="72905"/>
                  </a:lnTo>
                  <a:lnTo>
                    <a:pt x="112352" y="102695"/>
                  </a:lnTo>
                  <a:lnTo>
                    <a:pt x="84425" y="136665"/>
                  </a:lnTo>
                  <a:lnTo>
                    <a:pt x="59935" y="174433"/>
                  </a:lnTo>
                  <a:lnTo>
                    <a:pt x="39194" y="215619"/>
                  </a:lnTo>
                  <a:lnTo>
                    <a:pt x="22517" y="259841"/>
                  </a:lnTo>
                  <a:lnTo>
                    <a:pt x="10216" y="306717"/>
                  </a:lnTo>
                  <a:lnTo>
                    <a:pt x="2606" y="355866"/>
                  </a:lnTo>
                  <a:lnTo>
                    <a:pt x="0" y="406907"/>
                  </a:lnTo>
                  <a:lnTo>
                    <a:pt x="2606" y="457949"/>
                  </a:lnTo>
                  <a:lnTo>
                    <a:pt x="10216" y="507098"/>
                  </a:lnTo>
                  <a:lnTo>
                    <a:pt x="22517" y="553974"/>
                  </a:lnTo>
                  <a:lnTo>
                    <a:pt x="39194" y="598196"/>
                  </a:lnTo>
                  <a:lnTo>
                    <a:pt x="59935" y="639382"/>
                  </a:lnTo>
                  <a:lnTo>
                    <a:pt x="84425" y="677150"/>
                  </a:lnTo>
                  <a:lnTo>
                    <a:pt x="112352" y="711120"/>
                  </a:lnTo>
                  <a:lnTo>
                    <a:pt x="143401" y="740910"/>
                  </a:lnTo>
                  <a:lnTo>
                    <a:pt x="177260" y="766139"/>
                  </a:lnTo>
                  <a:lnTo>
                    <a:pt x="213614" y="786426"/>
                  </a:lnTo>
                  <a:lnTo>
                    <a:pt x="252151" y="801388"/>
                  </a:lnTo>
                  <a:lnTo>
                    <a:pt x="292557" y="810645"/>
                  </a:lnTo>
                  <a:lnTo>
                    <a:pt x="334518" y="813815"/>
                  </a:lnTo>
                  <a:lnTo>
                    <a:pt x="376478" y="810645"/>
                  </a:lnTo>
                  <a:lnTo>
                    <a:pt x="416884" y="801388"/>
                  </a:lnTo>
                  <a:lnTo>
                    <a:pt x="455421" y="786426"/>
                  </a:lnTo>
                  <a:lnTo>
                    <a:pt x="491775" y="766139"/>
                  </a:lnTo>
                  <a:lnTo>
                    <a:pt x="525634" y="740910"/>
                  </a:lnTo>
                  <a:lnTo>
                    <a:pt x="556683" y="711120"/>
                  </a:lnTo>
                  <a:lnTo>
                    <a:pt x="584610" y="677150"/>
                  </a:lnTo>
                  <a:lnTo>
                    <a:pt x="609100" y="639382"/>
                  </a:lnTo>
                  <a:lnTo>
                    <a:pt x="629841" y="598196"/>
                  </a:lnTo>
                  <a:lnTo>
                    <a:pt x="646518" y="553974"/>
                  </a:lnTo>
                  <a:lnTo>
                    <a:pt x="658819" y="507098"/>
                  </a:lnTo>
                  <a:lnTo>
                    <a:pt x="666429" y="457949"/>
                  </a:lnTo>
                  <a:lnTo>
                    <a:pt x="669036" y="406907"/>
                  </a:lnTo>
                  <a:lnTo>
                    <a:pt x="666429" y="355866"/>
                  </a:lnTo>
                  <a:lnTo>
                    <a:pt x="658819" y="306717"/>
                  </a:lnTo>
                  <a:lnTo>
                    <a:pt x="646518" y="259841"/>
                  </a:lnTo>
                  <a:lnTo>
                    <a:pt x="629841" y="215619"/>
                  </a:lnTo>
                  <a:lnTo>
                    <a:pt x="609100" y="174433"/>
                  </a:lnTo>
                  <a:lnTo>
                    <a:pt x="584610" y="136665"/>
                  </a:lnTo>
                  <a:lnTo>
                    <a:pt x="556683" y="102695"/>
                  </a:lnTo>
                  <a:lnTo>
                    <a:pt x="525634" y="72905"/>
                  </a:lnTo>
                  <a:lnTo>
                    <a:pt x="491775" y="47676"/>
                  </a:lnTo>
                  <a:lnTo>
                    <a:pt x="455421" y="27389"/>
                  </a:lnTo>
                  <a:lnTo>
                    <a:pt x="416884" y="12427"/>
                  </a:lnTo>
                  <a:lnTo>
                    <a:pt x="376478" y="3170"/>
                  </a:lnTo>
                  <a:lnTo>
                    <a:pt x="334518" y="0"/>
                  </a:lnTo>
                  <a:close/>
                </a:path>
              </a:pathLst>
            </a:custGeom>
            <a:solidFill>
              <a:srgbClr val="FFFFFF"/>
            </a:solidFill>
          </p:spPr>
          <p:txBody>
            <a:bodyPr wrap="square" lIns="0" tIns="0" rIns="0" bIns="0" rtlCol="0"/>
            <a:lstStyle/>
            <a:p>
              <a:endParaRPr sz="2400"/>
            </a:p>
          </p:txBody>
        </p:sp>
        <p:sp>
          <p:nvSpPr>
            <p:cNvPr id="8" name="object 8"/>
            <p:cNvSpPr/>
            <p:nvPr/>
          </p:nvSpPr>
          <p:spPr>
            <a:xfrm>
              <a:off x="3076193" y="2114550"/>
              <a:ext cx="669290" cy="814069"/>
            </a:xfrm>
            <a:custGeom>
              <a:avLst/>
              <a:gdLst/>
              <a:ahLst/>
              <a:cxnLst/>
              <a:rect l="l" t="t" r="r" b="b"/>
              <a:pathLst>
                <a:path w="669289" h="814069">
                  <a:moveTo>
                    <a:pt x="0" y="406907"/>
                  </a:moveTo>
                  <a:lnTo>
                    <a:pt x="2606" y="355866"/>
                  </a:lnTo>
                  <a:lnTo>
                    <a:pt x="10216" y="306717"/>
                  </a:lnTo>
                  <a:lnTo>
                    <a:pt x="22517" y="259841"/>
                  </a:lnTo>
                  <a:lnTo>
                    <a:pt x="39194" y="215619"/>
                  </a:lnTo>
                  <a:lnTo>
                    <a:pt x="59935" y="174433"/>
                  </a:lnTo>
                  <a:lnTo>
                    <a:pt x="84425" y="136665"/>
                  </a:lnTo>
                  <a:lnTo>
                    <a:pt x="112352" y="102695"/>
                  </a:lnTo>
                  <a:lnTo>
                    <a:pt x="143401" y="72905"/>
                  </a:lnTo>
                  <a:lnTo>
                    <a:pt x="177260" y="47676"/>
                  </a:lnTo>
                  <a:lnTo>
                    <a:pt x="213614" y="27389"/>
                  </a:lnTo>
                  <a:lnTo>
                    <a:pt x="252151" y="12427"/>
                  </a:lnTo>
                  <a:lnTo>
                    <a:pt x="292557" y="3170"/>
                  </a:lnTo>
                  <a:lnTo>
                    <a:pt x="334518" y="0"/>
                  </a:lnTo>
                  <a:lnTo>
                    <a:pt x="376478" y="3170"/>
                  </a:lnTo>
                  <a:lnTo>
                    <a:pt x="416884" y="12427"/>
                  </a:lnTo>
                  <a:lnTo>
                    <a:pt x="455421" y="27389"/>
                  </a:lnTo>
                  <a:lnTo>
                    <a:pt x="491775" y="47676"/>
                  </a:lnTo>
                  <a:lnTo>
                    <a:pt x="525634" y="72905"/>
                  </a:lnTo>
                  <a:lnTo>
                    <a:pt x="556683" y="102695"/>
                  </a:lnTo>
                  <a:lnTo>
                    <a:pt x="584610" y="136665"/>
                  </a:lnTo>
                  <a:lnTo>
                    <a:pt x="609100" y="174433"/>
                  </a:lnTo>
                  <a:lnTo>
                    <a:pt x="629841" y="215619"/>
                  </a:lnTo>
                  <a:lnTo>
                    <a:pt x="646518" y="259841"/>
                  </a:lnTo>
                  <a:lnTo>
                    <a:pt x="658819" y="306717"/>
                  </a:lnTo>
                  <a:lnTo>
                    <a:pt x="666429" y="355866"/>
                  </a:lnTo>
                  <a:lnTo>
                    <a:pt x="669036" y="406907"/>
                  </a:lnTo>
                  <a:lnTo>
                    <a:pt x="666429" y="457949"/>
                  </a:lnTo>
                  <a:lnTo>
                    <a:pt x="658819" y="507098"/>
                  </a:lnTo>
                  <a:lnTo>
                    <a:pt x="646518" y="553974"/>
                  </a:lnTo>
                  <a:lnTo>
                    <a:pt x="629841" y="598196"/>
                  </a:lnTo>
                  <a:lnTo>
                    <a:pt x="609100" y="639382"/>
                  </a:lnTo>
                  <a:lnTo>
                    <a:pt x="584610" y="677150"/>
                  </a:lnTo>
                  <a:lnTo>
                    <a:pt x="556683" y="711120"/>
                  </a:lnTo>
                  <a:lnTo>
                    <a:pt x="525634" y="740910"/>
                  </a:lnTo>
                  <a:lnTo>
                    <a:pt x="491775" y="766139"/>
                  </a:lnTo>
                  <a:lnTo>
                    <a:pt x="455421" y="786426"/>
                  </a:lnTo>
                  <a:lnTo>
                    <a:pt x="416884" y="801388"/>
                  </a:lnTo>
                  <a:lnTo>
                    <a:pt x="376478" y="810645"/>
                  </a:lnTo>
                  <a:lnTo>
                    <a:pt x="334518" y="813815"/>
                  </a:lnTo>
                  <a:lnTo>
                    <a:pt x="292557" y="810645"/>
                  </a:lnTo>
                  <a:lnTo>
                    <a:pt x="252151" y="801388"/>
                  </a:lnTo>
                  <a:lnTo>
                    <a:pt x="213614" y="786426"/>
                  </a:lnTo>
                  <a:lnTo>
                    <a:pt x="177260" y="766139"/>
                  </a:lnTo>
                  <a:lnTo>
                    <a:pt x="143401" y="740910"/>
                  </a:lnTo>
                  <a:lnTo>
                    <a:pt x="112352" y="711120"/>
                  </a:lnTo>
                  <a:lnTo>
                    <a:pt x="84425" y="677150"/>
                  </a:lnTo>
                  <a:lnTo>
                    <a:pt x="59935" y="639382"/>
                  </a:lnTo>
                  <a:lnTo>
                    <a:pt x="39194" y="598196"/>
                  </a:lnTo>
                  <a:lnTo>
                    <a:pt x="22517" y="553974"/>
                  </a:lnTo>
                  <a:lnTo>
                    <a:pt x="10216" y="507098"/>
                  </a:lnTo>
                  <a:lnTo>
                    <a:pt x="2606" y="457949"/>
                  </a:lnTo>
                  <a:lnTo>
                    <a:pt x="0" y="406907"/>
                  </a:lnTo>
                  <a:close/>
                </a:path>
              </a:pathLst>
            </a:custGeom>
            <a:ln w="25908">
              <a:solidFill>
                <a:srgbClr val="000000"/>
              </a:solidFill>
            </a:ln>
          </p:spPr>
          <p:txBody>
            <a:bodyPr wrap="square" lIns="0" tIns="0" rIns="0" bIns="0" rtlCol="0"/>
            <a:lstStyle/>
            <a:p>
              <a:endParaRPr sz="2400"/>
            </a:p>
          </p:txBody>
        </p:sp>
        <p:sp>
          <p:nvSpPr>
            <p:cNvPr id="9" name="object 9"/>
            <p:cNvSpPr/>
            <p:nvPr/>
          </p:nvSpPr>
          <p:spPr>
            <a:xfrm>
              <a:off x="3078479" y="2282951"/>
              <a:ext cx="198120" cy="478790"/>
            </a:xfrm>
            <a:custGeom>
              <a:avLst/>
              <a:gdLst/>
              <a:ahLst/>
              <a:cxnLst/>
              <a:rect l="l" t="t" r="r" b="b"/>
              <a:pathLst>
                <a:path w="198120" h="478789">
                  <a:moveTo>
                    <a:pt x="99060" y="0"/>
                  </a:moveTo>
                  <a:lnTo>
                    <a:pt x="49061" y="32667"/>
                  </a:lnTo>
                  <a:lnTo>
                    <a:pt x="29013" y="70080"/>
                  </a:lnTo>
                  <a:lnTo>
                    <a:pt x="13524" y="118505"/>
                  </a:lnTo>
                  <a:lnTo>
                    <a:pt x="3538" y="175661"/>
                  </a:lnTo>
                  <a:lnTo>
                    <a:pt x="0" y="239268"/>
                  </a:lnTo>
                  <a:lnTo>
                    <a:pt x="3538" y="302874"/>
                  </a:lnTo>
                  <a:lnTo>
                    <a:pt x="13524" y="360030"/>
                  </a:lnTo>
                  <a:lnTo>
                    <a:pt x="29013" y="408455"/>
                  </a:lnTo>
                  <a:lnTo>
                    <a:pt x="49061" y="445868"/>
                  </a:lnTo>
                  <a:lnTo>
                    <a:pt x="99060" y="478536"/>
                  </a:lnTo>
                  <a:lnTo>
                    <a:pt x="125394" y="469989"/>
                  </a:lnTo>
                  <a:lnTo>
                    <a:pt x="169106" y="408455"/>
                  </a:lnTo>
                  <a:lnTo>
                    <a:pt x="184595" y="360030"/>
                  </a:lnTo>
                  <a:lnTo>
                    <a:pt x="194581" y="302874"/>
                  </a:lnTo>
                  <a:lnTo>
                    <a:pt x="198120" y="239268"/>
                  </a:lnTo>
                  <a:lnTo>
                    <a:pt x="194581" y="175661"/>
                  </a:lnTo>
                  <a:lnTo>
                    <a:pt x="184595" y="118505"/>
                  </a:lnTo>
                  <a:lnTo>
                    <a:pt x="169106" y="70080"/>
                  </a:lnTo>
                  <a:lnTo>
                    <a:pt x="149058" y="32667"/>
                  </a:lnTo>
                  <a:lnTo>
                    <a:pt x="99060" y="0"/>
                  </a:lnTo>
                  <a:close/>
                </a:path>
              </a:pathLst>
            </a:custGeom>
            <a:solidFill>
              <a:srgbClr val="996633"/>
            </a:solidFill>
          </p:spPr>
          <p:txBody>
            <a:bodyPr wrap="square" lIns="0" tIns="0" rIns="0" bIns="0" rtlCol="0"/>
            <a:lstStyle/>
            <a:p>
              <a:endParaRPr sz="2400"/>
            </a:p>
          </p:txBody>
        </p:sp>
        <p:sp>
          <p:nvSpPr>
            <p:cNvPr id="10" name="object 10"/>
            <p:cNvSpPr/>
            <p:nvPr/>
          </p:nvSpPr>
          <p:spPr>
            <a:xfrm>
              <a:off x="3080765" y="2361438"/>
              <a:ext cx="117475" cy="320040"/>
            </a:xfrm>
            <a:custGeom>
              <a:avLst/>
              <a:gdLst/>
              <a:ahLst/>
              <a:cxnLst/>
              <a:rect l="l" t="t" r="r" b="b"/>
              <a:pathLst>
                <a:path w="117475" h="320039">
                  <a:moveTo>
                    <a:pt x="58674" y="0"/>
                  </a:moveTo>
                  <a:lnTo>
                    <a:pt x="35833" y="12574"/>
                  </a:lnTo>
                  <a:lnTo>
                    <a:pt x="17183" y="46867"/>
                  </a:lnTo>
                  <a:lnTo>
                    <a:pt x="4610" y="97731"/>
                  </a:lnTo>
                  <a:lnTo>
                    <a:pt x="0" y="160019"/>
                  </a:lnTo>
                  <a:lnTo>
                    <a:pt x="4610" y="222308"/>
                  </a:lnTo>
                  <a:lnTo>
                    <a:pt x="17183" y="273172"/>
                  </a:lnTo>
                  <a:lnTo>
                    <a:pt x="35833" y="307465"/>
                  </a:lnTo>
                  <a:lnTo>
                    <a:pt x="58674" y="320039"/>
                  </a:lnTo>
                  <a:lnTo>
                    <a:pt x="81514" y="307465"/>
                  </a:lnTo>
                  <a:lnTo>
                    <a:pt x="100164" y="273172"/>
                  </a:lnTo>
                  <a:lnTo>
                    <a:pt x="112737" y="222308"/>
                  </a:lnTo>
                  <a:lnTo>
                    <a:pt x="117348" y="160019"/>
                  </a:lnTo>
                  <a:lnTo>
                    <a:pt x="112737" y="97731"/>
                  </a:lnTo>
                  <a:lnTo>
                    <a:pt x="100164" y="46867"/>
                  </a:lnTo>
                  <a:lnTo>
                    <a:pt x="81514" y="12574"/>
                  </a:lnTo>
                  <a:lnTo>
                    <a:pt x="58674" y="0"/>
                  </a:lnTo>
                  <a:close/>
                </a:path>
              </a:pathLst>
            </a:custGeom>
            <a:solidFill>
              <a:srgbClr val="000000"/>
            </a:solidFill>
          </p:spPr>
          <p:txBody>
            <a:bodyPr wrap="square" lIns="0" tIns="0" rIns="0" bIns="0" rtlCol="0"/>
            <a:lstStyle/>
            <a:p>
              <a:endParaRPr sz="2400"/>
            </a:p>
          </p:txBody>
        </p:sp>
        <p:sp>
          <p:nvSpPr>
            <p:cNvPr id="11" name="object 11"/>
            <p:cNvSpPr/>
            <p:nvPr/>
          </p:nvSpPr>
          <p:spPr>
            <a:xfrm>
              <a:off x="3080765" y="2361438"/>
              <a:ext cx="117475" cy="320040"/>
            </a:xfrm>
            <a:custGeom>
              <a:avLst/>
              <a:gdLst/>
              <a:ahLst/>
              <a:cxnLst/>
              <a:rect l="l" t="t" r="r" b="b"/>
              <a:pathLst>
                <a:path w="117475" h="320039">
                  <a:moveTo>
                    <a:pt x="0" y="160019"/>
                  </a:moveTo>
                  <a:lnTo>
                    <a:pt x="4610" y="97731"/>
                  </a:lnTo>
                  <a:lnTo>
                    <a:pt x="17183" y="46867"/>
                  </a:lnTo>
                  <a:lnTo>
                    <a:pt x="35833" y="12574"/>
                  </a:lnTo>
                  <a:lnTo>
                    <a:pt x="58674" y="0"/>
                  </a:lnTo>
                  <a:lnTo>
                    <a:pt x="81514" y="12574"/>
                  </a:lnTo>
                  <a:lnTo>
                    <a:pt x="100164" y="46867"/>
                  </a:lnTo>
                  <a:lnTo>
                    <a:pt x="112737" y="97731"/>
                  </a:lnTo>
                  <a:lnTo>
                    <a:pt x="117348" y="160019"/>
                  </a:lnTo>
                  <a:lnTo>
                    <a:pt x="112737" y="222308"/>
                  </a:lnTo>
                  <a:lnTo>
                    <a:pt x="100164" y="273172"/>
                  </a:lnTo>
                  <a:lnTo>
                    <a:pt x="81514" y="307465"/>
                  </a:lnTo>
                  <a:lnTo>
                    <a:pt x="58674" y="320039"/>
                  </a:lnTo>
                  <a:lnTo>
                    <a:pt x="35833" y="307465"/>
                  </a:lnTo>
                  <a:lnTo>
                    <a:pt x="17183" y="273172"/>
                  </a:lnTo>
                  <a:lnTo>
                    <a:pt x="4610" y="222308"/>
                  </a:lnTo>
                  <a:lnTo>
                    <a:pt x="0" y="160019"/>
                  </a:lnTo>
                  <a:close/>
                </a:path>
              </a:pathLst>
            </a:custGeom>
            <a:ln w="25908">
              <a:solidFill>
                <a:srgbClr val="000000"/>
              </a:solidFill>
            </a:ln>
          </p:spPr>
          <p:txBody>
            <a:bodyPr wrap="square" lIns="0" tIns="0" rIns="0" bIns="0" rtlCol="0"/>
            <a:lstStyle/>
            <a:p>
              <a:endParaRPr sz="2400"/>
            </a:p>
          </p:txBody>
        </p:sp>
        <p:sp>
          <p:nvSpPr>
            <p:cNvPr id="12" name="object 12"/>
            <p:cNvSpPr/>
            <p:nvPr/>
          </p:nvSpPr>
          <p:spPr>
            <a:xfrm>
              <a:off x="4242815" y="582168"/>
              <a:ext cx="2636038" cy="2691167"/>
            </a:xfrm>
            <a:prstGeom prst="rect">
              <a:avLst/>
            </a:prstGeom>
            <a:blipFill>
              <a:blip r:embed="rId5" cstate="print"/>
              <a:stretch>
                <a:fillRect/>
              </a:stretch>
            </a:blipFill>
          </p:spPr>
          <p:txBody>
            <a:bodyPr wrap="square" lIns="0" tIns="0" rIns="0" bIns="0" rtlCol="0"/>
            <a:lstStyle/>
            <a:p>
              <a:endParaRPr sz="2400"/>
            </a:p>
          </p:txBody>
        </p:sp>
        <p:sp>
          <p:nvSpPr>
            <p:cNvPr id="13" name="object 13"/>
            <p:cNvSpPr/>
            <p:nvPr/>
          </p:nvSpPr>
          <p:spPr>
            <a:xfrm>
              <a:off x="4166615" y="2235085"/>
              <a:ext cx="675640" cy="62865"/>
            </a:xfrm>
            <a:custGeom>
              <a:avLst/>
              <a:gdLst/>
              <a:ahLst/>
              <a:cxnLst/>
              <a:rect l="l" t="t" r="r" b="b"/>
              <a:pathLst>
                <a:path w="675639" h="62864">
                  <a:moveTo>
                    <a:pt x="0" y="6515"/>
                  </a:moveTo>
                  <a:lnTo>
                    <a:pt x="50579" y="19146"/>
                  </a:lnTo>
                  <a:lnTo>
                    <a:pt x="100972" y="31210"/>
                  </a:lnTo>
                  <a:lnTo>
                    <a:pt x="150991" y="42137"/>
                  </a:lnTo>
                  <a:lnTo>
                    <a:pt x="200449" y="51356"/>
                  </a:lnTo>
                  <a:lnTo>
                    <a:pt x="249156" y="58299"/>
                  </a:lnTo>
                  <a:lnTo>
                    <a:pt x="296926" y="62395"/>
                  </a:lnTo>
                  <a:lnTo>
                    <a:pt x="355408" y="62453"/>
                  </a:lnTo>
                  <a:lnTo>
                    <a:pt x="415149" y="57951"/>
                  </a:lnTo>
                  <a:lnTo>
                    <a:pt x="472640" y="50811"/>
                  </a:lnTo>
                  <a:lnTo>
                    <a:pt x="524377" y="42956"/>
                  </a:lnTo>
                  <a:lnTo>
                    <a:pt x="566851" y="36309"/>
                  </a:lnTo>
                  <a:lnTo>
                    <a:pt x="605285" y="28981"/>
                  </a:lnTo>
                  <a:lnTo>
                    <a:pt x="649697" y="13967"/>
                  </a:lnTo>
                  <a:lnTo>
                    <a:pt x="675125" y="2439"/>
                  </a:lnTo>
                  <a:lnTo>
                    <a:pt x="674244" y="1261"/>
                  </a:lnTo>
                  <a:lnTo>
                    <a:pt x="673239" y="927"/>
                  </a:lnTo>
                  <a:lnTo>
                    <a:pt x="674027" y="0"/>
                  </a:lnTo>
                  <a:lnTo>
                    <a:pt x="671258" y="1397"/>
                  </a:lnTo>
                  <a:lnTo>
                    <a:pt x="668477" y="2794"/>
                  </a:lnTo>
                </a:path>
              </a:pathLst>
            </a:custGeom>
            <a:ln w="9144">
              <a:solidFill>
                <a:srgbClr val="000000"/>
              </a:solidFill>
            </a:ln>
          </p:spPr>
          <p:txBody>
            <a:bodyPr wrap="square" lIns="0" tIns="0" rIns="0" bIns="0" rtlCol="0"/>
            <a:lstStyle/>
            <a:p>
              <a:endParaRPr sz="2400"/>
            </a:p>
          </p:txBody>
        </p:sp>
        <p:sp>
          <p:nvSpPr>
            <p:cNvPr id="14" name="object 14"/>
            <p:cNvSpPr/>
            <p:nvPr/>
          </p:nvSpPr>
          <p:spPr>
            <a:xfrm>
              <a:off x="4122419" y="2339340"/>
              <a:ext cx="719455" cy="582295"/>
            </a:xfrm>
            <a:custGeom>
              <a:avLst/>
              <a:gdLst/>
              <a:ahLst/>
              <a:cxnLst/>
              <a:rect l="l" t="t" r="r" b="b"/>
              <a:pathLst>
                <a:path w="719454" h="582294">
                  <a:moveTo>
                    <a:pt x="0" y="582168"/>
                  </a:moveTo>
                  <a:lnTo>
                    <a:pt x="44155" y="561072"/>
                  </a:lnTo>
                  <a:lnTo>
                    <a:pt x="88182" y="539740"/>
                  </a:lnTo>
                  <a:lnTo>
                    <a:pt x="131953" y="517932"/>
                  </a:lnTo>
                  <a:lnTo>
                    <a:pt x="175339" y="495414"/>
                  </a:lnTo>
                  <a:lnTo>
                    <a:pt x="218212" y="471948"/>
                  </a:lnTo>
                  <a:lnTo>
                    <a:pt x="260443" y="447297"/>
                  </a:lnTo>
                  <a:lnTo>
                    <a:pt x="301904" y="421226"/>
                  </a:lnTo>
                  <a:lnTo>
                    <a:pt x="342468" y="393496"/>
                  </a:lnTo>
                  <a:lnTo>
                    <a:pt x="383401" y="362680"/>
                  </a:lnTo>
                  <a:lnTo>
                    <a:pt x="425378" y="328390"/>
                  </a:lnTo>
                  <a:lnTo>
                    <a:pt x="467362" y="291952"/>
                  </a:lnTo>
                  <a:lnTo>
                    <a:pt x="508317" y="254693"/>
                  </a:lnTo>
                  <a:lnTo>
                    <a:pt x="547208" y="217940"/>
                  </a:lnTo>
                  <a:lnTo>
                    <a:pt x="582998" y="183018"/>
                  </a:lnTo>
                  <a:lnTo>
                    <a:pt x="614652" y="151255"/>
                  </a:lnTo>
                  <a:lnTo>
                    <a:pt x="678771" y="81044"/>
                  </a:lnTo>
                  <a:lnTo>
                    <a:pt x="700905" y="48344"/>
                  </a:lnTo>
                  <a:lnTo>
                    <a:pt x="712701" y="22466"/>
                  </a:lnTo>
                  <a:lnTo>
                    <a:pt x="719328" y="0"/>
                  </a:lnTo>
                </a:path>
              </a:pathLst>
            </a:custGeom>
            <a:ln w="9143">
              <a:solidFill>
                <a:srgbClr val="000000"/>
              </a:solidFill>
            </a:ln>
          </p:spPr>
          <p:txBody>
            <a:bodyPr wrap="square" lIns="0" tIns="0" rIns="0" bIns="0" rtlCol="0"/>
            <a:lstStyle/>
            <a:p>
              <a:endParaRPr sz="2400"/>
            </a:p>
          </p:txBody>
        </p:sp>
        <p:sp>
          <p:nvSpPr>
            <p:cNvPr id="15" name="object 15"/>
            <p:cNvSpPr/>
            <p:nvPr/>
          </p:nvSpPr>
          <p:spPr>
            <a:xfrm>
              <a:off x="4181855" y="2343912"/>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16" name="object 16"/>
            <p:cNvSpPr/>
            <p:nvPr/>
          </p:nvSpPr>
          <p:spPr>
            <a:xfrm>
              <a:off x="4256862" y="2305812"/>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17" name="object 17"/>
            <p:cNvSpPr/>
            <p:nvPr/>
          </p:nvSpPr>
          <p:spPr>
            <a:xfrm>
              <a:off x="4177283" y="2452116"/>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18" name="object 18"/>
            <p:cNvSpPr/>
            <p:nvPr/>
          </p:nvSpPr>
          <p:spPr>
            <a:xfrm>
              <a:off x="4252290" y="241401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19" name="object 19"/>
            <p:cNvSpPr/>
            <p:nvPr/>
          </p:nvSpPr>
          <p:spPr>
            <a:xfrm>
              <a:off x="4171187" y="2560319"/>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0" name="object 20"/>
            <p:cNvSpPr/>
            <p:nvPr/>
          </p:nvSpPr>
          <p:spPr>
            <a:xfrm>
              <a:off x="4246194" y="2522219"/>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1" name="object 21"/>
            <p:cNvSpPr/>
            <p:nvPr/>
          </p:nvSpPr>
          <p:spPr>
            <a:xfrm>
              <a:off x="4166615" y="2667000"/>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2" name="object 22"/>
            <p:cNvSpPr/>
            <p:nvPr/>
          </p:nvSpPr>
          <p:spPr>
            <a:xfrm>
              <a:off x="4241622" y="2628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sp>
          <p:nvSpPr>
            <p:cNvPr id="23" name="object 23"/>
            <p:cNvSpPr/>
            <p:nvPr/>
          </p:nvSpPr>
          <p:spPr>
            <a:xfrm>
              <a:off x="4162043" y="2775203"/>
              <a:ext cx="88265" cy="0"/>
            </a:xfrm>
            <a:custGeom>
              <a:avLst/>
              <a:gdLst/>
              <a:ahLst/>
              <a:cxnLst/>
              <a:rect l="l" t="t" r="r" b="b"/>
              <a:pathLst>
                <a:path w="88264">
                  <a:moveTo>
                    <a:pt x="0" y="0"/>
                  </a:moveTo>
                  <a:lnTo>
                    <a:pt x="87706" y="0"/>
                  </a:lnTo>
                </a:path>
              </a:pathLst>
            </a:custGeom>
            <a:ln w="12700">
              <a:solidFill>
                <a:srgbClr val="000000"/>
              </a:solidFill>
            </a:ln>
          </p:spPr>
          <p:txBody>
            <a:bodyPr wrap="square" lIns="0" tIns="0" rIns="0" bIns="0" rtlCol="0"/>
            <a:lstStyle/>
            <a:p>
              <a:endParaRPr sz="2400"/>
            </a:p>
          </p:txBody>
        </p:sp>
        <p:sp>
          <p:nvSpPr>
            <p:cNvPr id="24" name="object 24"/>
            <p:cNvSpPr/>
            <p:nvPr/>
          </p:nvSpPr>
          <p:spPr>
            <a:xfrm>
              <a:off x="4237050" y="273710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2400"/>
            </a:p>
          </p:txBody>
        </p:sp>
      </p:grpSp>
      <p:sp>
        <p:nvSpPr>
          <p:cNvPr id="25" name="object 25"/>
          <p:cNvSpPr txBox="1"/>
          <p:nvPr/>
        </p:nvSpPr>
        <p:spPr>
          <a:xfrm>
            <a:off x="2329129" y="4210725"/>
            <a:ext cx="268393" cy="654817"/>
          </a:xfrm>
          <a:prstGeom prst="rect">
            <a:avLst/>
          </a:prstGeom>
        </p:spPr>
        <p:txBody>
          <a:bodyPr vert="horz" wrap="square" lIns="0" tIns="18627" rIns="0" bIns="0" rtlCol="0">
            <a:spAutoFit/>
          </a:bodyPr>
          <a:lstStyle/>
          <a:p>
            <a:pPr marL="16933">
              <a:spcBef>
                <a:spcPts val="147"/>
              </a:spcBef>
            </a:pPr>
            <a:r>
              <a:rPr sz="4133" i="1" spc="7" dirty="0">
                <a:latin typeface="Times New Roman"/>
                <a:cs typeface="Times New Roman"/>
              </a:rPr>
              <a:t>y</a:t>
            </a:r>
            <a:endParaRPr sz="4133">
              <a:latin typeface="Times New Roman"/>
              <a:cs typeface="Times New Roman"/>
            </a:endParaRPr>
          </a:p>
        </p:txBody>
      </p:sp>
      <p:sp>
        <p:nvSpPr>
          <p:cNvPr id="26" name="object 26"/>
          <p:cNvSpPr txBox="1"/>
          <p:nvPr/>
        </p:nvSpPr>
        <p:spPr>
          <a:xfrm>
            <a:off x="3399440" y="4775285"/>
            <a:ext cx="2949787" cy="655671"/>
          </a:xfrm>
          <a:prstGeom prst="rect">
            <a:avLst/>
          </a:prstGeom>
        </p:spPr>
        <p:txBody>
          <a:bodyPr vert="horz" wrap="square" lIns="0" tIns="19473" rIns="0" bIns="0" rtlCol="0">
            <a:spAutoFit/>
          </a:bodyPr>
          <a:lstStyle/>
          <a:p>
            <a:pPr marL="16933">
              <a:spcBef>
                <a:spcPts val="153"/>
              </a:spcBef>
              <a:tabLst>
                <a:tab pos="916070" algn="l"/>
              </a:tabLst>
            </a:pPr>
            <a:r>
              <a:rPr sz="4133" b="1" spc="7" dirty="0">
                <a:latin typeface="Times New Roman"/>
                <a:cs typeface="Times New Roman"/>
              </a:rPr>
              <a:t>x</a:t>
            </a:r>
            <a:r>
              <a:rPr sz="4133" b="1" spc="-67" dirty="0">
                <a:latin typeface="Times New Roman"/>
                <a:cs typeface="Times New Roman"/>
              </a:rPr>
              <a:t> </a:t>
            </a:r>
            <a:r>
              <a:rPr sz="4133" spc="13" dirty="0">
                <a:latin typeface="Symbol"/>
                <a:cs typeface="Symbol"/>
              </a:rPr>
              <a:t></a:t>
            </a:r>
            <a:r>
              <a:rPr sz="4133" spc="13" dirty="0">
                <a:latin typeface="Times New Roman"/>
                <a:cs typeface="Times New Roman"/>
              </a:rPr>
              <a:t>	</a:t>
            </a:r>
            <a:r>
              <a:rPr sz="4133" i="1" spc="7" dirty="0">
                <a:latin typeface="Times New Roman"/>
                <a:cs typeface="Times New Roman"/>
              </a:rPr>
              <a:t>f</a:t>
            </a:r>
            <a:r>
              <a:rPr sz="4133" i="1" spc="-93" dirty="0">
                <a:latin typeface="Times New Roman"/>
                <a:cs typeface="Times New Roman"/>
              </a:rPr>
              <a:t> </a:t>
            </a:r>
            <a:r>
              <a:rPr sz="4133" spc="7" dirty="0">
                <a:latin typeface="Times New Roman"/>
                <a:cs typeface="Times New Roman"/>
              </a:rPr>
              <a:t>(</a:t>
            </a:r>
            <a:r>
              <a:rPr sz="4133" spc="-567" dirty="0">
                <a:latin typeface="Times New Roman"/>
                <a:cs typeface="Times New Roman"/>
              </a:rPr>
              <a:t> </a:t>
            </a:r>
            <a:r>
              <a:rPr sz="4133" i="1" spc="53" dirty="0">
                <a:latin typeface="Times New Roman"/>
                <a:cs typeface="Times New Roman"/>
              </a:rPr>
              <a:t>y</a:t>
            </a:r>
            <a:r>
              <a:rPr sz="4133" spc="53" dirty="0">
                <a:latin typeface="Times New Roman"/>
                <a:cs typeface="Times New Roman"/>
              </a:rPr>
              <a:t>,</a:t>
            </a:r>
            <a:r>
              <a:rPr sz="4133" spc="-353" dirty="0">
                <a:latin typeface="Times New Roman"/>
                <a:cs typeface="Times New Roman"/>
              </a:rPr>
              <a:t> </a:t>
            </a:r>
            <a:r>
              <a:rPr sz="4133" spc="-7" dirty="0">
                <a:latin typeface="Times New Roman"/>
                <a:cs typeface="Times New Roman"/>
              </a:rPr>
              <a:t>,</a:t>
            </a:r>
            <a:r>
              <a:rPr sz="4133" spc="-7" dirty="0">
                <a:latin typeface="Symbol"/>
                <a:cs typeface="Symbol"/>
              </a:rPr>
              <a:t></a:t>
            </a:r>
            <a:r>
              <a:rPr sz="4133" spc="-7" dirty="0">
                <a:latin typeface="Times New Roman"/>
                <a:cs typeface="Times New Roman"/>
              </a:rPr>
              <a:t>)</a:t>
            </a:r>
            <a:endParaRPr sz="4133" dirty="0">
              <a:latin typeface="Times New Roman"/>
              <a:cs typeface="Times New Roman"/>
            </a:endParaRPr>
          </a:p>
        </p:txBody>
      </p:sp>
      <p:sp>
        <p:nvSpPr>
          <p:cNvPr id="27" name="object 27"/>
          <p:cNvSpPr txBox="1"/>
          <p:nvPr/>
        </p:nvSpPr>
        <p:spPr>
          <a:xfrm>
            <a:off x="6933032" y="4210389"/>
            <a:ext cx="1793240" cy="654817"/>
          </a:xfrm>
          <a:prstGeom prst="rect">
            <a:avLst/>
          </a:prstGeom>
        </p:spPr>
        <p:txBody>
          <a:bodyPr vert="horz" wrap="square" lIns="0" tIns="18627" rIns="0" bIns="0" rtlCol="0">
            <a:spAutoFit/>
          </a:bodyPr>
          <a:lstStyle/>
          <a:p>
            <a:pPr marL="16933">
              <a:spcBef>
                <a:spcPts val="147"/>
              </a:spcBef>
            </a:pPr>
            <a:r>
              <a:rPr sz="4133" b="1" spc="13" dirty="0">
                <a:latin typeface="Times New Roman"/>
                <a:cs typeface="Times New Roman"/>
              </a:rPr>
              <a:t>r </a:t>
            </a:r>
            <a:r>
              <a:rPr sz="4133" spc="20" dirty="0">
                <a:latin typeface="Symbol"/>
                <a:cs typeface="Symbol"/>
              </a:rPr>
              <a:t></a:t>
            </a:r>
            <a:r>
              <a:rPr sz="4133" spc="60" dirty="0">
                <a:latin typeface="Times New Roman"/>
                <a:cs typeface="Times New Roman"/>
              </a:rPr>
              <a:t> </a:t>
            </a:r>
            <a:r>
              <a:rPr sz="4133" i="1" spc="133" dirty="0">
                <a:latin typeface="Times New Roman"/>
                <a:cs typeface="Times New Roman"/>
              </a:rPr>
              <a:t>g</a:t>
            </a:r>
            <a:r>
              <a:rPr sz="4133" spc="133" dirty="0">
                <a:latin typeface="Times New Roman"/>
                <a:cs typeface="Times New Roman"/>
              </a:rPr>
              <a:t>(</a:t>
            </a:r>
            <a:r>
              <a:rPr sz="4133" b="1" spc="133" dirty="0">
                <a:latin typeface="Times New Roman"/>
                <a:cs typeface="Times New Roman"/>
              </a:rPr>
              <a:t>x</a:t>
            </a:r>
            <a:r>
              <a:rPr sz="4133" spc="133" dirty="0">
                <a:latin typeface="Times New Roman"/>
                <a:cs typeface="Times New Roman"/>
              </a:rPr>
              <a:t>)</a:t>
            </a:r>
            <a:endParaRPr sz="4133" dirty="0">
              <a:latin typeface="Times New Roman"/>
              <a:cs typeface="Times New Roman"/>
            </a:endParaRPr>
          </a:p>
        </p:txBody>
      </p:sp>
      <p:sp>
        <p:nvSpPr>
          <p:cNvPr id="28" name="object 28"/>
          <p:cNvSpPr txBox="1"/>
          <p:nvPr/>
        </p:nvSpPr>
        <p:spPr>
          <a:xfrm>
            <a:off x="9406177" y="4775411"/>
            <a:ext cx="1724660" cy="653962"/>
          </a:xfrm>
          <a:prstGeom prst="rect">
            <a:avLst/>
          </a:prstGeom>
        </p:spPr>
        <p:txBody>
          <a:bodyPr vert="horz" wrap="square" lIns="0" tIns="17780" rIns="0" bIns="0" rtlCol="0">
            <a:spAutoFit/>
          </a:bodyPr>
          <a:lstStyle/>
          <a:p>
            <a:pPr marL="16933">
              <a:spcBef>
                <a:spcPts val="140"/>
              </a:spcBef>
            </a:pPr>
            <a:r>
              <a:rPr sz="4133" i="1" spc="13" dirty="0">
                <a:latin typeface="Times New Roman"/>
                <a:cs typeface="Times New Roman"/>
              </a:rPr>
              <a:t>a </a:t>
            </a:r>
            <a:r>
              <a:rPr sz="4133" spc="13" dirty="0">
                <a:latin typeface="Symbol"/>
                <a:cs typeface="Symbol"/>
              </a:rPr>
              <a:t></a:t>
            </a:r>
            <a:r>
              <a:rPr sz="4133" spc="-173" dirty="0">
                <a:latin typeface="Times New Roman"/>
                <a:cs typeface="Times New Roman"/>
              </a:rPr>
              <a:t> </a:t>
            </a:r>
            <a:r>
              <a:rPr sz="4133" i="1" spc="60" dirty="0">
                <a:latin typeface="Times New Roman"/>
                <a:cs typeface="Times New Roman"/>
              </a:rPr>
              <a:t>h</a:t>
            </a:r>
            <a:r>
              <a:rPr sz="4133" spc="60" dirty="0">
                <a:latin typeface="Times New Roman"/>
                <a:cs typeface="Times New Roman"/>
              </a:rPr>
              <a:t>(</a:t>
            </a:r>
            <a:r>
              <a:rPr sz="4133" b="1" spc="60" dirty="0">
                <a:latin typeface="Times New Roman"/>
                <a:cs typeface="Times New Roman"/>
              </a:rPr>
              <a:t>r</a:t>
            </a:r>
            <a:r>
              <a:rPr sz="4133" spc="60" dirty="0">
                <a:latin typeface="Times New Roman"/>
                <a:cs typeface="Times New Roman"/>
              </a:rPr>
              <a:t>)</a:t>
            </a:r>
            <a:endParaRPr sz="4133" dirty="0">
              <a:latin typeface="Times New Roman"/>
              <a:cs typeface="Times New Roman"/>
            </a:endParaRPr>
          </a:p>
        </p:txBody>
      </p:sp>
      <p:sp>
        <p:nvSpPr>
          <p:cNvPr id="30" name="TextBox 29">
            <a:extLst>
              <a:ext uri="{FF2B5EF4-FFF2-40B4-BE49-F238E27FC236}">
                <a16:creationId xmlns:a16="http://schemas.microsoft.com/office/drawing/2014/main" id="{5CB52CCC-34DA-4A50-8015-E5E7F681D11B}"/>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accent3">
                    <a:lumMod val="75000"/>
                  </a:schemeClr>
                </a:solidFill>
                <a:latin typeface="Roboto"/>
              </a:rPr>
              <a:t>Based on</a:t>
            </a:r>
            <a:r>
              <a:rPr lang="en-IN" sz="1100" b="0" i="0" dirty="0">
                <a:solidFill>
                  <a:schemeClr val="accent3">
                    <a:lumMod val="75000"/>
                  </a:schemeClr>
                </a:solidFill>
                <a:effectLst/>
                <a:latin typeface="Roboto"/>
              </a:rPr>
              <a:t> Ruben Coen-</a:t>
            </a:r>
            <a:r>
              <a:rPr lang="en-IN" sz="1100" b="0" i="0" dirty="0" err="1">
                <a:solidFill>
                  <a:schemeClr val="accent3">
                    <a:lumMod val="75000"/>
                  </a:schemeClr>
                </a:solidFill>
                <a:effectLst/>
                <a:latin typeface="Roboto"/>
              </a:rPr>
              <a:t>Cagli</a:t>
            </a:r>
            <a:r>
              <a:rPr lang="en-IN" sz="1100" dirty="0" err="1">
                <a:solidFill>
                  <a:schemeClr val="accent3">
                    <a:lumMod val="75000"/>
                  </a:schemeClr>
                </a:solidFill>
                <a:latin typeface="Roboto"/>
              </a:rPr>
              <a:t>’s</a:t>
            </a:r>
            <a:r>
              <a:rPr lang="en-IN" sz="1100" dirty="0">
                <a:solidFill>
                  <a:schemeClr val="accent3">
                    <a:lumMod val="75000"/>
                  </a:schemeClr>
                </a:solidFill>
                <a:latin typeface="Roboto"/>
              </a:rPr>
              <a:t> Lecture</a:t>
            </a:r>
            <a:r>
              <a:rPr lang="en-IN" sz="1100" b="0" i="0" dirty="0">
                <a:solidFill>
                  <a:schemeClr val="accent3">
                    <a:lumMod val="75000"/>
                  </a:schemeClr>
                </a:solidFill>
                <a:effectLst/>
                <a:latin typeface="Roboto"/>
              </a:rPr>
              <a:t> at Cognitive Computational Neuroscience (CCN) 2017 (</a:t>
            </a:r>
            <a:r>
              <a:rPr lang="en-IN" sz="1100" b="0" i="0" dirty="0">
                <a:solidFill>
                  <a:schemeClr val="accent3">
                    <a:lumMod val="75000"/>
                  </a:schemeClr>
                </a:solidFill>
                <a:effectLst/>
                <a:latin typeface="Roboto"/>
                <a:hlinkClick r:id="rId6">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1690" y="196003"/>
            <a:ext cx="4893733" cy="386430"/>
          </a:xfrm>
          <a:prstGeom prst="rect">
            <a:avLst/>
          </a:prstGeom>
        </p:spPr>
        <p:txBody>
          <a:bodyPr vert="horz" wrap="square" lIns="0" tIns="16933" rIns="0" bIns="0" rtlCol="0">
            <a:spAutoFit/>
          </a:bodyPr>
          <a:lstStyle/>
          <a:p>
            <a:pPr marL="16933">
              <a:spcBef>
                <a:spcPts val="133"/>
              </a:spcBef>
            </a:pPr>
            <a:r>
              <a:rPr sz="2400" b="1" spc="-7" dirty="0">
                <a:latin typeface="Carlito"/>
                <a:cs typeface="Carlito"/>
              </a:rPr>
              <a:t>NEURAL CODING: VISION</a:t>
            </a:r>
            <a:endParaRPr sz="2400" dirty="0">
              <a:latin typeface="Carlito"/>
              <a:cs typeface="Carlito"/>
            </a:endParaRPr>
          </a:p>
        </p:txBody>
      </p:sp>
      <p:sp>
        <p:nvSpPr>
          <p:cNvPr id="3" name="object 3"/>
          <p:cNvSpPr/>
          <p:nvPr/>
        </p:nvSpPr>
        <p:spPr>
          <a:xfrm>
            <a:off x="1325575" y="1422400"/>
            <a:ext cx="1775256" cy="1647952"/>
          </a:xfrm>
          <a:prstGeom prst="rect">
            <a:avLst/>
          </a:prstGeom>
          <a:blipFill>
            <a:blip r:embed="rId2" cstate="print"/>
            <a:stretch>
              <a:fillRect/>
            </a:stretch>
          </a:blipFill>
        </p:spPr>
        <p:txBody>
          <a:bodyPr wrap="square" lIns="0" tIns="0" rIns="0" bIns="0" rtlCol="0"/>
          <a:lstStyle/>
          <a:p>
            <a:endParaRPr sz="2400"/>
          </a:p>
        </p:txBody>
      </p:sp>
      <p:grpSp>
        <p:nvGrpSpPr>
          <p:cNvPr id="4" name="object 4"/>
          <p:cNvGrpSpPr/>
          <p:nvPr/>
        </p:nvGrpSpPr>
        <p:grpSpPr>
          <a:xfrm>
            <a:off x="4005073" y="883921"/>
            <a:ext cx="3848100" cy="2452793"/>
            <a:chOff x="3003804" y="662940"/>
            <a:chExt cx="2886075" cy="1839595"/>
          </a:xfrm>
        </p:grpSpPr>
        <p:sp>
          <p:nvSpPr>
            <p:cNvPr id="5" name="object 5"/>
            <p:cNvSpPr/>
            <p:nvPr/>
          </p:nvSpPr>
          <p:spPr>
            <a:xfrm>
              <a:off x="3438144" y="1744979"/>
              <a:ext cx="408431" cy="525779"/>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3016758" y="1710690"/>
              <a:ext cx="504825" cy="556260"/>
            </a:xfrm>
            <a:custGeom>
              <a:avLst/>
              <a:gdLst/>
              <a:ahLst/>
              <a:cxnLst/>
              <a:rect l="l" t="t" r="r" b="b"/>
              <a:pathLst>
                <a:path w="504825" h="556260">
                  <a:moveTo>
                    <a:pt x="252222" y="0"/>
                  </a:moveTo>
                  <a:lnTo>
                    <a:pt x="206886" y="4481"/>
                  </a:lnTo>
                  <a:lnTo>
                    <a:pt x="164215" y="17400"/>
                  </a:lnTo>
                  <a:lnTo>
                    <a:pt x="124922" y="37973"/>
                  </a:lnTo>
                  <a:lnTo>
                    <a:pt x="89720" y="65412"/>
                  </a:lnTo>
                  <a:lnTo>
                    <a:pt x="59321" y="98934"/>
                  </a:lnTo>
                  <a:lnTo>
                    <a:pt x="34436" y="137752"/>
                  </a:lnTo>
                  <a:lnTo>
                    <a:pt x="15780" y="181081"/>
                  </a:lnTo>
                  <a:lnTo>
                    <a:pt x="4063" y="228135"/>
                  </a:lnTo>
                  <a:lnTo>
                    <a:pt x="0" y="278130"/>
                  </a:lnTo>
                  <a:lnTo>
                    <a:pt x="4063" y="328124"/>
                  </a:lnTo>
                  <a:lnTo>
                    <a:pt x="15780" y="375178"/>
                  </a:lnTo>
                  <a:lnTo>
                    <a:pt x="34436" y="418507"/>
                  </a:lnTo>
                  <a:lnTo>
                    <a:pt x="59321" y="457325"/>
                  </a:lnTo>
                  <a:lnTo>
                    <a:pt x="89720" y="490847"/>
                  </a:lnTo>
                  <a:lnTo>
                    <a:pt x="124922" y="518287"/>
                  </a:lnTo>
                  <a:lnTo>
                    <a:pt x="164215" y="538859"/>
                  </a:lnTo>
                  <a:lnTo>
                    <a:pt x="206886" y="551778"/>
                  </a:lnTo>
                  <a:lnTo>
                    <a:pt x="252222" y="556260"/>
                  </a:lnTo>
                  <a:lnTo>
                    <a:pt x="297557" y="551778"/>
                  </a:lnTo>
                  <a:lnTo>
                    <a:pt x="340228" y="538859"/>
                  </a:lnTo>
                  <a:lnTo>
                    <a:pt x="379521" y="518287"/>
                  </a:lnTo>
                  <a:lnTo>
                    <a:pt x="414723" y="490847"/>
                  </a:lnTo>
                  <a:lnTo>
                    <a:pt x="445122" y="457325"/>
                  </a:lnTo>
                  <a:lnTo>
                    <a:pt x="470007" y="418507"/>
                  </a:lnTo>
                  <a:lnTo>
                    <a:pt x="488663" y="375178"/>
                  </a:lnTo>
                  <a:lnTo>
                    <a:pt x="500380" y="328124"/>
                  </a:lnTo>
                  <a:lnTo>
                    <a:pt x="504444" y="278130"/>
                  </a:lnTo>
                  <a:lnTo>
                    <a:pt x="500380" y="228135"/>
                  </a:lnTo>
                  <a:lnTo>
                    <a:pt x="488663" y="181081"/>
                  </a:lnTo>
                  <a:lnTo>
                    <a:pt x="470007" y="137752"/>
                  </a:lnTo>
                  <a:lnTo>
                    <a:pt x="445122" y="98934"/>
                  </a:lnTo>
                  <a:lnTo>
                    <a:pt x="414723" y="65412"/>
                  </a:lnTo>
                  <a:lnTo>
                    <a:pt x="379521" y="37973"/>
                  </a:lnTo>
                  <a:lnTo>
                    <a:pt x="340228" y="17400"/>
                  </a:lnTo>
                  <a:lnTo>
                    <a:pt x="297557" y="4481"/>
                  </a:lnTo>
                  <a:lnTo>
                    <a:pt x="252222" y="0"/>
                  </a:lnTo>
                  <a:close/>
                </a:path>
              </a:pathLst>
            </a:custGeom>
            <a:solidFill>
              <a:srgbClr val="FFFFFF"/>
            </a:solidFill>
          </p:spPr>
          <p:txBody>
            <a:bodyPr wrap="square" lIns="0" tIns="0" rIns="0" bIns="0" rtlCol="0"/>
            <a:lstStyle/>
            <a:p>
              <a:endParaRPr sz="2400"/>
            </a:p>
          </p:txBody>
        </p:sp>
        <p:sp>
          <p:nvSpPr>
            <p:cNvPr id="7" name="object 7"/>
            <p:cNvSpPr/>
            <p:nvPr/>
          </p:nvSpPr>
          <p:spPr>
            <a:xfrm>
              <a:off x="3016758" y="1710690"/>
              <a:ext cx="504825" cy="556260"/>
            </a:xfrm>
            <a:custGeom>
              <a:avLst/>
              <a:gdLst/>
              <a:ahLst/>
              <a:cxnLst/>
              <a:rect l="l" t="t" r="r" b="b"/>
              <a:pathLst>
                <a:path w="504825" h="556260">
                  <a:moveTo>
                    <a:pt x="0" y="278130"/>
                  </a:moveTo>
                  <a:lnTo>
                    <a:pt x="4063" y="228135"/>
                  </a:lnTo>
                  <a:lnTo>
                    <a:pt x="15780" y="181081"/>
                  </a:lnTo>
                  <a:lnTo>
                    <a:pt x="34436" y="137752"/>
                  </a:lnTo>
                  <a:lnTo>
                    <a:pt x="59321" y="98934"/>
                  </a:lnTo>
                  <a:lnTo>
                    <a:pt x="89720" y="65412"/>
                  </a:lnTo>
                  <a:lnTo>
                    <a:pt x="124922" y="37973"/>
                  </a:lnTo>
                  <a:lnTo>
                    <a:pt x="164215" y="17400"/>
                  </a:lnTo>
                  <a:lnTo>
                    <a:pt x="206886" y="4481"/>
                  </a:lnTo>
                  <a:lnTo>
                    <a:pt x="252222" y="0"/>
                  </a:lnTo>
                  <a:lnTo>
                    <a:pt x="297557" y="4481"/>
                  </a:lnTo>
                  <a:lnTo>
                    <a:pt x="340228" y="17400"/>
                  </a:lnTo>
                  <a:lnTo>
                    <a:pt x="379521" y="37973"/>
                  </a:lnTo>
                  <a:lnTo>
                    <a:pt x="414723" y="65412"/>
                  </a:lnTo>
                  <a:lnTo>
                    <a:pt x="445122" y="98934"/>
                  </a:lnTo>
                  <a:lnTo>
                    <a:pt x="470007" y="137752"/>
                  </a:lnTo>
                  <a:lnTo>
                    <a:pt x="488663" y="181081"/>
                  </a:lnTo>
                  <a:lnTo>
                    <a:pt x="500380" y="228135"/>
                  </a:lnTo>
                  <a:lnTo>
                    <a:pt x="504444" y="278130"/>
                  </a:lnTo>
                  <a:lnTo>
                    <a:pt x="500380" y="328124"/>
                  </a:lnTo>
                  <a:lnTo>
                    <a:pt x="488663" y="375178"/>
                  </a:lnTo>
                  <a:lnTo>
                    <a:pt x="470007" y="418507"/>
                  </a:lnTo>
                  <a:lnTo>
                    <a:pt x="445122" y="457325"/>
                  </a:lnTo>
                  <a:lnTo>
                    <a:pt x="414723" y="490847"/>
                  </a:lnTo>
                  <a:lnTo>
                    <a:pt x="379521" y="518287"/>
                  </a:lnTo>
                  <a:lnTo>
                    <a:pt x="340228" y="538859"/>
                  </a:lnTo>
                  <a:lnTo>
                    <a:pt x="297557" y="551778"/>
                  </a:lnTo>
                  <a:lnTo>
                    <a:pt x="252222" y="556260"/>
                  </a:lnTo>
                  <a:lnTo>
                    <a:pt x="206886" y="551778"/>
                  </a:lnTo>
                  <a:lnTo>
                    <a:pt x="164215" y="538859"/>
                  </a:lnTo>
                  <a:lnTo>
                    <a:pt x="124922" y="518287"/>
                  </a:lnTo>
                  <a:lnTo>
                    <a:pt x="89720" y="490847"/>
                  </a:lnTo>
                  <a:lnTo>
                    <a:pt x="59321" y="457325"/>
                  </a:lnTo>
                  <a:lnTo>
                    <a:pt x="34436" y="418507"/>
                  </a:lnTo>
                  <a:lnTo>
                    <a:pt x="15780" y="375178"/>
                  </a:lnTo>
                  <a:lnTo>
                    <a:pt x="4063" y="328124"/>
                  </a:lnTo>
                  <a:lnTo>
                    <a:pt x="0" y="278130"/>
                  </a:lnTo>
                  <a:close/>
                </a:path>
              </a:pathLst>
            </a:custGeom>
            <a:ln w="25908">
              <a:solidFill>
                <a:srgbClr val="000000"/>
              </a:solidFill>
            </a:ln>
          </p:spPr>
          <p:txBody>
            <a:bodyPr wrap="square" lIns="0" tIns="0" rIns="0" bIns="0" rtlCol="0"/>
            <a:lstStyle/>
            <a:p>
              <a:endParaRPr sz="2400"/>
            </a:p>
          </p:txBody>
        </p:sp>
        <p:sp>
          <p:nvSpPr>
            <p:cNvPr id="8" name="object 8"/>
            <p:cNvSpPr/>
            <p:nvPr/>
          </p:nvSpPr>
          <p:spPr>
            <a:xfrm>
              <a:off x="3019044" y="1825751"/>
              <a:ext cx="149860" cy="326390"/>
            </a:xfrm>
            <a:custGeom>
              <a:avLst/>
              <a:gdLst/>
              <a:ahLst/>
              <a:cxnLst/>
              <a:rect l="l" t="t" r="r" b="b"/>
              <a:pathLst>
                <a:path w="149860" h="326389">
                  <a:moveTo>
                    <a:pt x="74676" y="0"/>
                  </a:moveTo>
                  <a:lnTo>
                    <a:pt x="45611" y="12815"/>
                  </a:lnTo>
                  <a:lnTo>
                    <a:pt x="21874" y="47763"/>
                  </a:lnTo>
                  <a:lnTo>
                    <a:pt x="5869" y="99596"/>
                  </a:lnTo>
                  <a:lnTo>
                    <a:pt x="0" y="163068"/>
                  </a:lnTo>
                  <a:lnTo>
                    <a:pt x="5869" y="226539"/>
                  </a:lnTo>
                  <a:lnTo>
                    <a:pt x="21874" y="278372"/>
                  </a:lnTo>
                  <a:lnTo>
                    <a:pt x="45611" y="313320"/>
                  </a:lnTo>
                  <a:lnTo>
                    <a:pt x="74676" y="326136"/>
                  </a:lnTo>
                  <a:lnTo>
                    <a:pt x="103740" y="313320"/>
                  </a:lnTo>
                  <a:lnTo>
                    <a:pt x="127477" y="278372"/>
                  </a:lnTo>
                  <a:lnTo>
                    <a:pt x="143482" y="226539"/>
                  </a:lnTo>
                  <a:lnTo>
                    <a:pt x="149352" y="163068"/>
                  </a:lnTo>
                  <a:lnTo>
                    <a:pt x="143482" y="99596"/>
                  </a:lnTo>
                  <a:lnTo>
                    <a:pt x="127477" y="47763"/>
                  </a:lnTo>
                  <a:lnTo>
                    <a:pt x="103740" y="12815"/>
                  </a:lnTo>
                  <a:lnTo>
                    <a:pt x="74676" y="0"/>
                  </a:lnTo>
                  <a:close/>
                </a:path>
              </a:pathLst>
            </a:custGeom>
            <a:solidFill>
              <a:srgbClr val="996633"/>
            </a:solidFill>
          </p:spPr>
          <p:txBody>
            <a:bodyPr wrap="square" lIns="0" tIns="0" rIns="0" bIns="0" rtlCol="0"/>
            <a:lstStyle/>
            <a:p>
              <a:endParaRPr sz="2400"/>
            </a:p>
          </p:txBody>
        </p:sp>
        <p:sp>
          <p:nvSpPr>
            <p:cNvPr id="9" name="object 9"/>
            <p:cNvSpPr/>
            <p:nvPr/>
          </p:nvSpPr>
          <p:spPr>
            <a:xfrm>
              <a:off x="3008376" y="1866900"/>
              <a:ext cx="114300" cy="243840"/>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3909060" y="662940"/>
              <a:ext cx="1980820" cy="1839341"/>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3837432" y="1793316"/>
              <a:ext cx="512445" cy="43180"/>
            </a:xfrm>
            <a:custGeom>
              <a:avLst/>
              <a:gdLst/>
              <a:ahLst/>
              <a:cxnLst/>
              <a:rect l="l" t="t" r="r" b="b"/>
              <a:pathLst>
                <a:path w="512445" h="43180">
                  <a:moveTo>
                    <a:pt x="0" y="4457"/>
                  </a:moveTo>
                  <a:lnTo>
                    <a:pt x="56986" y="17278"/>
                  </a:lnTo>
                  <a:lnTo>
                    <a:pt x="113499" y="28787"/>
                  </a:lnTo>
                  <a:lnTo>
                    <a:pt x="169060" y="37672"/>
                  </a:lnTo>
                  <a:lnTo>
                    <a:pt x="223189" y="42621"/>
                  </a:lnTo>
                  <a:lnTo>
                    <a:pt x="278393" y="42133"/>
                  </a:lnTo>
                  <a:lnTo>
                    <a:pt x="334044" y="37293"/>
                  </a:lnTo>
                  <a:lnTo>
                    <a:pt x="384995" y="30662"/>
                  </a:lnTo>
                  <a:lnTo>
                    <a:pt x="426097" y="24803"/>
                  </a:lnTo>
                  <a:lnTo>
                    <a:pt x="474737" y="14470"/>
                  </a:lnTo>
                  <a:lnTo>
                    <a:pt x="498906" y="5727"/>
                  </a:lnTo>
                  <a:lnTo>
                    <a:pt x="512229" y="1701"/>
                  </a:lnTo>
                  <a:lnTo>
                    <a:pt x="506069" y="647"/>
                  </a:lnTo>
                  <a:lnTo>
                    <a:pt x="506666" y="0"/>
                  </a:lnTo>
                  <a:lnTo>
                    <a:pt x="504570" y="965"/>
                  </a:lnTo>
                  <a:lnTo>
                    <a:pt x="502488" y="1917"/>
                  </a:lnTo>
                </a:path>
              </a:pathLst>
            </a:custGeom>
            <a:ln w="9144">
              <a:solidFill>
                <a:srgbClr val="000000"/>
              </a:solidFill>
            </a:ln>
          </p:spPr>
          <p:txBody>
            <a:bodyPr wrap="square" lIns="0" tIns="0" rIns="0" bIns="0" rtlCol="0"/>
            <a:lstStyle/>
            <a:p>
              <a:endParaRPr sz="2400"/>
            </a:p>
          </p:txBody>
        </p:sp>
        <p:sp>
          <p:nvSpPr>
            <p:cNvPr id="12" name="object 12"/>
            <p:cNvSpPr/>
            <p:nvPr/>
          </p:nvSpPr>
          <p:spPr>
            <a:xfrm>
              <a:off x="3803904" y="1863851"/>
              <a:ext cx="539750" cy="398145"/>
            </a:xfrm>
            <a:custGeom>
              <a:avLst/>
              <a:gdLst/>
              <a:ahLst/>
              <a:cxnLst/>
              <a:rect l="l" t="t" r="r" b="b"/>
              <a:pathLst>
                <a:path w="539750" h="398144">
                  <a:moveTo>
                    <a:pt x="0" y="397764"/>
                  </a:moveTo>
                  <a:lnTo>
                    <a:pt x="44138" y="378516"/>
                  </a:lnTo>
                  <a:lnTo>
                    <a:pt x="88049" y="358886"/>
                  </a:lnTo>
                  <a:lnTo>
                    <a:pt x="131503" y="338488"/>
                  </a:lnTo>
                  <a:lnTo>
                    <a:pt x="174273" y="316940"/>
                  </a:lnTo>
                  <a:lnTo>
                    <a:pt x="216129" y="293858"/>
                  </a:lnTo>
                  <a:lnTo>
                    <a:pt x="256844" y="268859"/>
                  </a:lnTo>
                  <a:lnTo>
                    <a:pt x="297996" y="240214"/>
                  </a:lnTo>
                  <a:lnTo>
                    <a:pt x="340074" y="207885"/>
                  </a:lnTo>
                  <a:lnTo>
                    <a:pt x="381239" y="174021"/>
                  </a:lnTo>
                  <a:lnTo>
                    <a:pt x="419652" y="140771"/>
                  </a:lnTo>
                  <a:lnTo>
                    <a:pt x="453472" y="110284"/>
                  </a:lnTo>
                  <a:lnTo>
                    <a:pt x="509083" y="55376"/>
                  </a:lnTo>
                  <a:lnTo>
                    <a:pt x="534525" y="15352"/>
                  </a:lnTo>
                  <a:lnTo>
                    <a:pt x="539496" y="0"/>
                  </a:lnTo>
                </a:path>
              </a:pathLst>
            </a:custGeom>
            <a:ln w="9144">
              <a:solidFill>
                <a:srgbClr val="000000"/>
              </a:solidFill>
            </a:ln>
          </p:spPr>
          <p:txBody>
            <a:bodyPr wrap="square" lIns="0" tIns="0" rIns="0" bIns="0" rtlCol="0"/>
            <a:lstStyle/>
            <a:p>
              <a:endParaRPr sz="2400"/>
            </a:p>
          </p:txBody>
        </p:sp>
        <p:sp>
          <p:nvSpPr>
            <p:cNvPr id="13" name="object 13"/>
            <p:cNvSpPr/>
            <p:nvPr/>
          </p:nvSpPr>
          <p:spPr>
            <a:xfrm>
              <a:off x="3834384" y="1828800"/>
              <a:ext cx="127317" cy="370331"/>
            </a:xfrm>
            <a:prstGeom prst="rect">
              <a:avLst/>
            </a:prstGeom>
            <a:blipFill>
              <a:blip r:embed="rId6" cstate="print"/>
              <a:stretch>
                <a:fillRect/>
              </a:stretch>
            </a:blipFill>
          </p:spPr>
          <p:txBody>
            <a:bodyPr wrap="square" lIns="0" tIns="0" rIns="0" bIns="0" rtlCol="0"/>
            <a:lstStyle/>
            <a:p>
              <a:endParaRPr sz="2400"/>
            </a:p>
          </p:txBody>
        </p:sp>
      </p:grpSp>
      <p:sp>
        <p:nvSpPr>
          <p:cNvPr id="14" name="object 14"/>
          <p:cNvSpPr txBox="1"/>
          <p:nvPr/>
        </p:nvSpPr>
        <p:spPr>
          <a:xfrm>
            <a:off x="2073385" y="3236338"/>
            <a:ext cx="4687993" cy="718082"/>
          </a:xfrm>
          <a:prstGeom prst="rect">
            <a:avLst/>
          </a:prstGeom>
        </p:spPr>
        <p:txBody>
          <a:bodyPr vert="horz" wrap="square" lIns="0" tIns="20320" rIns="0" bIns="0" rtlCol="0">
            <a:spAutoFit/>
          </a:bodyPr>
          <a:lstStyle/>
          <a:p>
            <a:pPr marL="16933">
              <a:spcBef>
                <a:spcPts val="160"/>
              </a:spcBef>
              <a:tabLst>
                <a:tab pos="1460463" algn="l"/>
                <a:tab pos="2450191" algn="l"/>
              </a:tabLst>
            </a:pPr>
            <a:r>
              <a:rPr sz="4533" i="1" spc="7" dirty="0">
                <a:latin typeface="Times New Roman"/>
                <a:cs typeface="Times New Roman"/>
              </a:rPr>
              <a:t>y	</a:t>
            </a:r>
            <a:r>
              <a:rPr sz="4533" b="1" spc="20" dirty="0">
                <a:latin typeface="Times New Roman"/>
                <a:cs typeface="Times New Roman"/>
              </a:rPr>
              <a:t>x</a:t>
            </a:r>
            <a:r>
              <a:rPr sz="4533" b="1" spc="-67" dirty="0">
                <a:latin typeface="Times New Roman"/>
                <a:cs typeface="Times New Roman"/>
              </a:rPr>
              <a:t> </a:t>
            </a:r>
            <a:r>
              <a:rPr sz="4533" spc="20" dirty="0">
                <a:latin typeface="Symbol"/>
                <a:cs typeface="Symbol"/>
              </a:rPr>
              <a:t></a:t>
            </a:r>
            <a:r>
              <a:rPr sz="4533" spc="20" dirty="0">
                <a:latin typeface="Times New Roman"/>
                <a:cs typeface="Times New Roman"/>
              </a:rPr>
              <a:t>	</a:t>
            </a:r>
            <a:r>
              <a:rPr sz="4533" i="1" spc="7" dirty="0">
                <a:latin typeface="Times New Roman"/>
                <a:cs typeface="Times New Roman"/>
              </a:rPr>
              <a:t>f</a:t>
            </a:r>
            <a:r>
              <a:rPr sz="4533" i="1" spc="-93" dirty="0">
                <a:latin typeface="Times New Roman"/>
                <a:cs typeface="Times New Roman"/>
              </a:rPr>
              <a:t> </a:t>
            </a:r>
            <a:r>
              <a:rPr sz="4533" spc="13" dirty="0">
                <a:latin typeface="Times New Roman"/>
                <a:cs typeface="Times New Roman"/>
              </a:rPr>
              <a:t>(</a:t>
            </a:r>
            <a:r>
              <a:rPr sz="4533" spc="-607" dirty="0">
                <a:latin typeface="Times New Roman"/>
                <a:cs typeface="Times New Roman"/>
              </a:rPr>
              <a:t> </a:t>
            </a:r>
            <a:r>
              <a:rPr sz="4533" i="1" spc="67" dirty="0">
                <a:latin typeface="Times New Roman"/>
                <a:cs typeface="Times New Roman"/>
              </a:rPr>
              <a:t>y</a:t>
            </a:r>
            <a:r>
              <a:rPr sz="4533" spc="67" dirty="0">
                <a:latin typeface="Times New Roman"/>
                <a:cs typeface="Times New Roman"/>
              </a:rPr>
              <a:t>,</a:t>
            </a:r>
            <a:r>
              <a:rPr sz="4533" spc="-373" dirty="0">
                <a:latin typeface="Times New Roman"/>
                <a:cs typeface="Times New Roman"/>
              </a:rPr>
              <a:t> </a:t>
            </a:r>
            <a:r>
              <a:rPr sz="4533" i="1" dirty="0">
                <a:latin typeface="Times New Roman"/>
                <a:cs typeface="Times New Roman"/>
              </a:rPr>
              <a:t>z</a:t>
            </a:r>
            <a:r>
              <a:rPr sz="4533" dirty="0">
                <a:latin typeface="Times New Roman"/>
                <a:cs typeface="Times New Roman"/>
              </a:rPr>
              <a:t>,</a:t>
            </a:r>
            <a:r>
              <a:rPr sz="4533" dirty="0">
                <a:latin typeface="Symbol"/>
                <a:cs typeface="Symbol"/>
              </a:rPr>
              <a:t></a:t>
            </a:r>
            <a:r>
              <a:rPr sz="4533" dirty="0">
                <a:latin typeface="Times New Roman"/>
                <a:cs typeface="Times New Roman"/>
              </a:rPr>
              <a:t>)</a:t>
            </a:r>
            <a:endParaRPr sz="4533">
              <a:latin typeface="Times New Roman"/>
              <a:cs typeface="Times New Roman"/>
            </a:endParaRPr>
          </a:p>
        </p:txBody>
      </p:sp>
      <p:sp>
        <p:nvSpPr>
          <p:cNvPr id="15" name="object 15"/>
          <p:cNvSpPr txBox="1"/>
          <p:nvPr/>
        </p:nvSpPr>
        <p:spPr>
          <a:xfrm>
            <a:off x="5000515" y="4160310"/>
            <a:ext cx="2004907" cy="1718356"/>
          </a:xfrm>
          <a:prstGeom prst="rect">
            <a:avLst/>
          </a:prstGeom>
        </p:spPr>
        <p:txBody>
          <a:bodyPr vert="horz" wrap="square" lIns="0" tIns="347980" rIns="0" bIns="0" rtlCol="0">
            <a:spAutoFit/>
          </a:bodyPr>
          <a:lstStyle/>
          <a:p>
            <a:pPr marL="336964">
              <a:spcBef>
                <a:spcPts val="2740"/>
              </a:spcBef>
            </a:pPr>
            <a:r>
              <a:rPr sz="4533" b="1" spc="20" dirty="0">
                <a:latin typeface="Times New Roman"/>
                <a:cs typeface="Times New Roman"/>
              </a:rPr>
              <a:t>x </a:t>
            </a:r>
            <a:r>
              <a:rPr sz="4533" spc="40" dirty="0">
                <a:latin typeface="Symbol"/>
                <a:cs typeface="Symbol"/>
              </a:rPr>
              <a:t></a:t>
            </a:r>
            <a:r>
              <a:rPr sz="4533" spc="67" dirty="0">
                <a:latin typeface="Times New Roman"/>
                <a:cs typeface="Times New Roman"/>
              </a:rPr>
              <a:t> </a:t>
            </a:r>
            <a:r>
              <a:rPr sz="4533" i="1" spc="-833" dirty="0">
                <a:latin typeface="Times New Roman"/>
                <a:cs typeface="Times New Roman"/>
              </a:rPr>
              <a:t>y</a:t>
            </a:r>
            <a:r>
              <a:rPr sz="6800" spc="-1249" baseline="2450" dirty="0">
                <a:latin typeface="Times New Roman"/>
                <a:cs typeface="Times New Roman"/>
              </a:rPr>
              <a:t>ˆ</a:t>
            </a:r>
            <a:endParaRPr sz="6800" baseline="2450">
              <a:latin typeface="Times New Roman"/>
              <a:cs typeface="Times New Roman"/>
            </a:endParaRPr>
          </a:p>
          <a:p>
            <a:pPr>
              <a:spcBef>
                <a:spcPts val="1660"/>
              </a:spcBef>
            </a:pPr>
            <a:r>
              <a:rPr sz="2933" spc="-7" dirty="0">
                <a:solidFill>
                  <a:srgbClr val="FF0000"/>
                </a:solidFill>
                <a:latin typeface="Carlito"/>
                <a:cs typeface="Carlito"/>
              </a:rPr>
              <a:t>Computation</a:t>
            </a:r>
            <a:endParaRPr sz="2933">
              <a:latin typeface="Carlito"/>
              <a:cs typeface="Carlito"/>
            </a:endParaRPr>
          </a:p>
        </p:txBody>
      </p:sp>
      <p:sp>
        <p:nvSpPr>
          <p:cNvPr id="16" name="object 16"/>
          <p:cNvSpPr txBox="1"/>
          <p:nvPr/>
        </p:nvSpPr>
        <p:spPr>
          <a:xfrm>
            <a:off x="1432723" y="4963933"/>
            <a:ext cx="3014980" cy="542882"/>
          </a:xfrm>
          <a:prstGeom prst="rect">
            <a:avLst/>
          </a:prstGeom>
        </p:spPr>
        <p:txBody>
          <a:bodyPr vert="horz" wrap="square" lIns="0" tIns="19472" rIns="0" bIns="0" rtlCol="0">
            <a:spAutoFit/>
          </a:bodyPr>
          <a:lstStyle/>
          <a:p>
            <a:pPr>
              <a:spcBef>
                <a:spcPts val="152"/>
              </a:spcBef>
            </a:pPr>
            <a:r>
              <a:rPr sz="3400" spc="7" dirty="0">
                <a:latin typeface="Times New Roman"/>
                <a:cs typeface="Times New Roman"/>
              </a:rPr>
              <a:t>dim( </a:t>
            </a:r>
            <a:r>
              <a:rPr lang="en-IN" sz="3400" i="1" spc="-327" dirty="0">
                <a:latin typeface="Times New Roman"/>
                <a:cs typeface="Times New Roman"/>
              </a:rPr>
              <a:t>y</a:t>
            </a:r>
            <a:r>
              <a:rPr lang="en-IN" sz="5100" spc="-489" baseline="2178" dirty="0">
                <a:latin typeface="Times New Roman"/>
                <a:cs typeface="Times New Roman"/>
              </a:rPr>
              <a:t>ˆ </a:t>
            </a:r>
            <a:r>
              <a:rPr sz="3400" spc="-327" dirty="0">
                <a:latin typeface="Times New Roman"/>
                <a:cs typeface="Times New Roman"/>
              </a:rPr>
              <a:t>) </a:t>
            </a:r>
            <a:r>
              <a:rPr lang="en-IN" sz="3400" spc="-327" dirty="0">
                <a:latin typeface="Times New Roman"/>
                <a:cs typeface="Times New Roman"/>
              </a:rPr>
              <a:t>&lt;&lt;</a:t>
            </a:r>
            <a:r>
              <a:rPr sz="3400" spc="-545" dirty="0">
                <a:latin typeface="Arial"/>
                <a:cs typeface="Arial"/>
              </a:rPr>
              <a:t> </a:t>
            </a:r>
            <a:r>
              <a:rPr sz="3400" spc="-113" dirty="0">
                <a:latin typeface="Times New Roman"/>
                <a:cs typeface="Times New Roman"/>
              </a:rPr>
              <a:t>dim(</a:t>
            </a:r>
            <a:r>
              <a:rPr sz="3400" b="1" spc="-113" dirty="0">
                <a:latin typeface="Times New Roman"/>
                <a:cs typeface="Times New Roman"/>
              </a:rPr>
              <a:t>x</a:t>
            </a:r>
            <a:r>
              <a:rPr sz="3400" spc="-113" dirty="0">
                <a:latin typeface="Times New Roman"/>
                <a:cs typeface="Times New Roman"/>
              </a:rPr>
              <a:t>)</a:t>
            </a:r>
            <a:endParaRPr sz="3400" dirty="0">
              <a:latin typeface="Times New Roman"/>
              <a:cs typeface="Times New Roman"/>
            </a:endParaRPr>
          </a:p>
        </p:txBody>
      </p:sp>
      <p:sp>
        <p:nvSpPr>
          <p:cNvPr id="17" name="object 17"/>
          <p:cNvSpPr/>
          <p:nvPr/>
        </p:nvSpPr>
        <p:spPr>
          <a:xfrm>
            <a:off x="1179576" y="4312919"/>
            <a:ext cx="6194213" cy="1676400"/>
          </a:xfrm>
          <a:custGeom>
            <a:avLst/>
            <a:gdLst/>
            <a:ahLst/>
            <a:cxnLst/>
            <a:rect l="l" t="t" r="r" b="b"/>
            <a:pathLst>
              <a:path w="4645660" h="1257300">
                <a:moveTo>
                  <a:pt x="0" y="0"/>
                </a:moveTo>
                <a:lnTo>
                  <a:pt x="4645152" y="0"/>
                </a:lnTo>
                <a:lnTo>
                  <a:pt x="4645152" y="1257300"/>
                </a:lnTo>
                <a:lnTo>
                  <a:pt x="0" y="1257300"/>
                </a:lnTo>
                <a:lnTo>
                  <a:pt x="0" y="0"/>
                </a:lnTo>
                <a:close/>
              </a:path>
            </a:pathLst>
          </a:custGeom>
          <a:ln w="25908">
            <a:solidFill>
              <a:srgbClr val="000000"/>
            </a:solidFill>
          </a:ln>
        </p:spPr>
        <p:txBody>
          <a:bodyPr wrap="square" lIns="0" tIns="0" rIns="0" bIns="0" rtlCol="0"/>
          <a:lstStyle/>
          <a:p>
            <a:endParaRPr sz="2400"/>
          </a:p>
        </p:txBody>
      </p:sp>
      <p:sp>
        <p:nvSpPr>
          <p:cNvPr id="19" name="TextBox 18">
            <a:extLst>
              <a:ext uri="{FF2B5EF4-FFF2-40B4-BE49-F238E27FC236}">
                <a16:creationId xmlns:a16="http://schemas.microsoft.com/office/drawing/2014/main" id="{95C05B5A-09AF-482F-B535-05509B6BD743}"/>
              </a:ext>
            </a:extLst>
          </p:cNvPr>
          <p:cNvSpPr txBox="1"/>
          <p:nvPr/>
        </p:nvSpPr>
        <p:spPr>
          <a:xfrm>
            <a:off x="1325575" y="6529680"/>
            <a:ext cx="10177670" cy="261610"/>
          </a:xfrm>
          <a:prstGeom prst="rect">
            <a:avLst/>
          </a:prstGeom>
          <a:noFill/>
        </p:spPr>
        <p:txBody>
          <a:bodyPr wrap="square">
            <a:spAutoFit/>
          </a:bodyPr>
          <a:lstStyle/>
          <a:p>
            <a:r>
              <a:rPr lang="en-IN" sz="1100" dirty="0">
                <a:solidFill>
                  <a:schemeClr val="accent3">
                    <a:lumMod val="75000"/>
                  </a:schemeClr>
                </a:solidFill>
                <a:latin typeface="Roboto"/>
              </a:rPr>
              <a:t>Based on</a:t>
            </a:r>
            <a:r>
              <a:rPr lang="en-IN" sz="1100" b="0" i="0" dirty="0">
                <a:solidFill>
                  <a:schemeClr val="accent3">
                    <a:lumMod val="75000"/>
                  </a:schemeClr>
                </a:solidFill>
                <a:effectLst/>
                <a:latin typeface="Roboto"/>
              </a:rPr>
              <a:t> Ruben Coen-</a:t>
            </a:r>
            <a:r>
              <a:rPr lang="en-IN" sz="1100" b="0" i="0" dirty="0" err="1">
                <a:solidFill>
                  <a:schemeClr val="accent3">
                    <a:lumMod val="75000"/>
                  </a:schemeClr>
                </a:solidFill>
                <a:effectLst/>
                <a:latin typeface="Roboto"/>
              </a:rPr>
              <a:t>Cagli</a:t>
            </a:r>
            <a:r>
              <a:rPr lang="en-IN" sz="1100" dirty="0" err="1">
                <a:solidFill>
                  <a:schemeClr val="accent3">
                    <a:lumMod val="75000"/>
                  </a:schemeClr>
                </a:solidFill>
                <a:latin typeface="Roboto"/>
              </a:rPr>
              <a:t>’s</a:t>
            </a:r>
            <a:r>
              <a:rPr lang="en-IN" sz="1100" dirty="0">
                <a:solidFill>
                  <a:schemeClr val="accent3">
                    <a:lumMod val="75000"/>
                  </a:schemeClr>
                </a:solidFill>
                <a:latin typeface="Roboto"/>
              </a:rPr>
              <a:t> Lecture</a:t>
            </a:r>
            <a:r>
              <a:rPr lang="en-IN" sz="1100" b="0" i="0" dirty="0">
                <a:solidFill>
                  <a:schemeClr val="accent3">
                    <a:lumMod val="75000"/>
                  </a:schemeClr>
                </a:solidFill>
                <a:effectLst/>
                <a:latin typeface="Roboto"/>
              </a:rPr>
              <a:t> at Cognitive Computational Neuroscience (CCN) 2017 (</a:t>
            </a:r>
            <a:r>
              <a:rPr lang="en-IN" sz="1100" b="0" i="0" dirty="0">
                <a:solidFill>
                  <a:schemeClr val="accent3">
                    <a:lumMod val="75000"/>
                  </a:schemeClr>
                </a:solidFill>
                <a:effectLst/>
                <a:latin typeface="Roboto"/>
                <a:hlinkClick r:id="rId7">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1690" y="196003"/>
            <a:ext cx="4893733" cy="386430"/>
          </a:xfrm>
          <a:prstGeom prst="rect">
            <a:avLst/>
          </a:prstGeom>
        </p:spPr>
        <p:txBody>
          <a:bodyPr vert="horz" wrap="square" lIns="0" tIns="16933" rIns="0" bIns="0" rtlCol="0">
            <a:spAutoFit/>
          </a:bodyPr>
          <a:lstStyle/>
          <a:p>
            <a:pPr marL="16933">
              <a:spcBef>
                <a:spcPts val="133"/>
              </a:spcBef>
            </a:pPr>
            <a:r>
              <a:rPr sz="2400" b="1" spc="-7" dirty="0">
                <a:latin typeface="Carlito"/>
                <a:cs typeface="Carlito"/>
              </a:rPr>
              <a:t>NEURAL CODING: VISION</a:t>
            </a:r>
            <a:endParaRPr sz="2400" dirty="0">
              <a:latin typeface="Carlito"/>
              <a:cs typeface="Carlito"/>
            </a:endParaRPr>
          </a:p>
        </p:txBody>
      </p:sp>
      <p:sp>
        <p:nvSpPr>
          <p:cNvPr id="3" name="object 3"/>
          <p:cNvSpPr/>
          <p:nvPr/>
        </p:nvSpPr>
        <p:spPr>
          <a:xfrm>
            <a:off x="1325575" y="1422400"/>
            <a:ext cx="1775256" cy="1647952"/>
          </a:xfrm>
          <a:prstGeom prst="rect">
            <a:avLst/>
          </a:prstGeom>
          <a:blipFill>
            <a:blip r:embed="rId2" cstate="print"/>
            <a:stretch>
              <a:fillRect/>
            </a:stretch>
          </a:blipFill>
        </p:spPr>
        <p:txBody>
          <a:bodyPr wrap="square" lIns="0" tIns="0" rIns="0" bIns="0" rtlCol="0"/>
          <a:lstStyle/>
          <a:p>
            <a:endParaRPr sz="2400"/>
          </a:p>
        </p:txBody>
      </p:sp>
      <p:grpSp>
        <p:nvGrpSpPr>
          <p:cNvPr id="4" name="object 4"/>
          <p:cNvGrpSpPr/>
          <p:nvPr/>
        </p:nvGrpSpPr>
        <p:grpSpPr>
          <a:xfrm>
            <a:off x="4005073" y="883921"/>
            <a:ext cx="3848100" cy="2452793"/>
            <a:chOff x="3003804" y="662940"/>
            <a:chExt cx="2886075" cy="1839595"/>
          </a:xfrm>
        </p:grpSpPr>
        <p:sp>
          <p:nvSpPr>
            <p:cNvPr id="5" name="object 5"/>
            <p:cNvSpPr/>
            <p:nvPr/>
          </p:nvSpPr>
          <p:spPr>
            <a:xfrm>
              <a:off x="3438144" y="1744979"/>
              <a:ext cx="408431" cy="525779"/>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3016758" y="1710690"/>
              <a:ext cx="504825" cy="556260"/>
            </a:xfrm>
            <a:custGeom>
              <a:avLst/>
              <a:gdLst/>
              <a:ahLst/>
              <a:cxnLst/>
              <a:rect l="l" t="t" r="r" b="b"/>
              <a:pathLst>
                <a:path w="504825" h="556260">
                  <a:moveTo>
                    <a:pt x="252222" y="0"/>
                  </a:moveTo>
                  <a:lnTo>
                    <a:pt x="206886" y="4481"/>
                  </a:lnTo>
                  <a:lnTo>
                    <a:pt x="164215" y="17400"/>
                  </a:lnTo>
                  <a:lnTo>
                    <a:pt x="124922" y="37973"/>
                  </a:lnTo>
                  <a:lnTo>
                    <a:pt x="89720" y="65412"/>
                  </a:lnTo>
                  <a:lnTo>
                    <a:pt x="59321" y="98934"/>
                  </a:lnTo>
                  <a:lnTo>
                    <a:pt x="34436" y="137752"/>
                  </a:lnTo>
                  <a:lnTo>
                    <a:pt x="15780" y="181081"/>
                  </a:lnTo>
                  <a:lnTo>
                    <a:pt x="4063" y="228135"/>
                  </a:lnTo>
                  <a:lnTo>
                    <a:pt x="0" y="278130"/>
                  </a:lnTo>
                  <a:lnTo>
                    <a:pt x="4063" y="328124"/>
                  </a:lnTo>
                  <a:lnTo>
                    <a:pt x="15780" y="375178"/>
                  </a:lnTo>
                  <a:lnTo>
                    <a:pt x="34436" y="418507"/>
                  </a:lnTo>
                  <a:lnTo>
                    <a:pt x="59321" y="457325"/>
                  </a:lnTo>
                  <a:lnTo>
                    <a:pt x="89720" y="490847"/>
                  </a:lnTo>
                  <a:lnTo>
                    <a:pt x="124922" y="518287"/>
                  </a:lnTo>
                  <a:lnTo>
                    <a:pt x="164215" y="538859"/>
                  </a:lnTo>
                  <a:lnTo>
                    <a:pt x="206886" y="551778"/>
                  </a:lnTo>
                  <a:lnTo>
                    <a:pt x="252222" y="556260"/>
                  </a:lnTo>
                  <a:lnTo>
                    <a:pt x="297557" y="551778"/>
                  </a:lnTo>
                  <a:lnTo>
                    <a:pt x="340228" y="538859"/>
                  </a:lnTo>
                  <a:lnTo>
                    <a:pt x="379521" y="518287"/>
                  </a:lnTo>
                  <a:lnTo>
                    <a:pt x="414723" y="490847"/>
                  </a:lnTo>
                  <a:lnTo>
                    <a:pt x="445122" y="457325"/>
                  </a:lnTo>
                  <a:lnTo>
                    <a:pt x="470007" y="418507"/>
                  </a:lnTo>
                  <a:lnTo>
                    <a:pt x="488663" y="375178"/>
                  </a:lnTo>
                  <a:lnTo>
                    <a:pt x="500380" y="328124"/>
                  </a:lnTo>
                  <a:lnTo>
                    <a:pt x="504444" y="278130"/>
                  </a:lnTo>
                  <a:lnTo>
                    <a:pt x="500380" y="228135"/>
                  </a:lnTo>
                  <a:lnTo>
                    <a:pt x="488663" y="181081"/>
                  </a:lnTo>
                  <a:lnTo>
                    <a:pt x="470007" y="137752"/>
                  </a:lnTo>
                  <a:lnTo>
                    <a:pt x="445122" y="98934"/>
                  </a:lnTo>
                  <a:lnTo>
                    <a:pt x="414723" y="65412"/>
                  </a:lnTo>
                  <a:lnTo>
                    <a:pt x="379521" y="37973"/>
                  </a:lnTo>
                  <a:lnTo>
                    <a:pt x="340228" y="17400"/>
                  </a:lnTo>
                  <a:lnTo>
                    <a:pt x="297557" y="4481"/>
                  </a:lnTo>
                  <a:lnTo>
                    <a:pt x="252222" y="0"/>
                  </a:lnTo>
                  <a:close/>
                </a:path>
              </a:pathLst>
            </a:custGeom>
            <a:solidFill>
              <a:srgbClr val="FFFFFF"/>
            </a:solidFill>
          </p:spPr>
          <p:txBody>
            <a:bodyPr wrap="square" lIns="0" tIns="0" rIns="0" bIns="0" rtlCol="0"/>
            <a:lstStyle/>
            <a:p>
              <a:endParaRPr sz="2400"/>
            </a:p>
          </p:txBody>
        </p:sp>
        <p:sp>
          <p:nvSpPr>
            <p:cNvPr id="7" name="object 7"/>
            <p:cNvSpPr/>
            <p:nvPr/>
          </p:nvSpPr>
          <p:spPr>
            <a:xfrm>
              <a:off x="3016758" y="1710690"/>
              <a:ext cx="504825" cy="556260"/>
            </a:xfrm>
            <a:custGeom>
              <a:avLst/>
              <a:gdLst/>
              <a:ahLst/>
              <a:cxnLst/>
              <a:rect l="l" t="t" r="r" b="b"/>
              <a:pathLst>
                <a:path w="504825" h="556260">
                  <a:moveTo>
                    <a:pt x="0" y="278130"/>
                  </a:moveTo>
                  <a:lnTo>
                    <a:pt x="4063" y="228135"/>
                  </a:lnTo>
                  <a:lnTo>
                    <a:pt x="15780" y="181081"/>
                  </a:lnTo>
                  <a:lnTo>
                    <a:pt x="34436" y="137752"/>
                  </a:lnTo>
                  <a:lnTo>
                    <a:pt x="59321" y="98934"/>
                  </a:lnTo>
                  <a:lnTo>
                    <a:pt x="89720" y="65412"/>
                  </a:lnTo>
                  <a:lnTo>
                    <a:pt x="124922" y="37973"/>
                  </a:lnTo>
                  <a:lnTo>
                    <a:pt x="164215" y="17400"/>
                  </a:lnTo>
                  <a:lnTo>
                    <a:pt x="206886" y="4481"/>
                  </a:lnTo>
                  <a:lnTo>
                    <a:pt x="252222" y="0"/>
                  </a:lnTo>
                  <a:lnTo>
                    <a:pt x="297557" y="4481"/>
                  </a:lnTo>
                  <a:lnTo>
                    <a:pt x="340228" y="17400"/>
                  </a:lnTo>
                  <a:lnTo>
                    <a:pt x="379521" y="37973"/>
                  </a:lnTo>
                  <a:lnTo>
                    <a:pt x="414723" y="65412"/>
                  </a:lnTo>
                  <a:lnTo>
                    <a:pt x="445122" y="98934"/>
                  </a:lnTo>
                  <a:lnTo>
                    <a:pt x="470007" y="137752"/>
                  </a:lnTo>
                  <a:lnTo>
                    <a:pt x="488663" y="181081"/>
                  </a:lnTo>
                  <a:lnTo>
                    <a:pt x="500380" y="228135"/>
                  </a:lnTo>
                  <a:lnTo>
                    <a:pt x="504444" y="278130"/>
                  </a:lnTo>
                  <a:lnTo>
                    <a:pt x="500380" y="328124"/>
                  </a:lnTo>
                  <a:lnTo>
                    <a:pt x="488663" y="375178"/>
                  </a:lnTo>
                  <a:lnTo>
                    <a:pt x="470007" y="418507"/>
                  </a:lnTo>
                  <a:lnTo>
                    <a:pt x="445122" y="457325"/>
                  </a:lnTo>
                  <a:lnTo>
                    <a:pt x="414723" y="490847"/>
                  </a:lnTo>
                  <a:lnTo>
                    <a:pt x="379521" y="518287"/>
                  </a:lnTo>
                  <a:lnTo>
                    <a:pt x="340228" y="538859"/>
                  </a:lnTo>
                  <a:lnTo>
                    <a:pt x="297557" y="551778"/>
                  </a:lnTo>
                  <a:lnTo>
                    <a:pt x="252222" y="556260"/>
                  </a:lnTo>
                  <a:lnTo>
                    <a:pt x="206886" y="551778"/>
                  </a:lnTo>
                  <a:lnTo>
                    <a:pt x="164215" y="538859"/>
                  </a:lnTo>
                  <a:lnTo>
                    <a:pt x="124922" y="518287"/>
                  </a:lnTo>
                  <a:lnTo>
                    <a:pt x="89720" y="490847"/>
                  </a:lnTo>
                  <a:lnTo>
                    <a:pt x="59321" y="457325"/>
                  </a:lnTo>
                  <a:lnTo>
                    <a:pt x="34436" y="418507"/>
                  </a:lnTo>
                  <a:lnTo>
                    <a:pt x="15780" y="375178"/>
                  </a:lnTo>
                  <a:lnTo>
                    <a:pt x="4063" y="328124"/>
                  </a:lnTo>
                  <a:lnTo>
                    <a:pt x="0" y="278130"/>
                  </a:lnTo>
                  <a:close/>
                </a:path>
              </a:pathLst>
            </a:custGeom>
            <a:ln w="25908">
              <a:solidFill>
                <a:srgbClr val="000000"/>
              </a:solidFill>
            </a:ln>
          </p:spPr>
          <p:txBody>
            <a:bodyPr wrap="square" lIns="0" tIns="0" rIns="0" bIns="0" rtlCol="0"/>
            <a:lstStyle/>
            <a:p>
              <a:endParaRPr sz="2400"/>
            </a:p>
          </p:txBody>
        </p:sp>
        <p:sp>
          <p:nvSpPr>
            <p:cNvPr id="8" name="object 8"/>
            <p:cNvSpPr/>
            <p:nvPr/>
          </p:nvSpPr>
          <p:spPr>
            <a:xfrm>
              <a:off x="3019044" y="1825751"/>
              <a:ext cx="149860" cy="326390"/>
            </a:xfrm>
            <a:custGeom>
              <a:avLst/>
              <a:gdLst/>
              <a:ahLst/>
              <a:cxnLst/>
              <a:rect l="l" t="t" r="r" b="b"/>
              <a:pathLst>
                <a:path w="149860" h="326389">
                  <a:moveTo>
                    <a:pt x="74676" y="0"/>
                  </a:moveTo>
                  <a:lnTo>
                    <a:pt x="45611" y="12815"/>
                  </a:lnTo>
                  <a:lnTo>
                    <a:pt x="21874" y="47763"/>
                  </a:lnTo>
                  <a:lnTo>
                    <a:pt x="5869" y="99596"/>
                  </a:lnTo>
                  <a:lnTo>
                    <a:pt x="0" y="163068"/>
                  </a:lnTo>
                  <a:lnTo>
                    <a:pt x="5869" y="226539"/>
                  </a:lnTo>
                  <a:lnTo>
                    <a:pt x="21874" y="278372"/>
                  </a:lnTo>
                  <a:lnTo>
                    <a:pt x="45611" y="313320"/>
                  </a:lnTo>
                  <a:lnTo>
                    <a:pt x="74676" y="326136"/>
                  </a:lnTo>
                  <a:lnTo>
                    <a:pt x="103740" y="313320"/>
                  </a:lnTo>
                  <a:lnTo>
                    <a:pt x="127477" y="278372"/>
                  </a:lnTo>
                  <a:lnTo>
                    <a:pt x="143482" y="226539"/>
                  </a:lnTo>
                  <a:lnTo>
                    <a:pt x="149352" y="163068"/>
                  </a:lnTo>
                  <a:lnTo>
                    <a:pt x="143482" y="99596"/>
                  </a:lnTo>
                  <a:lnTo>
                    <a:pt x="127477" y="47763"/>
                  </a:lnTo>
                  <a:lnTo>
                    <a:pt x="103740" y="12815"/>
                  </a:lnTo>
                  <a:lnTo>
                    <a:pt x="74676" y="0"/>
                  </a:lnTo>
                  <a:close/>
                </a:path>
              </a:pathLst>
            </a:custGeom>
            <a:solidFill>
              <a:srgbClr val="996633"/>
            </a:solidFill>
          </p:spPr>
          <p:txBody>
            <a:bodyPr wrap="square" lIns="0" tIns="0" rIns="0" bIns="0" rtlCol="0"/>
            <a:lstStyle/>
            <a:p>
              <a:endParaRPr sz="2400"/>
            </a:p>
          </p:txBody>
        </p:sp>
        <p:sp>
          <p:nvSpPr>
            <p:cNvPr id="9" name="object 9"/>
            <p:cNvSpPr/>
            <p:nvPr/>
          </p:nvSpPr>
          <p:spPr>
            <a:xfrm>
              <a:off x="3008376" y="1866900"/>
              <a:ext cx="114300" cy="243840"/>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3909060" y="662940"/>
              <a:ext cx="1980820" cy="1839341"/>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3837432" y="1793316"/>
              <a:ext cx="512445" cy="43180"/>
            </a:xfrm>
            <a:custGeom>
              <a:avLst/>
              <a:gdLst/>
              <a:ahLst/>
              <a:cxnLst/>
              <a:rect l="l" t="t" r="r" b="b"/>
              <a:pathLst>
                <a:path w="512445" h="43180">
                  <a:moveTo>
                    <a:pt x="0" y="4457"/>
                  </a:moveTo>
                  <a:lnTo>
                    <a:pt x="56986" y="17278"/>
                  </a:lnTo>
                  <a:lnTo>
                    <a:pt x="113499" y="28787"/>
                  </a:lnTo>
                  <a:lnTo>
                    <a:pt x="169060" y="37672"/>
                  </a:lnTo>
                  <a:lnTo>
                    <a:pt x="223189" y="42621"/>
                  </a:lnTo>
                  <a:lnTo>
                    <a:pt x="278393" y="42133"/>
                  </a:lnTo>
                  <a:lnTo>
                    <a:pt x="334044" y="37293"/>
                  </a:lnTo>
                  <a:lnTo>
                    <a:pt x="384995" y="30662"/>
                  </a:lnTo>
                  <a:lnTo>
                    <a:pt x="426097" y="24803"/>
                  </a:lnTo>
                  <a:lnTo>
                    <a:pt x="474737" y="14470"/>
                  </a:lnTo>
                  <a:lnTo>
                    <a:pt x="498906" y="5727"/>
                  </a:lnTo>
                  <a:lnTo>
                    <a:pt x="512229" y="1701"/>
                  </a:lnTo>
                  <a:lnTo>
                    <a:pt x="506069" y="647"/>
                  </a:lnTo>
                  <a:lnTo>
                    <a:pt x="506666" y="0"/>
                  </a:lnTo>
                  <a:lnTo>
                    <a:pt x="504570" y="965"/>
                  </a:lnTo>
                  <a:lnTo>
                    <a:pt x="502488" y="1917"/>
                  </a:lnTo>
                </a:path>
              </a:pathLst>
            </a:custGeom>
            <a:ln w="9144">
              <a:solidFill>
                <a:srgbClr val="000000"/>
              </a:solidFill>
            </a:ln>
          </p:spPr>
          <p:txBody>
            <a:bodyPr wrap="square" lIns="0" tIns="0" rIns="0" bIns="0" rtlCol="0"/>
            <a:lstStyle/>
            <a:p>
              <a:endParaRPr sz="2400"/>
            </a:p>
          </p:txBody>
        </p:sp>
        <p:sp>
          <p:nvSpPr>
            <p:cNvPr id="12" name="object 12"/>
            <p:cNvSpPr/>
            <p:nvPr/>
          </p:nvSpPr>
          <p:spPr>
            <a:xfrm>
              <a:off x="3803904" y="1863851"/>
              <a:ext cx="539750" cy="398145"/>
            </a:xfrm>
            <a:custGeom>
              <a:avLst/>
              <a:gdLst/>
              <a:ahLst/>
              <a:cxnLst/>
              <a:rect l="l" t="t" r="r" b="b"/>
              <a:pathLst>
                <a:path w="539750" h="398144">
                  <a:moveTo>
                    <a:pt x="0" y="397764"/>
                  </a:moveTo>
                  <a:lnTo>
                    <a:pt x="44138" y="378516"/>
                  </a:lnTo>
                  <a:lnTo>
                    <a:pt x="88049" y="358886"/>
                  </a:lnTo>
                  <a:lnTo>
                    <a:pt x="131503" y="338488"/>
                  </a:lnTo>
                  <a:lnTo>
                    <a:pt x="174273" y="316940"/>
                  </a:lnTo>
                  <a:lnTo>
                    <a:pt x="216129" y="293858"/>
                  </a:lnTo>
                  <a:lnTo>
                    <a:pt x="256844" y="268859"/>
                  </a:lnTo>
                  <a:lnTo>
                    <a:pt x="297996" y="240214"/>
                  </a:lnTo>
                  <a:lnTo>
                    <a:pt x="340074" y="207885"/>
                  </a:lnTo>
                  <a:lnTo>
                    <a:pt x="381239" y="174021"/>
                  </a:lnTo>
                  <a:lnTo>
                    <a:pt x="419652" y="140771"/>
                  </a:lnTo>
                  <a:lnTo>
                    <a:pt x="453472" y="110284"/>
                  </a:lnTo>
                  <a:lnTo>
                    <a:pt x="509083" y="55376"/>
                  </a:lnTo>
                  <a:lnTo>
                    <a:pt x="534525" y="15352"/>
                  </a:lnTo>
                  <a:lnTo>
                    <a:pt x="539496" y="0"/>
                  </a:lnTo>
                </a:path>
              </a:pathLst>
            </a:custGeom>
            <a:ln w="9144">
              <a:solidFill>
                <a:srgbClr val="000000"/>
              </a:solidFill>
            </a:ln>
          </p:spPr>
          <p:txBody>
            <a:bodyPr wrap="square" lIns="0" tIns="0" rIns="0" bIns="0" rtlCol="0"/>
            <a:lstStyle/>
            <a:p>
              <a:endParaRPr sz="2400"/>
            </a:p>
          </p:txBody>
        </p:sp>
        <p:sp>
          <p:nvSpPr>
            <p:cNvPr id="13" name="object 13"/>
            <p:cNvSpPr/>
            <p:nvPr/>
          </p:nvSpPr>
          <p:spPr>
            <a:xfrm>
              <a:off x="3834384" y="1828800"/>
              <a:ext cx="127317" cy="370331"/>
            </a:xfrm>
            <a:prstGeom prst="rect">
              <a:avLst/>
            </a:prstGeom>
            <a:blipFill>
              <a:blip r:embed="rId6" cstate="print"/>
              <a:stretch>
                <a:fillRect/>
              </a:stretch>
            </a:blipFill>
          </p:spPr>
          <p:txBody>
            <a:bodyPr wrap="square" lIns="0" tIns="0" rIns="0" bIns="0" rtlCol="0"/>
            <a:lstStyle/>
            <a:p>
              <a:endParaRPr sz="2400"/>
            </a:p>
          </p:txBody>
        </p:sp>
      </p:grpSp>
      <p:sp>
        <p:nvSpPr>
          <p:cNvPr id="14" name="object 14"/>
          <p:cNvSpPr txBox="1"/>
          <p:nvPr/>
        </p:nvSpPr>
        <p:spPr>
          <a:xfrm>
            <a:off x="2073385" y="3236338"/>
            <a:ext cx="4687993" cy="718082"/>
          </a:xfrm>
          <a:prstGeom prst="rect">
            <a:avLst/>
          </a:prstGeom>
        </p:spPr>
        <p:txBody>
          <a:bodyPr vert="horz" wrap="square" lIns="0" tIns="20320" rIns="0" bIns="0" rtlCol="0">
            <a:spAutoFit/>
          </a:bodyPr>
          <a:lstStyle/>
          <a:p>
            <a:pPr marL="16933">
              <a:spcBef>
                <a:spcPts val="160"/>
              </a:spcBef>
              <a:tabLst>
                <a:tab pos="1460463" algn="l"/>
                <a:tab pos="2450191" algn="l"/>
              </a:tabLst>
            </a:pPr>
            <a:r>
              <a:rPr sz="4533" i="1" spc="7" dirty="0">
                <a:latin typeface="Times New Roman"/>
                <a:cs typeface="Times New Roman"/>
              </a:rPr>
              <a:t>y	</a:t>
            </a:r>
            <a:r>
              <a:rPr sz="4533" b="1" spc="20" dirty="0">
                <a:latin typeface="Times New Roman"/>
                <a:cs typeface="Times New Roman"/>
              </a:rPr>
              <a:t>x</a:t>
            </a:r>
            <a:r>
              <a:rPr sz="4533" b="1" spc="-67" dirty="0">
                <a:latin typeface="Times New Roman"/>
                <a:cs typeface="Times New Roman"/>
              </a:rPr>
              <a:t> </a:t>
            </a:r>
            <a:r>
              <a:rPr sz="4533" spc="20" dirty="0">
                <a:latin typeface="Symbol"/>
                <a:cs typeface="Symbol"/>
              </a:rPr>
              <a:t></a:t>
            </a:r>
            <a:r>
              <a:rPr sz="4533" spc="20" dirty="0">
                <a:latin typeface="Times New Roman"/>
                <a:cs typeface="Times New Roman"/>
              </a:rPr>
              <a:t>	</a:t>
            </a:r>
            <a:r>
              <a:rPr sz="4533" i="1" spc="7" dirty="0">
                <a:latin typeface="Times New Roman"/>
                <a:cs typeface="Times New Roman"/>
              </a:rPr>
              <a:t>f</a:t>
            </a:r>
            <a:r>
              <a:rPr sz="4533" i="1" spc="-93" dirty="0">
                <a:latin typeface="Times New Roman"/>
                <a:cs typeface="Times New Roman"/>
              </a:rPr>
              <a:t> </a:t>
            </a:r>
            <a:r>
              <a:rPr sz="4533" spc="13" dirty="0">
                <a:latin typeface="Times New Roman"/>
                <a:cs typeface="Times New Roman"/>
              </a:rPr>
              <a:t>(</a:t>
            </a:r>
            <a:r>
              <a:rPr sz="4533" spc="-607" dirty="0">
                <a:latin typeface="Times New Roman"/>
                <a:cs typeface="Times New Roman"/>
              </a:rPr>
              <a:t> </a:t>
            </a:r>
            <a:r>
              <a:rPr sz="4533" i="1" spc="67" dirty="0">
                <a:latin typeface="Times New Roman"/>
                <a:cs typeface="Times New Roman"/>
              </a:rPr>
              <a:t>y</a:t>
            </a:r>
            <a:r>
              <a:rPr sz="4533" spc="67" dirty="0">
                <a:latin typeface="Times New Roman"/>
                <a:cs typeface="Times New Roman"/>
              </a:rPr>
              <a:t>,</a:t>
            </a:r>
            <a:r>
              <a:rPr sz="4533" spc="-373" dirty="0">
                <a:latin typeface="Times New Roman"/>
                <a:cs typeface="Times New Roman"/>
              </a:rPr>
              <a:t> </a:t>
            </a:r>
            <a:r>
              <a:rPr sz="4533" i="1" dirty="0">
                <a:latin typeface="Times New Roman"/>
                <a:cs typeface="Times New Roman"/>
              </a:rPr>
              <a:t>z</a:t>
            </a:r>
            <a:r>
              <a:rPr sz="4533" dirty="0">
                <a:latin typeface="Times New Roman"/>
                <a:cs typeface="Times New Roman"/>
              </a:rPr>
              <a:t>,</a:t>
            </a:r>
            <a:r>
              <a:rPr sz="4533" dirty="0">
                <a:latin typeface="Symbol"/>
                <a:cs typeface="Symbol"/>
              </a:rPr>
              <a:t></a:t>
            </a:r>
            <a:r>
              <a:rPr sz="4533" dirty="0">
                <a:latin typeface="Times New Roman"/>
                <a:cs typeface="Times New Roman"/>
              </a:rPr>
              <a:t>)</a:t>
            </a:r>
            <a:endParaRPr sz="4533">
              <a:latin typeface="Times New Roman"/>
              <a:cs typeface="Times New Roman"/>
            </a:endParaRPr>
          </a:p>
        </p:txBody>
      </p:sp>
      <p:sp>
        <p:nvSpPr>
          <p:cNvPr id="15" name="object 15"/>
          <p:cNvSpPr txBox="1"/>
          <p:nvPr/>
        </p:nvSpPr>
        <p:spPr>
          <a:xfrm>
            <a:off x="7889637" y="5394210"/>
            <a:ext cx="3079327" cy="467586"/>
          </a:xfrm>
          <a:prstGeom prst="rect">
            <a:avLst/>
          </a:prstGeom>
        </p:spPr>
        <p:txBody>
          <a:bodyPr vert="horz" wrap="square" lIns="0" tIns="16087" rIns="0" bIns="0" rtlCol="0">
            <a:spAutoFit/>
          </a:bodyPr>
          <a:lstStyle/>
          <a:p>
            <a:pPr marL="16933">
              <a:spcBef>
                <a:spcPts val="127"/>
              </a:spcBef>
            </a:pPr>
            <a:r>
              <a:rPr sz="2933" spc="-7" dirty="0">
                <a:solidFill>
                  <a:srgbClr val="0070C0"/>
                </a:solidFill>
                <a:latin typeface="Carlito"/>
                <a:cs typeface="Carlito"/>
              </a:rPr>
              <a:t>Neural</a:t>
            </a:r>
            <a:r>
              <a:rPr sz="2933" spc="-80" dirty="0">
                <a:solidFill>
                  <a:srgbClr val="0070C0"/>
                </a:solidFill>
                <a:latin typeface="Carlito"/>
                <a:cs typeface="Carlito"/>
              </a:rPr>
              <a:t> </a:t>
            </a:r>
            <a:r>
              <a:rPr sz="2933" spc="-7" dirty="0">
                <a:solidFill>
                  <a:srgbClr val="0070C0"/>
                </a:solidFill>
                <a:latin typeface="Carlito"/>
                <a:cs typeface="Carlito"/>
              </a:rPr>
              <a:t>computation</a:t>
            </a:r>
            <a:endParaRPr sz="2933">
              <a:latin typeface="Carlito"/>
              <a:cs typeface="Carlito"/>
            </a:endParaRPr>
          </a:p>
        </p:txBody>
      </p:sp>
      <p:sp>
        <p:nvSpPr>
          <p:cNvPr id="16" name="object 16"/>
          <p:cNvSpPr txBox="1"/>
          <p:nvPr/>
        </p:nvSpPr>
        <p:spPr>
          <a:xfrm>
            <a:off x="5000515" y="4160310"/>
            <a:ext cx="2004907" cy="1718356"/>
          </a:xfrm>
          <a:prstGeom prst="rect">
            <a:avLst/>
          </a:prstGeom>
        </p:spPr>
        <p:txBody>
          <a:bodyPr vert="horz" wrap="square" lIns="0" tIns="347980" rIns="0" bIns="0" rtlCol="0">
            <a:spAutoFit/>
          </a:bodyPr>
          <a:lstStyle/>
          <a:p>
            <a:pPr marL="336964">
              <a:spcBef>
                <a:spcPts val="2740"/>
              </a:spcBef>
            </a:pPr>
            <a:r>
              <a:rPr sz="4533" b="1" spc="20" dirty="0">
                <a:latin typeface="Times New Roman"/>
                <a:cs typeface="Times New Roman"/>
              </a:rPr>
              <a:t>x </a:t>
            </a:r>
            <a:r>
              <a:rPr sz="4533" spc="40" dirty="0">
                <a:latin typeface="Symbol"/>
                <a:cs typeface="Symbol"/>
              </a:rPr>
              <a:t></a:t>
            </a:r>
            <a:r>
              <a:rPr sz="4533" spc="67" dirty="0">
                <a:latin typeface="Times New Roman"/>
                <a:cs typeface="Times New Roman"/>
              </a:rPr>
              <a:t> </a:t>
            </a:r>
            <a:r>
              <a:rPr sz="4533" i="1" spc="-833" dirty="0">
                <a:latin typeface="Times New Roman"/>
                <a:cs typeface="Times New Roman"/>
              </a:rPr>
              <a:t>y</a:t>
            </a:r>
            <a:r>
              <a:rPr sz="6800" spc="-1249" baseline="2450" dirty="0">
                <a:latin typeface="Times New Roman"/>
                <a:cs typeface="Times New Roman"/>
              </a:rPr>
              <a:t>ˆ</a:t>
            </a:r>
            <a:endParaRPr sz="6800" baseline="2450">
              <a:latin typeface="Times New Roman"/>
              <a:cs typeface="Times New Roman"/>
            </a:endParaRPr>
          </a:p>
          <a:p>
            <a:pPr>
              <a:spcBef>
                <a:spcPts val="1660"/>
              </a:spcBef>
            </a:pPr>
            <a:r>
              <a:rPr sz="2933" spc="-7" dirty="0">
                <a:solidFill>
                  <a:srgbClr val="FF0000"/>
                </a:solidFill>
                <a:latin typeface="Carlito"/>
                <a:cs typeface="Carlito"/>
              </a:rPr>
              <a:t>Computation</a:t>
            </a:r>
            <a:endParaRPr sz="2933">
              <a:latin typeface="Carlito"/>
              <a:cs typeface="Carlito"/>
            </a:endParaRPr>
          </a:p>
        </p:txBody>
      </p:sp>
      <p:sp>
        <p:nvSpPr>
          <p:cNvPr id="17" name="object 17"/>
          <p:cNvSpPr txBox="1"/>
          <p:nvPr/>
        </p:nvSpPr>
        <p:spPr>
          <a:xfrm>
            <a:off x="1432723" y="4963933"/>
            <a:ext cx="3014980" cy="542882"/>
          </a:xfrm>
          <a:prstGeom prst="rect">
            <a:avLst/>
          </a:prstGeom>
        </p:spPr>
        <p:txBody>
          <a:bodyPr vert="horz" wrap="square" lIns="0" tIns="19472" rIns="0" bIns="0" rtlCol="0">
            <a:spAutoFit/>
          </a:bodyPr>
          <a:lstStyle/>
          <a:p>
            <a:pPr>
              <a:spcBef>
                <a:spcPts val="152"/>
              </a:spcBef>
            </a:pPr>
            <a:r>
              <a:rPr sz="3400" spc="7" dirty="0">
                <a:latin typeface="Times New Roman"/>
                <a:cs typeface="Times New Roman"/>
              </a:rPr>
              <a:t>dim( </a:t>
            </a:r>
            <a:r>
              <a:rPr sz="3400" i="1" spc="-327" dirty="0">
                <a:latin typeface="Times New Roman"/>
                <a:cs typeface="Times New Roman"/>
              </a:rPr>
              <a:t>y</a:t>
            </a:r>
            <a:r>
              <a:rPr sz="5100" spc="-489" baseline="2178" dirty="0">
                <a:latin typeface="Times New Roman"/>
                <a:cs typeface="Times New Roman"/>
              </a:rPr>
              <a:t>ˆ</a:t>
            </a:r>
            <a:r>
              <a:rPr sz="3400" spc="-327" dirty="0">
                <a:latin typeface="Times New Roman"/>
                <a:cs typeface="Times New Roman"/>
              </a:rPr>
              <a:t>) </a:t>
            </a:r>
            <a:r>
              <a:rPr lang="en-IN" sz="3400" spc="-327" dirty="0">
                <a:latin typeface="Times New Roman"/>
                <a:cs typeface="Times New Roman"/>
              </a:rPr>
              <a:t>&lt;&lt;</a:t>
            </a:r>
            <a:r>
              <a:rPr sz="3400" spc="-545" dirty="0">
                <a:latin typeface="Arial"/>
                <a:cs typeface="Arial"/>
              </a:rPr>
              <a:t> </a:t>
            </a:r>
            <a:r>
              <a:rPr sz="3400" spc="-113" dirty="0">
                <a:latin typeface="Times New Roman"/>
                <a:cs typeface="Times New Roman"/>
              </a:rPr>
              <a:t>dim(</a:t>
            </a:r>
            <a:r>
              <a:rPr sz="3400" b="1" spc="-113" dirty="0">
                <a:latin typeface="Times New Roman"/>
                <a:cs typeface="Times New Roman"/>
              </a:rPr>
              <a:t>x</a:t>
            </a:r>
            <a:r>
              <a:rPr sz="3400" spc="-113" dirty="0">
                <a:latin typeface="Times New Roman"/>
                <a:cs typeface="Times New Roman"/>
              </a:rPr>
              <a:t>)</a:t>
            </a:r>
            <a:endParaRPr sz="3400" dirty="0">
              <a:latin typeface="Times New Roman"/>
              <a:cs typeface="Times New Roman"/>
            </a:endParaRPr>
          </a:p>
        </p:txBody>
      </p:sp>
      <p:sp>
        <p:nvSpPr>
          <p:cNvPr id="18" name="object 18"/>
          <p:cNvSpPr/>
          <p:nvPr/>
        </p:nvSpPr>
        <p:spPr>
          <a:xfrm>
            <a:off x="1179576" y="4312919"/>
            <a:ext cx="6194213" cy="1676400"/>
          </a:xfrm>
          <a:custGeom>
            <a:avLst/>
            <a:gdLst/>
            <a:ahLst/>
            <a:cxnLst/>
            <a:rect l="l" t="t" r="r" b="b"/>
            <a:pathLst>
              <a:path w="4645660" h="1257300">
                <a:moveTo>
                  <a:pt x="0" y="0"/>
                </a:moveTo>
                <a:lnTo>
                  <a:pt x="4645152" y="0"/>
                </a:lnTo>
                <a:lnTo>
                  <a:pt x="4645152" y="1257300"/>
                </a:lnTo>
                <a:lnTo>
                  <a:pt x="0" y="1257300"/>
                </a:lnTo>
                <a:lnTo>
                  <a:pt x="0" y="0"/>
                </a:lnTo>
                <a:close/>
              </a:path>
            </a:pathLst>
          </a:custGeom>
          <a:ln w="25908">
            <a:solidFill>
              <a:srgbClr val="000000"/>
            </a:solidFill>
          </a:ln>
        </p:spPr>
        <p:txBody>
          <a:bodyPr wrap="square" lIns="0" tIns="0" rIns="0" bIns="0" rtlCol="0"/>
          <a:lstStyle/>
          <a:p>
            <a:endParaRPr sz="2400"/>
          </a:p>
        </p:txBody>
      </p:sp>
      <p:sp>
        <p:nvSpPr>
          <p:cNvPr id="19" name="object 19"/>
          <p:cNvSpPr txBox="1"/>
          <p:nvPr/>
        </p:nvSpPr>
        <p:spPr>
          <a:xfrm>
            <a:off x="8522488" y="1576221"/>
            <a:ext cx="1967653" cy="1196909"/>
          </a:xfrm>
          <a:prstGeom prst="rect">
            <a:avLst/>
          </a:prstGeom>
        </p:spPr>
        <p:txBody>
          <a:bodyPr vert="horz" wrap="square" lIns="0" tIns="16933" rIns="0" bIns="0" rtlCol="0">
            <a:spAutoFit/>
          </a:bodyPr>
          <a:lstStyle/>
          <a:p>
            <a:pPr marL="125304">
              <a:lnSpc>
                <a:spcPts val="3813"/>
              </a:lnSpc>
              <a:spcBef>
                <a:spcPts val="133"/>
              </a:spcBef>
            </a:pPr>
            <a:r>
              <a:rPr sz="3200" spc="-7" dirty="0">
                <a:solidFill>
                  <a:srgbClr val="0070C0"/>
                </a:solidFill>
                <a:latin typeface="Carlito"/>
                <a:cs typeface="Carlito"/>
              </a:rPr>
              <a:t>Encoding</a:t>
            </a:r>
            <a:endParaRPr sz="3200">
              <a:latin typeface="Carlito"/>
              <a:cs typeface="Carlito"/>
            </a:endParaRPr>
          </a:p>
          <a:p>
            <a:pPr marL="16933">
              <a:lnSpc>
                <a:spcPts val="5413"/>
              </a:lnSpc>
            </a:pPr>
            <a:r>
              <a:rPr sz="4533" b="1" spc="20" dirty="0">
                <a:latin typeface="Times New Roman"/>
                <a:cs typeface="Times New Roman"/>
              </a:rPr>
              <a:t>r </a:t>
            </a:r>
            <a:r>
              <a:rPr sz="4533" spc="27" dirty="0">
                <a:latin typeface="Symbol"/>
                <a:cs typeface="Symbol"/>
              </a:rPr>
              <a:t></a:t>
            </a:r>
            <a:r>
              <a:rPr sz="4533" spc="80" dirty="0">
                <a:latin typeface="Times New Roman"/>
                <a:cs typeface="Times New Roman"/>
              </a:rPr>
              <a:t> </a:t>
            </a:r>
            <a:r>
              <a:rPr sz="4533" i="1" spc="152" dirty="0">
                <a:latin typeface="Times New Roman"/>
                <a:cs typeface="Times New Roman"/>
              </a:rPr>
              <a:t>g</a:t>
            </a:r>
            <a:r>
              <a:rPr sz="4533" spc="152" dirty="0">
                <a:latin typeface="Times New Roman"/>
                <a:cs typeface="Times New Roman"/>
              </a:rPr>
              <a:t>(</a:t>
            </a:r>
            <a:r>
              <a:rPr sz="4533" b="1" spc="152" dirty="0">
                <a:latin typeface="Times New Roman"/>
                <a:cs typeface="Times New Roman"/>
              </a:rPr>
              <a:t>x</a:t>
            </a:r>
            <a:r>
              <a:rPr sz="4533" spc="152" dirty="0">
                <a:latin typeface="Times New Roman"/>
                <a:cs typeface="Times New Roman"/>
              </a:rPr>
              <a:t>)</a:t>
            </a:r>
            <a:endParaRPr sz="4533">
              <a:latin typeface="Times New Roman"/>
              <a:cs typeface="Times New Roman"/>
            </a:endParaRPr>
          </a:p>
        </p:txBody>
      </p:sp>
      <p:sp>
        <p:nvSpPr>
          <p:cNvPr id="20" name="object 20"/>
          <p:cNvSpPr txBox="1"/>
          <p:nvPr/>
        </p:nvSpPr>
        <p:spPr>
          <a:xfrm>
            <a:off x="8511478" y="3301796"/>
            <a:ext cx="1875367" cy="1145612"/>
          </a:xfrm>
          <a:prstGeom prst="rect">
            <a:avLst/>
          </a:prstGeom>
        </p:spPr>
        <p:txBody>
          <a:bodyPr vert="horz" wrap="square" lIns="0" tIns="16933" rIns="0" bIns="0" rtlCol="0">
            <a:spAutoFit/>
          </a:bodyPr>
          <a:lstStyle/>
          <a:p>
            <a:pPr marL="136310">
              <a:lnSpc>
                <a:spcPts val="3567"/>
              </a:lnSpc>
              <a:spcBef>
                <a:spcPts val="133"/>
              </a:spcBef>
            </a:pPr>
            <a:r>
              <a:rPr sz="3200" spc="-7" dirty="0">
                <a:solidFill>
                  <a:srgbClr val="0070C0"/>
                </a:solidFill>
                <a:latin typeface="Carlito"/>
                <a:cs typeface="Carlito"/>
              </a:rPr>
              <a:t>Decoding</a:t>
            </a:r>
            <a:endParaRPr sz="3200">
              <a:latin typeface="Carlito"/>
              <a:cs typeface="Carlito"/>
            </a:endParaRPr>
          </a:p>
          <a:p>
            <a:pPr marL="16933">
              <a:lnSpc>
                <a:spcPts val="5167"/>
              </a:lnSpc>
            </a:pPr>
            <a:r>
              <a:rPr sz="4533" i="1" spc="-833" dirty="0">
                <a:latin typeface="Times New Roman"/>
                <a:cs typeface="Times New Roman"/>
              </a:rPr>
              <a:t>y</a:t>
            </a:r>
            <a:r>
              <a:rPr sz="6800" spc="-1249" baseline="2450" dirty="0">
                <a:latin typeface="Times New Roman"/>
                <a:cs typeface="Times New Roman"/>
              </a:rPr>
              <a:t>ˆ </a:t>
            </a:r>
            <a:r>
              <a:rPr sz="4533" spc="27" dirty="0">
                <a:latin typeface="Symbol"/>
                <a:cs typeface="Symbol"/>
              </a:rPr>
              <a:t></a:t>
            </a:r>
            <a:r>
              <a:rPr sz="4533" spc="-27" dirty="0">
                <a:latin typeface="Times New Roman"/>
                <a:cs typeface="Times New Roman"/>
              </a:rPr>
              <a:t> </a:t>
            </a:r>
            <a:r>
              <a:rPr sz="4533" i="1" spc="93" dirty="0">
                <a:latin typeface="Times New Roman"/>
                <a:cs typeface="Times New Roman"/>
              </a:rPr>
              <a:t>q</a:t>
            </a:r>
            <a:r>
              <a:rPr sz="4533" spc="93" dirty="0">
                <a:latin typeface="Times New Roman"/>
                <a:cs typeface="Times New Roman"/>
              </a:rPr>
              <a:t>(</a:t>
            </a:r>
            <a:r>
              <a:rPr sz="4533" b="1" spc="93" dirty="0">
                <a:latin typeface="Times New Roman"/>
                <a:cs typeface="Times New Roman"/>
              </a:rPr>
              <a:t>r</a:t>
            </a:r>
            <a:r>
              <a:rPr sz="4533" spc="93" dirty="0">
                <a:latin typeface="Times New Roman"/>
                <a:cs typeface="Times New Roman"/>
              </a:rPr>
              <a:t>)</a:t>
            </a:r>
            <a:endParaRPr sz="4533">
              <a:latin typeface="Times New Roman"/>
              <a:cs typeface="Times New Roman"/>
            </a:endParaRPr>
          </a:p>
        </p:txBody>
      </p:sp>
      <p:sp>
        <p:nvSpPr>
          <p:cNvPr id="22" name="TextBox 21">
            <a:extLst>
              <a:ext uri="{FF2B5EF4-FFF2-40B4-BE49-F238E27FC236}">
                <a16:creationId xmlns:a16="http://schemas.microsoft.com/office/drawing/2014/main" id="{4CD43F89-0FE0-475A-A053-A8733553D7F7}"/>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accent3">
                    <a:lumMod val="75000"/>
                  </a:schemeClr>
                </a:solidFill>
                <a:latin typeface="Roboto"/>
              </a:rPr>
              <a:t>Based on</a:t>
            </a:r>
            <a:r>
              <a:rPr lang="en-IN" sz="1100" b="0" i="0" dirty="0">
                <a:solidFill>
                  <a:schemeClr val="accent3">
                    <a:lumMod val="75000"/>
                  </a:schemeClr>
                </a:solidFill>
                <a:effectLst/>
                <a:latin typeface="Roboto"/>
              </a:rPr>
              <a:t> Ruben Coen-</a:t>
            </a:r>
            <a:r>
              <a:rPr lang="en-IN" sz="1100" b="0" i="0" dirty="0" err="1">
                <a:solidFill>
                  <a:schemeClr val="accent3">
                    <a:lumMod val="75000"/>
                  </a:schemeClr>
                </a:solidFill>
                <a:effectLst/>
                <a:latin typeface="Roboto"/>
              </a:rPr>
              <a:t>Cagli</a:t>
            </a:r>
            <a:r>
              <a:rPr lang="en-IN" sz="1100" dirty="0" err="1">
                <a:solidFill>
                  <a:schemeClr val="accent3">
                    <a:lumMod val="75000"/>
                  </a:schemeClr>
                </a:solidFill>
                <a:latin typeface="Roboto"/>
              </a:rPr>
              <a:t>’s</a:t>
            </a:r>
            <a:r>
              <a:rPr lang="en-IN" sz="1100" dirty="0">
                <a:solidFill>
                  <a:schemeClr val="accent3">
                    <a:lumMod val="75000"/>
                  </a:schemeClr>
                </a:solidFill>
                <a:latin typeface="Roboto"/>
              </a:rPr>
              <a:t> Lecture</a:t>
            </a:r>
            <a:r>
              <a:rPr lang="en-IN" sz="1100" b="0" i="0" dirty="0">
                <a:solidFill>
                  <a:schemeClr val="accent3">
                    <a:lumMod val="75000"/>
                  </a:schemeClr>
                </a:solidFill>
                <a:effectLst/>
                <a:latin typeface="Roboto"/>
              </a:rPr>
              <a:t> at Cognitive Computational Neuroscience (CCN) 2017 (</a:t>
            </a:r>
            <a:r>
              <a:rPr lang="en-IN" sz="1100" b="0" i="0" dirty="0">
                <a:solidFill>
                  <a:schemeClr val="accent3">
                    <a:lumMod val="75000"/>
                  </a:schemeClr>
                </a:solidFill>
                <a:effectLst/>
                <a:latin typeface="Roboto"/>
                <a:hlinkClick r:id="rId7">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1690" y="196003"/>
            <a:ext cx="4893733" cy="386430"/>
          </a:xfrm>
          <a:prstGeom prst="rect">
            <a:avLst/>
          </a:prstGeom>
        </p:spPr>
        <p:txBody>
          <a:bodyPr vert="horz" wrap="square" lIns="0" tIns="16933" rIns="0" bIns="0" rtlCol="0">
            <a:spAutoFit/>
          </a:bodyPr>
          <a:lstStyle/>
          <a:p>
            <a:pPr marL="16933">
              <a:spcBef>
                <a:spcPts val="133"/>
              </a:spcBef>
            </a:pPr>
            <a:r>
              <a:rPr sz="2400" b="1" spc="-7" dirty="0">
                <a:latin typeface="Carlito"/>
                <a:cs typeface="Carlito"/>
              </a:rPr>
              <a:t>NEURAL CODING: VISION </a:t>
            </a:r>
            <a:r>
              <a:rPr sz="2400" b="1" dirty="0">
                <a:latin typeface="Carlito"/>
                <a:cs typeface="Carlito"/>
              </a:rPr>
              <a:t>AS</a:t>
            </a:r>
            <a:r>
              <a:rPr sz="2400" b="1" spc="-20" dirty="0">
                <a:latin typeface="Carlito"/>
                <a:cs typeface="Carlito"/>
              </a:rPr>
              <a:t> </a:t>
            </a:r>
            <a:r>
              <a:rPr sz="2400" b="1" spc="-7" dirty="0">
                <a:latin typeface="Carlito"/>
                <a:cs typeface="Carlito"/>
              </a:rPr>
              <a:t>EXAMPLE</a:t>
            </a:r>
            <a:endParaRPr sz="2400">
              <a:latin typeface="Carlito"/>
              <a:cs typeface="Carlito"/>
            </a:endParaRPr>
          </a:p>
        </p:txBody>
      </p:sp>
      <p:sp>
        <p:nvSpPr>
          <p:cNvPr id="3" name="object 3"/>
          <p:cNvSpPr txBox="1"/>
          <p:nvPr/>
        </p:nvSpPr>
        <p:spPr>
          <a:xfrm>
            <a:off x="7814208" y="5011787"/>
            <a:ext cx="3286760" cy="918927"/>
          </a:xfrm>
          <a:prstGeom prst="rect">
            <a:avLst/>
          </a:prstGeom>
        </p:spPr>
        <p:txBody>
          <a:bodyPr vert="horz" wrap="square" lIns="0" tIns="16087" rIns="0" bIns="0" rtlCol="0">
            <a:spAutoFit/>
          </a:bodyPr>
          <a:lstStyle/>
          <a:p>
            <a:pPr marL="144776" marR="6773" indent="-128690">
              <a:spcBef>
                <a:spcPts val="127"/>
              </a:spcBef>
            </a:pPr>
            <a:r>
              <a:rPr sz="2933" spc="-7" dirty="0">
                <a:solidFill>
                  <a:srgbClr val="0070C0"/>
                </a:solidFill>
                <a:latin typeface="Carlito"/>
                <a:cs typeface="Carlito"/>
              </a:rPr>
              <a:t>Bayesian approach</a:t>
            </a:r>
            <a:r>
              <a:rPr sz="2933" spc="-113" dirty="0">
                <a:solidFill>
                  <a:srgbClr val="0070C0"/>
                </a:solidFill>
                <a:latin typeface="Carlito"/>
                <a:cs typeface="Carlito"/>
              </a:rPr>
              <a:t> </a:t>
            </a:r>
            <a:r>
              <a:rPr sz="2933" spc="-7" dirty="0">
                <a:solidFill>
                  <a:srgbClr val="0070C0"/>
                </a:solidFill>
                <a:latin typeface="Carlito"/>
                <a:cs typeface="Carlito"/>
              </a:rPr>
              <a:t>to  neural</a:t>
            </a:r>
            <a:r>
              <a:rPr sz="2933" spc="-53" dirty="0">
                <a:solidFill>
                  <a:srgbClr val="0070C0"/>
                </a:solidFill>
                <a:latin typeface="Carlito"/>
                <a:cs typeface="Carlito"/>
              </a:rPr>
              <a:t> </a:t>
            </a:r>
            <a:r>
              <a:rPr sz="2933" spc="-7" dirty="0">
                <a:solidFill>
                  <a:srgbClr val="0070C0"/>
                </a:solidFill>
                <a:latin typeface="Carlito"/>
                <a:cs typeface="Carlito"/>
              </a:rPr>
              <a:t>computation</a:t>
            </a:r>
            <a:endParaRPr sz="2933" dirty="0">
              <a:latin typeface="Carlito"/>
              <a:cs typeface="Carlito"/>
            </a:endParaRPr>
          </a:p>
        </p:txBody>
      </p:sp>
      <p:sp>
        <p:nvSpPr>
          <p:cNvPr id="4" name="object 4"/>
          <p:cNvSpPr txBox="1"/>
          <p:nvPr/>
        </p:nvSpPr>
        <p:spPr>
          <a:xfrm>
            <a:off x="1705480" y="3224478"/>
            <a:ext cx="1076960" cy="718937"/>
          </a:xfrm>
          <a:prstGeom prst="rect">
            <a:avLst/>
          </a:prstGeom>
        </p:spPr>
        <p:txBody>
          <a:bodyPr vert="horz" wrap="square" lIns="0" tIns="21167" rIns="0" bIns="0" rtlCol="0">
            <a:spAutoFit/>
          </a:bodyPr>
          <a:lstStyle/>
          <a:p>
            <a:pPr marL="16933">
              <a:spcBef>
                <a:spcPts val="167"/>
              </a:spcBef>
            </a:pPr>
            <a:r>
              <a:rPr sz="4533" i="1" spc="80" dirty="0">
                <a:latin typeface="Times New Roman"/>
                <a:cs typeface="Times New Roman"/>
              </a:rPr>
              <a:t>p</a:t>
            </a:r>
            <a:r>
              <a:rPr sz="4533" spc="80" dirty="0">
                <a:latin typeface="Times New Roman"/>
                <a:cs typeface="Times New Roman"/>
              </a:rPr>
              <a:t>(</a:t>
            </a:r>
            <a:r>
              <a:rPr sz="4533" spc="-693" dirty="0">
                <a:latin typeface="Times New Roman"/>
                <a:cs typeface="Times New Roman"/>
              </a:rPr>
              <a:t> </a:t>
            </a:r>
            <a:r>
              <a:rPr sz="4533" i="1" spc="93" dirty="0">
                <a:latin typeface="Times New Roman"/>
                <a:cs typeface="Times New Roman"/>
              </a:rPr>
              <a:t>y</a:t>
            </a:r>
            <a:r>
              <a:rPr sz="4533" spc="93" dirty="0">
                <a:latin typeface="Times New Roman"/>
                <a:cs typeface="Times New Roman"/>
              </a:rPr>
              <a:t>)</a:t>
            </a:r>
            <a:endParaRPr sz="4533">
              <a:latin typeface="Times New Roman"/>
              <a:cs typeface="Times New Roman"/>
            </a:endParaRPr>
          </a:p>
        </p:txBody>
      </p:sp>
      <p:sp>
        <p:nvSpPr>
          <p:cNvPr id="5" name="object 5"/>
          <p:cNvSpPr txBox="1"/>
          <p:nvPr/>
        </p:nvSpPr>
        <p:spPr>
          <a:xfrm>
            <a:off x="880873" y="4507992"/>
            <a:ext cx="6354233" cy="1325021"/>
          </a:xfrm>
          <a:prstGeom prst="rect">
            <a:avLst/>
          </a:prstGeom>
          <a:ln w="25907">
            <a:solidFill>
              <a:srgbClr val="000000"/>
            </a:solidFill>
          </a:ln>
        </p:spPr>
        <p:txBody>
          <a:bodyPr vert="horz" wrap="square" lIns="0" tIns="72813" rIns="0" bIns="0" rtlCol="0">
            <a:spAutoFit/>
          </a:bodyPr>
          <a:lstStyle/>
          <a:p>
            <a:pPr marL="45719" algn="ctr">
              <a:spcBef>
                <a:spcPts val="573"/>
              </a:spcBef>
            </a:pPr>
            <a:r>
              <a:rPr sz="4533" i="1" spc="87" dirty="0">
                <a:latin typeface="Times New Roman"/>
                <a:cs typeface="Times New Roman"/>
              </a:rPr>
              <a:t>p</a:t>
            </a:r>
            <a:r>
              <a:rPr sz="4533" spc="87" dirty="0">
                <a:latin typeface="Times New Roman"/>
                <a:cs typeface="Times New Roman"/>
              </a:rPr>
              <a:t>(</a:t>
            </a:r>
            <a:r>
              <a:rPr sz="4533" spc="-593" dirty="0">
                <a:latin typeface="Times New Roman"/>
                <a:cs typeface="Times New Roman"/>
              </a:rPr>
              <a:t> </a:t>
            </a:r>
            <a:r>
              <a:rPr sz="4533" i="1" spc="13" dirty="0">
                <a:latin typeface="Times New Roman"/>
                <a:cs typeface="Times New Roman"/>
              </a:rPr>
              <a:t>y</a:t>
            </a:r>
            <a:r>
              <a:rPr sz="4533" i="1" spc="-240" dirty="0">
                <a:latin typeface="Times New Roman"/>
                <a:cs typeface="Times New Roman"/>
              </a:rPr>
              <a:t> </a:t>
            </a:r>
            <a:r>
              <a:rPr sz="4533" spc="7" dirty="0">
                <a:latin typeface="Times New Roman"/>
                <a:cs typeface="Times New Roman"/>
              </a:rPr>
              <a:t>|</a:t>
            </a:r>
            <a:r>
              <a:rPr sz="4533" spc="-267" dirty="0">
                <a:latin typeface="Times New Roman"/>
                <a:cs typeface="Times New Roman"/>
              </a:rPr>
              <a:t> </a:t>
            </a:r>
            <a:r>
              <a:rPr sz="4533" b="1" spc="47" dirty="0">
                <a:latin typeface="Times New Roman"/>
                <a:cs typeface="Times New Roman"/>
              </a:rPr>
              <a:t>x</a:t>
            </a:r>
            <a:r>
              <a:rPr sz="4533" spc="47" dirty="0">
                <a:latin typeface="Times New Roman"/>
                <a:cs typeface="Times New Roman"/>
              </a:rPr>
              <a:t>)</a:t>
            </a:r>
            <a:endParaRPr sz="4533" dirty="0">
              <a:latin typeface="Times New Roman"/>
              <a:cs typeface="Times New Roman"/>
            </a:endParaRPr>
          </a:p>
          <a:p>
            <a:pPr marL="11853" algn="ctr">
              <a:spcBef>
                <a:spcPts val="847"/>
              </a:spcBef>
            </a:pPr>
            <a:r>
              <a:rPr sz="2933" spc="-7" dirty="0">
                <a:solidFill>
                  <a:srgbClr val="FF0000"/>
                </a:solidFill>
                <a:latin typeface="Carlito"/>
                <a:cs typeface="Carlito"/>
              </a:rPr>
              <a:t>Probabilistic (Bayesian)</a:t>
            </a:r>
            <a:r>
              <a:rPr sz="2933" spc="-67" dirty="0">
                <a:solidFill>
                  <a:srgbClr val="FF0000"/>
                </a:solidFill>
                <a:latin typeface="Carlito"/>
                <a:cs typeface="Carlito"/>
              </a:rPr>
              <a:t> </a:t>
            </a:r>
            <a:r>
              <a:rPr sz="2933" spc="-7" dirty="0">
                <a:solidFill>
                  <a:srgbClr val="FF0000"/>
                </a:solidFill>
                <a:latin typeface="Carlito"/>
                <a:cs typeface="Carlito"/>
              </a:rPr>
              <a:t>computation</a:t>
            </a:r>
            <a:endParaRPr sz="2933" dirty="0">
              <a:latin typeface="Carlito"/>
              <a:cs typeface="Carlito"/>
            </a:endParaRPr>
          </a:p>
        </p:txBody>
      </p:sp>
      <p:sp>
        <p:nvSpPr>
          <p:cNvPr id="6" name="object 6"/>
          <p:cNvSpPr txBox="1"/>
          <p:nvPr/>
        </p:nvSpPr>
        <p:spPr>
          <a:xfrm>
            <a:off x="8471408" y="3917696"/>
            <a:ext cx="1904153" cy="654025"/>
          </a:xfrm>
          <a:prstGeom prst="rect">
            <a:avLst/>
          </a:prstGeom>
          <a:ln w="9144">
            <a:solidFill>
              <a:srgbClr val="FFC000"/>
            </a:solidFill>
          </a:ln>
        </p:spPr>
        <p:txBody>
          <a:bodyPr vert="horz" wrap="square" lIns="0" tIns="0" rIns="0" bIns="0" rtlCol="0">
            <a:spAutoFit/>
          </a:bodyPr>
          <a:lstStyle/>
          <a:p>
            <a:pPr marL="166789">
              <a:lnSpc>
                <a:spcPts val="5147"/>
              </a:lnSpc>
            </a:pPr>
            <a:r>
              <a:rPr sz="4533" i="1" spc="87" dirty="0">
                <a:latin typeface="Times New Roman"/>
                <a:cs typeface="Times New Roman"/>
              </a:rPr>
              <a:t>p</a:t>
            </a:r>
            <a:r>
              <a:rPr sz="4533" spc="87" dirty="0">
                <a:latin typeface="Times New Roman"/>
                <a:cs typeface="Times New Roman"/>
              </a:rPr>
              <a:t>(</a:t>
            </a:r>
            <a:r>
              <a:rPr sz="4533" spc="-607" dirty="0">
                <a:latin typeface="Times New Roman"/>
                <a:cs typeface="Times New Roman"/>
              </a:rPr>
              <a:t> </a:t>
            </a:r>
            <a:r>
              <a:rPr sz="4533" i="1" spc="20" dirty="0">
                <a:latin typeface="Times New Roman"/>
                <a:cs typeface="Times New Roman"/>
              </a:rPr>
              <a:t>y</a:t>
            </a:r>
            <a:r>
              <a:rPr sz="4533" i="1" spc="-267" dirty="0">
                <a:latin typeface="Times New Roman"/>
                <a:cs typeface="Times New Roman"/>
              </a:rPr>
              <a:t> </a:t>
            </a:r>
            <a:r>
              <a:rPr sz="4533" spc="7" dirty="0">
                <a:latin typeface="Times New Roman"/>
                <a:cs typeface="Times New Roman"/>
              </a:rPr>
              <a:t>|</a:t>
            </a:r>
            <a:r>
              <a:rPr sz="4533" spc="-433" dirty="0">
                <a:latin typeface="Times New Roman"/>
                <a:cs typeface="Times New Roman"/>
              </a:rPr>
              <a:t> </a:t>
            </a:r>
            <a:r>
              <a:rPr sz="4533" b="1" spc="107" dirty="0">
                <a:latin typeface="Times New Roman"/>
                <a:cs typeface="Times New Roman"/>
              </a:rPr>
              <a:t>r</a:t>
            </a:r>
            <a:r>
              <a:rPr sz="4533" spc="107" dirty="0">
                <a:latin typeface="Times New Roman"/>
                <a:cs typeface="Times New Roman"/>
              </a:rPr>
              <a:t>)</a:t>
            </a:r>
            <a:endParaRPr sz="4533" dirty="0">
              <a:latin typeface="Times New Roman"/>
              <a:cs typeface="Times New Roman"/>
            </a:endParaRPr>
          </a:p>
        </p:txBody>
      </p:sp>
      <p:sp>
        <p:nvSpPr>
          <p:cNvPr id="7" name="object 7"/>
          <p:cNvSpPr/>
          <p:nvPr/>
        </p:nvSpPr>
        <p:spPr>
          <a:xfrm>
            <a:off x="1325575" y="1422400"/>
            <a:ext cx="1775256" cy="1647952"/>
          </a:xfrm>
          <a:prstGeom prst="rect">
            <a:avLst/>
          </a:prstGeom>
          <a:blipFill>
            <a:blip r:embed="rId2" cstate="print"/>
            <a:stretch>
              <a:fillRect/>
            </a:stretch>
          </a:blipFill>
        </p:spPr>
        <p:txBody>
          <a:bodyPr wrap="square" lIns="0" tIns="0" rIns="0" bIns="0" rtlCol="0"/>
          <a:lstStyle/>
          <a:p>
            <a:endParaRPr sz="2400"/>
          </a:p>
        </p:txBody>
      </p:sp>
      <p:grpSp>
        <p:nvGrpSpPr>
          <p:cNvPr id="8" name="object 8"/>
          <p:cNvGrpSpPr/>
          <p:nvPr/>
        </p:nvGrpSpPr>
        <p:grpSpPr>
          <a:xfrm>
            <a:off x="4005073" y="883921"/>
            <a:ext cx="3848100" cy="2452793"/>
            <a:chOff x="3003804" y="662940"/>
            <a:chExt cx="2886075" cy="1839595"/>
          </a:xfrm>
        </p:grpSpPr>
        <p:sp>
          <p:nvSpPr>
            <p:cNvPr id="9" name="object 9"/>
            <p:cNvSpPr/>
            <p:nvPr/>
          </p:nvSpPr>
          <p:spPr>
            <a:xfrm>
              <a:off x="3438144" y="1744979"/>
              <a:ext cx="408431" cy="525779"/>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3016758" y="1710690"/>
              <a:ext cx="504825" cy="556260"/>
            </a:xfrm>
            <a:custGeom>
              <a:avLst/>
              <a:gdLst/>
              <a:ahLst/>
              <a:cxnLst/>
              <a:rect l="l" t="t" r="r" b="b"/>
              <a:pathLst>
                <a:path w="504825" h="556260">
                  <a:moveTo>
                    <a:pt x="252222" y="0"/>
                  </a:moveTo>
                  <a:lnTo>
                    <a:pt x="206886" y="4481"/>
                  </a:lnTo>
                  <a:lnTo>
                    <a:pt x="164215" y="17400"/>
                  </a:lnTo>
                  <a:lnTo>
                    <a:pt x="124922" y="37973"/>
                  </a:lnTo>
                  <a:lnTo>
                    <a:pt x="89720" y="65412"/>
                  </a:lnTo>
                  <a:lnTo>
                    <a:pt x="59321" y="98934"/>
                  </a:lnTo>
                  <a:lnTo>
                    <a:pt x="34436" y="137752"/>
                  </a:lnTo>
                  <a:lnTo>
                    <a:pt x="15780" y="181081"/>
                  </a:lnTo>
                  <a:lnTo>
                    <a:pt x="4063" y="228135"/>
                  </a:lnTo>
                  <a:lnTo>
                    <a:pt x="0" y="278130"/>
                  </a:lnTo>
                  <a:lnTo>
                    <a:pt x="4063" y="328124"/>
                  </a:lnTo>
                  <a:lnTo>
                    <a:pt x="15780" y="375178"/>
                  </a:lnTo>
                  <a:lnTo>
                    <a:pt x="34436" y="418507"/>
                  </a:lnTo>
                  <a:lnTo>
                    <a:pt x="59321" y="457325"/>
                  </a:lnTo>
                  <a:lnTo>
                    <a:pt x="89720" y="490847"/>
                  </a:lnTo>
                  <a:lnTo>
                    <a:pt x="124922" y="518287"/>
                  </a:lnTo>
                  <a:lnTo>
                    <a:pt x="164215" y="538859"/>
                  </a:lnTo>
                  <a:lnTo>
                    <a:pt x="206886" y="551778"/>
                  </a:lnTo>
                  <a:lnTo>
                    <a:pt x="252222" y="556260"/>
                  </a:lnTo>
                  <a:lnTo>
                    <a:pt x="297557" y="551778"/>
                  </a:lnTo>
                  <a:lnTo>
                    <a:pt x="340228" y="538859"/>
                  </a:lnTo>
                  <a:lnTo>
                    <a:pt x="379521" y="518287"/>
                  </a:lnTo>
                  <a:lnTo>
                    <a:pt x="414723" y="490847"/>
                  </a:lnTo>
                  <a:lnTo>
                    <a:pt x="445122" y="457325"/>
                  </a:lnTo>
                  <a:lnTo>
                    <a:pt x="470007" y="418507"/>
                  </a:lnTo>
                  <a:lnTo>
                    <a:pt x="488663" y="375178"/>
                  </a:lnTo>
                  <a:lnTo>
                    <a:pt x="500380" y="328124"/>
                  </a:lnTo>
                  <a:lnTo>
                    <a:pt x="504444" y="278130"/>
                  </a:lnTo>
                  <a:lnTo>
                    <a:pt x="500380" y="228135"/>
                  </a:lnTo>
                  <a:lnTo>
                    <a:pt x="488663" y="181081"/>
                  </a:lnTo>
                  <a:lnTo>
                    <a:pt x="470007" y="137752"/>
                  </a:lnTo>
                  <a:lnTo>
                    <a:pt x="445122" y="98934"/>
                  </a:lnTo>
                  <a:lnTo>
                    <a:pt x="414723" y="65412"/>
                  </a:lnTo>
                  <a:lnTo>
                    <a:pt x="379521" y="37973"/>
                  </a:lnTo>
                  <a:lnTo>
                    <a:pt x="340228" y="17400"/>
                  </a:lnTo>
                  <a:lnTo>
                    <a:pt x="297557" y="4481"/>
                  </a:lnTo>
                  <a:lnTo>
                    <a:pt x="252222" y="0"/>
                  </a:lnTo>
                  <a:close/>
                </a:path>
              </a:pathLst>
            </a:custGeom>
            <a:solidFill>
              <a:srgbClr val="FFFFFF"/>
            </a:solidFill>
          </p:spPr>
          <p:txBody>
            <a:bodyPr wrap="square" lIns="0" tIns="0" rIns="0" bIns="0" rtlCol="0"/>
            <a:lstStyle/>
            <a:p>
              <a:endParaRPr sz="2400"/>
            </a:p>
          </p:txBody>
        </p:sp>
        <p:sp>
          <p:nvSpPr>
            <p:cNvPr id="11" name="object 11"/>
            <p:cNvSpPr/>
            <p:nvPr/>
          </p:nvSpPr>
          <p:spPr>
            <a:xfrm>
              <a:off x="3016758" y="1710690"/>
              <a:ext cx="504825" cy="556260"/>
            </a:xfrm>
            <a:custGeom>
              <a:avLst/>
              <a:gdLst/>
              <a:ahLst/>
              <a:cxnLst/>
              <a:rect l="l" t="t" r="r" b="b"/>
              <a:pathLst>
                <a:path w="504825" h="556260">
                  <a:moveTo>
                    <a:pt x="0" y="278130"/>
                  </a:moveTo>
                  <a:lnTo>
                    <a:pt x="4063" y="228135"/>
                  </a:lnTo>
                  <a:lnTo>
                    <a:pt x="15780" y="181081"/>
                  </a:lnTo>
                  <a:lnTo>
                    <a:pt x="34436" y="137752"/>
                  </a:lnTo>
                  <a:lnTo>
                    <a:pt x="59321" y="98934"/>
                  </a:lnTo>
                  <a:lnTo>
                    <a:pt x="89720" y="65412"/>
                  </a:lnTo>
                  <a:lnTo>
                    <a:pt x="124922" y="37973"/>
                  </a:lnTo>
                  <a:lnTo>
                    <a:pt x="164215" y="17400"/>
                  </a:lnTo>
                  <a:lnTo>
                    <a:pt x="206886" y="4481"/>
                  </a:lnTo>
                  <a:lnTo>
                    <a:pt x="252222" y="0"/>
                  </a:lnTo>
                  <a:lnTo>
                    <a:pt x="297557" y="4481"/>
                  </a:lnTo>
                  <a:lnTo>
                    <a:pt x="340228" y="17400"/>
                  </a:lnTo>
                  <a:lnTo>
                    <a:pt x="379521" y="37973"/>
                  </a:lnTo>
                  <a:lnTo>
                    <a:pt x="414723" y="65412"/>
                  </a:lnTo>
                  <a:lnTo>
                    <a:pt x="445122" y="98934"/>
                  </a:lnTo>
                  <a:lnTo>
                    <a:pt x="470007" y="137752"/>
                  </a:lnTo>
                  <a:lnTo>
                    <a:pt x="488663" y="181081"/>
                  </a:lnTo>
                  <a:lnTo>
                    <a:pt x="500380" y="228135"/>
                  </a:lnTo>
                  <a:lnTo>
                    <a:pt x="504444" y="278130"/>
                  </a:lnTo>
                  <a:lnTo>
                    <a:pt x="500380" y="328124"/>
                  </a:lnTo>
                  <a:lnTo>
                    <a:pt x="488663" y="375178"/>
                  </a:lnTo>
                  <a:lnTo>
                    <a:pt x="470007" y="418507"/>
                  </a:lnTo>
                  <a:lnTo>
                    <a:pt x="445122" y="457325"/>
                  </a:lnTo>
                  <a:lnTo>
                    <a:pt x="414723" y="490847"/>
                  </a:lnTo>
                  <a:lnTo>
                    <a:pt x="379521" y="518287"/>
                  </a:lnTo>
                  <a:lnTo>
                    <a:pt x="340228" y="538859"/>
                  </a:lnTo>
                  <a:lnTo>
                    <a:pt x="297557" y="551778"/>
                  </a:lnTo>
                  <a:lnTo>
                    <a:pt x="252222" y="556260"/>
                  </a:lnTo>
                  <a:lnTo>
                    <a:pt x="206886" y="551778"/>
                  </a:lnTo>
                  <a:lnTo>
                    <a:pt x="164215" y="538859"/>
                  </a:lnTo>
                  <a:lnTo>
                    <a:pt x="124922" y="518287"/>
                  </a:lnTo>
                  <a:lnTo>
                    <a:pt x="89720" y="490847"/>
                  </a:lnTo>
                  <a:lnTo>
                    <a:pt x="59321" y="457325"/>
                  </a:lnTo>
                  <a:lnTo>
                    <a:pt x="34436" y="418507"/>
                  </a:lnTo>
                  <a:lnTo>
                    <a:pt x="15780" y="375178"/>
                  </a:lnTo>
                  <a:lnTo>
                    <a:pt x="4063" y="328124"/>
                  </a:lnTo>
                  <a:lnTo>
                    <a:pt x="0" y="278130"/>
                  </a:lnTo>
                  <a:close/>
                </a:path>
              </a:pathLst>
            </a:custGeom>
            <a:ln w="25908">
              <a:solidFill>
                <a:srgbClr val="000000"/>
              </a:solidFill>
            </a:ln>
          </p:spPr>
          <p:txBody>
            <a:bodyPr wrap="square" lIns="0" tIns="0" rIns="0" bIns="0" rtlCol="0"/>
            <a:lstStyle/>
            <a:p>
              <a:endParaRPr sz="2400"/>
            </a:p>
          </p:txBody>
        </p:sp>
        <p:sp>
          <p:nvSpPr>
            <p:cNvPr id="12" name="object 12"/>
            <p:cNvSpPr/>
            <p:nvPr/>
          </p:nvSpPr>
          <p:spPr>
            <a:xfrm>
              <a:off x="3019044" y="1825751"/>
              <a:ext cx="149860" cy="326390"/>
            </a:xfrm>
            <a:custGeom>
              <a:avLst/>
              <a:gdLst/>
              <a:ahLst/>
              <a:cxnLst/>
              <a:rect l="l" t="t" r="r" b="b"/>
              <a:pathLst>
                <a:path w="149860" h="326389">
                  <a:moveTo>
                    <a:pt x="74676" y="0"/>
                  </a:moveTo>
                  <a:lnTo>
                    <a:pt x="45611" y="12815"/>
                  </a:lnTo>
                  <a:lnTo>
                    <a:pt x="21874" y="47763"/>
                  </a:lnTo>
                  <a:lnTo>
                    <a:pt x="5869" y="99596"/>
                  </a:lnTo>
                  <a:lnTo>
                    <a:pt x="0" y="163068"/>
                  </a:lnTo>
                  <a:lnTo>
                    <a:pt x="5869" y="226539"/>
                  </a:lnTo>
                  <a:lnTo>
                    <a:pt x="21874" y="278372"/>
                  </a:lnTo>
                  <a:lnTo>
                    <a:pt x="45611" y="313320"/>
                  </a:lnTo>
                  <a:lnTo>
                    <a:pt x="74676" y="326136"/>
                  </a:lnTo>
                  <a:lnTo>
                    <a:pt x="103740" y="313320"/>
                  </a:lnTo>
                  <a:lnTo>
                    <a:pt x="127477" y="278372"/>
                  </a:lnTo>
                  <a:lnTo>
                    <a:pt x="143482" y="226539"/>
                  </a:lnTo>
                  <a:lnTo>
                    <a:pt x="149352" y="163068"/>
                  </a:lnTo>
                  <a:lnTo>
                    <a:pt x="143482" y="99596"/>
                  </a:lnTo>
                  <a:lnTo>
                    <a:pt x="127477" y="47763"/>
                  </a:lnTo>
                  <a:lnTo>
                    <a:pt x="103740" y="12815"/>
                  </a:lnTo>
                  <a:lnTo>
                    <a:pt x="74676" y="0"/>
                  </a:lnTo>
                  <a:close/>
                </a:path>
              </a:pathLst>
            </a:custGeom>
            <a:solidFill>
              <a:srgbClr val="996633"/>
            </a:solidFill>
          </p:spPr>
          <p:txBody>
            <a:bodyPr wrap="square" lIns="0" tIns="0" rIns="0" bIns="0" rtlCol="0"/>
            <a:lstStyle/>
            <a:p>
              <a:endParaRPr sz="2400"/>
            </a:p>
          </p:txBody>
        </p:sp>
        <p:sp>
          <p:nvSpPr>
            <p:cNvPr id="13" name="object 13"/>
            <p:cNvSpPr/>
            <p:nvPr/>
          </p:nvSpPr>
          <p:spPr>
            <a:xfrm>
              <a:off x="3008376" y="1866900"/>
              <a:ext cx="114300" cy="243840"/>
            </a:xfrm>
            <a:prstGeom prst="rect">
              <a:avLst/>
            </a:prstGeom>
            <a:blipFill>
              <a:blip r:embed="rId4" cstate="print"/>
              <a:stretch>
                <a:fillRect/>
              </a:stretch>
            </a:blipFill>
          </p:spPr>
          <p:txBody>
            <a:bodyPr wrap="square" lIns="0" tIns="0" rIns="0" bIns="0" rtlCol="0"/>
            <a:lstStyle/>
            <a:p>
              <a:endParaRPr sz="2400"/>
            </a:p>
          </p:txBody>
        </p:sp>
        <p:sp>
          <p:nvSpPr>
            <p:cNvPr id="14" name="object 14"/>
            <p:cNvSpPr/>
            <p:nvPr/>
          </p:nvSpPr>
          <p:spPr>
            <a:xfrm>
              <a:off x="3909060" y="662940"/>
              <a:ext cx="1980820" cy="1839341"/>
            </a:xfrm>
            <a:prstGeom prst="rect">
              <a:avLst/>
            </a:prstGeom>
            <a:blipFill>
              <a:blip r:embed="rId5" cstate="print"/>
              <a:stretch>
                <a:fillRect/>
              </a:stretch>
            </a:blipFill>
          </p:spPr>
          <p:txBody>
            <a:bodyPr wrap="square" lIns="0" tIns="0" rIns="0" bIns="0" rtlCol="0"/>
            <a:lstStyle/>
            <a:p>
              <a:endParaRPr sz="2400"/>
            </a:p>
          </p:txBody>
        </p:sp>
        <p:sp>
          <p:nvSpPr>
            <p:cNvPr id="15" name="object 15"/>
            <p:cNvSpPr/>
            <p:nvPr/>
          </p:nvSpPr>
          <p:spPr>
            <a:xfrm>
              <a:off x="3837432" y="1793316"/>
              <a:ext cx="512445" cy="43180"/>
            </a:xfrm>
            <a:custGeom>
              <a:avLst/>
              <a:gdLst/>
              <a:ahLst/>
              <a:cxnLst/>
              <a:rect l="l" t="t" r="r" b="b"/>
              <a:pathLst>
                <a:path w="512445" h="43180">
                  <a:moveTo>
                    <a:pt x="0" y="4457"/>
                  </a:moveTo>
                  <a:lnTo>
                    <a:pt x="56986" y="17278"/>
                  </a:lnTo>
                  <a:lnTo>
                    <a:pt x="113499" y="28787"/>
                  </a:lnTo>
                  <a:lnTo>
                    <a:pt x="169060" y="37672"/>
                  </a:lnTo>
                  <a:lnTo>
                    <a:pt x="223189" y="42621"/>
                  </a:lnTo>
                  <a:lnTo>
                    <a:pt x="278393" y="42133"/>
                  </a:lnTo>
                  <a:lnTo>
                    <a:pt x="334044" y="37293"/>
                  </a:lnTo>
                  <a:lnTo>
                    <a:pt x="384995" y="30662"/>
                  </a:lnTo>
                  <a:lnTo>
                    <a:pt x="426097" y="24803"/>
                  </a:lnTo>
                  <a:lnTo>
                    <a:pt x="474737" y="14470"/>
                  </a:lnTo>
                  <a:lnTo>
                    <a:pt x="498906" y="5727"/>
                  </a:lnTo>
                  <a:lnTo>
                    <a:pt x="512229" y="1701"/>
                  </a:lnTo>
                  <a:lnTo>
                    <a:pt x="506069" y="647"/>
                  </a:lnTo>
                  <a:lnTo>
                    <a:pt x="506666" y="0"/>
                  </a:lnTo>
                  <a:lnTo>
                    <a:pt x="504570" y="965"/>
                  </a:lnTo>
                  <a:lnTo>
                    <a:pt x="502488" y="1917"/>
                  </a:lnTo>
                </a:path>
              </a:pathLst>
            </a:custGeom>
            <a:ln w="9144">
              <a:solidFill>
                <a:srgbClr val="000000"/>
              </a:solidFill>
            </a:ln>
          </p:spPr>
          <p:txBody>
            <a:bodyPr wrap="square" lIns="0" tIns="0" rIns="0" bIns="0" rtlCol="0"/>
            <a:lstStyle/>
            <a:p>
              <a:endParaRPr sz="2400"/>
            </a:p>
          </p:txBody>
        </p:sp>
        <p:sp>
          <p:nvSpPr>
            <p:cNvPr id="16" name="object 16"/>
            <p:cNvSpPr/>
            <p:nvPr/>
          </p:nvSpPr>
          <p:spPr>
            <a:xfrm>
              <a:off x="3803904" y="1863851"/>
              <a:ext cx="539750" cy="398145"/>
            </a:xfrm>
            <a:custGeom>
              <a:avLst/>
              <a:gdLst/>
              <a:ahLst/>
              <a:cxnLst/>
              <a:rect l="l" t="t" r="r" b="b"/>
              <a:pathLst>
                <a:path w="539750" h="398144">
                  <a:moveTo>
                    <a:pt x="0" y="397764"/>
                  </a:moveTo>
                  <a:lnTo>
                    <a:pt x="44138" y="378516"/>
                  </a:lnTo>
                  <a:lnTo>
                    <a:pt x="88049" y="358886"/>
                  </a:lnTo>
                  <a:lnTo>
                    <a:pt x="131503" y="338488"/>
                  </a:lnTo>
                  <a:lnTo>
                    <a:pt x="174273" y="316940"/>
                  </a:lnTo>
                  <a:lnTo>
                    <a:pt x="216129" y="293858"/>
                  </a:lnTo>
                  <a:lnTo>
                    <a:pt x="256844" y="268859"/>
                  </a:lnTo>
                  <a:lnTo>
                    <a:pt x="297996" y="240214"/>
                  </a:lnTo>
                  <a:lnTo>
                    <a:pt x="340074" y="207885"/>
                  </a:lnTo>
                  <a:lnTo>
                    <a:pt x="381239" y="174021"/>
                  </a:lnTo>
                  <a:lnTo>
                    <a:pt x="419652" y="140771"/>
                  </a:lnTo>
                  <a:lnTo>
                    <a:pt x="453472" y="110284"/>
                  </a:lnTo>
                  <a:lnTo>
                    <a:pt x="509083" y="55376"/>
                  </a:lnTo>
                  <a:lnTo>
                    <a:pt x="534525" y="15352"/>
                  </a:lnTo>
                  <a:lnTo>
                    <a:pt x="539496" y="0"/>
                  </a:lnTo>
                </a:path>
              </a:pathLst>
            </a:custGeom>
            <a:ln w="9144">
              <a:solidFill>
                <a:srgbClr val="000000"/>
              </a:solidFill>
            </a:ln>
          </p:spPr>
          <p:txBody>
            <a:bodyPr wrap="square" lIns="0" tIns="0" rIns="0" bIns="0" rtlCol="0"/>
            <a:lstStyle/>
            <a:p>
              <a:endParaRPr sz="2400"/>
            </a:p>
          </p:txBody>
        </p:sp>
        <p:sp>
          <p:nvSpPr>
            <p:cNvPr id="17" name="object 17"/>
            <p:cNvSpPr/>
            <p:nvPr/>
          </p:nvSpPr>
          <p:spPr>
            <a:xfrm>
              <a:off x="3834384" y="1828800"/>
              <a:ext cx="127317" cy="370331"/>
            </a:xfrm>
            <a:prstGeom prst="rect">
              <a:avLst/>
            </a:prstGeom>
            <a:blipFill>
              <a:blip r:embed="rId6" cstate="print"/>
              <a:stretch>
                <a:fillRect/>
              </a:stretch>
            </a:blipFill>
          </p:spPr>
          <p:txBody>
            <a:bodyPr wrap="square" lIns="0" tIns="0" rIns="0" bIns="0" rtlCol="0"/>
            <a:lstStyle/>
            <a:p>
              <a:endParaRPr sz="2400"/>
            </a:p>
          </p:txBody>
        </p:sp>
      </p:grpSp>
      <p:sp>
        <p:nvSpPr>
          <p:cNvPr id="18" name="object 18"/>
          <p:cNvSpPr txBox="1">
            <a:spLocks noGrp="1"/>
          </p:cNvSpPr>
          <p:nvPr>
            <p:ph type="title"/>
          </p:nvPr>
        </p:nvSpPr>
        <p:spPr>
          <a:xfrm>
            <a:off x="8587231" y="2286460"/>
            <a:ext cx="1855893" cy="598690"/>
          </a:xfrm>
          <a:prstGeom prst="rect">
            <a:avLst/>
          </a:prstGeom>
          <a:ln w="9144">
            <a:solidFill>
              <a:srgbClr val="FFC000"/>
            </a:solidFill>
          </a:ln>
        </p:spPr>
        <p:txBody>
          <a:bodyPr vert="horz" wrap="square" lIns="0" tIns="0" rIns="0" bIns="0" rtlCol="0" anchor="ctr">
            <a:spAutoFit/>
          </a:bodyPr>
          <a:lstStyle/>
          <a:p>
            <a:pPr marL="165943">
              <a:lnSpc>
                <a:spcPts val="5147"/>
              </a:lnSpc>
            </a:pPr>
            <a:r>
              <a:rPr i="1" spc="53" dirty="0">
                <a:solidFill>
                  <a:srgbClr val="000000"/>
                </a:solidFill>
                <a:latin typeface="Times New Roman"/>
                <a:cs typeface="Times New Roman"/>
              </a:rPr>
              <a:t>p</a:t>
            </a:r>
            <a:r>
              <a:rPr spc="53" dirty="0">
                <a:solidFill>
                  <a:srgbClr val="000000"/>
                </a:solidFill>
                <a:latin typeface="Times New Roman"/>
                <a:cs typeface="Times New Roman"/>
              </a:rPr>
              <a:t>(</a:t>
            </a:r>
            <a:r>
              <a:rPr b="1" spc="53" dirty="0">
                <a:solidFill>
                  <a:srgbClr val="000000"/>
                </a:solidFill>
                <a:latin typeface="Times New Roman"/>
                <a:cs typeface="Times New Roman"/>
              </a:rPr>
              <a:t>r </a:t>
            </a:r>
            <a:r>
              <a:rPr spc="7" dirty="0">
                <a:solidFill>
                  <a:srgbClr val="000000"/>
                </a:solidFill>
                <a:latin typeface="Times New Roman"/>
                <a:cs typeface="Times New Roman"/>
              </a:rPr>
              <a:t>|</a:t>
            </a:r>
            <a:r>
              <a:rPr spc="-633" dirty="0">
                <a:solidFill>
                  <a:srgbClr val="000000"/>
                </a:solidFill>
                <a:latin typeface="Times New Roman"/>
                <a:cs typeface="Times New Roman"/>
              </a:rPr>
              <a:t> </a:t>
            </a:r>
            <a:r>
              <a:rPr b="1" spc="53" dirty="0">
                <a:solidFill>
                  <a:srgbClr val="000000"/>
                </a:solidFill>
                <a:latin typeface="Times New Roman"/>
                <a:cs typeface="Times New Roman"/>
              </a:rPr>
              <a:t>x</a:t>
            </a:r>
            <a:r>
              <a:rPr spc="53" dirty="0">
                <a:solidFill>
                  <a:srgbClr val="000000"/>
                </a:solidFill>
                <a:latin typeface="Times New Roman"/>
                <a:cs typeface="Times New Roman"/>
              </a:rPr>
              <a:t>)</a:t>
            </a:r>
            <a:endParaRPr dirty="0">
              <a:latin typeface="Times New Roman"/>
              <a:cs typeface="Times New Roman"/>
            </a:endParaRPr>
          </a:p>
        </p:txBody>
      </p:sp>
      <p:sp>
        <p:nvSpPr>
          <p:cNvPr id="19" name="object 19"/>
          <p:cNvSpPr txBox="1"/>
          <p:nvPr/>
        </p:nvSpPr>
        <p:spPr>
          <a:xfrm>
            <a:off x="4405376" y="3259327"/>
            <a:ext cx="1950720" cy="654025"/>
          </a:xfrm>
          <a:prstGeom prst="rect">
            <a:avLst/>
          </a:prstGeom>
          <a:ln w="9144">
            <a:solidFill>
              <a:srgbClr val="FFC000"/>
            </a:solidFill>
          </a:ln>
        </p:spPr>
        <p:txBody>
          <a:bodyPr vert="horz" wrap="square" lIns="0" tIns="0" rIns="0" bIns="0" rtlCol="0">
            <a:spAutoFit/>
          </a:bodyPr>
          <a:lstStyle/>
          <a:p>
            <a:pPr marL="165943">
              <a:lnSpc>
                <a:spcPts val="5133"/>
              </a:lnSpc>
            </a:pPr>
            <a:r>
              <a:rPr sz="4533" i="1" spc="107" dirty="0">
                <a:latin typeface="Times New Roman"/>
                <a:cs typeface="Times New Roman"/>
              </a:rPr>
              <a:t>p</a:t>
            </a:r>
            <a:r>
              <a:rPr sz="4533" spc="107" dirty="0">
                <a:latin typeface="Times New Roman"/>
                <a:cs typeface="Times New Roman"/>
              </a:rPr>
              <a:t>(</a:t>
            </a:r>
            <a:r>
              <a:rPr sz="4533" b="1" spc="107" dirty="0">
                <a:latin typeface="Times New Roman"/>
                <a:cs typeface="Times New Roman"/>
              </a:rPr>
              <a:t>x </a:t>
            </a:r>
            <a:r>
              <a:rPr sz="4533" spc="7" dirty="0">
                <a:latin typeface="Times New Roman"/>
                <a:cs typeface="Times New Roman"/>
              </a:rPr>
              <a:t>|</a:t>
            </a:r>
            <a:r>
              <a:rPr sz="4533" spc="-387" dirty="0">
                <a:latin typeface="Times New Roman"/>
                <a:cs typeface="Times New Roman"/>
              </a:rPr>
              <a:t> </a:t>
            </a:r>
            <a:r>
              <a:rPr sz="4533" i="1" spc="107" dirty="0">
                <a:latin typeface="Times New Roman"/>
                <a:cs typeface="Times New Roman"/>
              </a:rPr>
              <a:t>y</a:t>
            </a:r>
            <a:r>
              <a:rPr sz="4533" spc="107" dirty="0">
                <a:latin typeface="Times New Roman"/>
                <a:cs typeface="Times New Roman"/>
              </a:rPr>
              <a:t>)</a:t>
            </a:r>
            <a:endParaRPr sz="4533">
              <a:latin typeface="Times New Roman"/>
              <a:cs typeface="Times New Roman"/>
            </a:endParaRPr>
          </a:p>
        </p:txBody>
      </p:sp>
      <p:sp>
        <p:nvSpPr>
          <p:cNvPr id="20" name="object 20"/>
          <p:cNvSpPr txBox="1"/>
          <p:nvPr/>
        </p:nvSpPr>
        <p:spPr>
          <a:xfrm>
            <a:off x="8631325" y="1576222"/>
            <a:ext cx="1544320" cy="509541"/>
          </a:xfrm>
          <a:prstGeom prst="rect">
            <a:avLst/>
          </a:prstGeom>
        </p:spPr>
        <p:txBody>
          <a:bodyPr vert="horz" wrap="square" lIns="0" tIns="16933" rIns="0" bIns="0" rtlCol="0">
            <a:spAutoFit/>
          </a:bodyPr>
          <a:lstStyle/>
          <a:p>
            <a:pPr marL="16933">
              <a:spcBef>
                <a:spcPts val="133"/>
              </a:spcBef>
            </a:pPr>
            <a:r>
              <a:rPr sz="3200" dirty="0">
                <a:solidFill>
                  <a:srgbClr val="0070C0"/>
                </a:solidFill>
                <a:latin typeface="Carlito"/>
                <a:cs typeface="Carlito"/>
              </a:rPr>
              <a:t>E</a:t>
            </a:r>
            <a:r>
              <a:rPr sz="3200" spc="-7" dirty="0">
                <a:solidFill>
                  <a:srgbClr val="0070C0"/>
                </a:solidFill>
                <a:latin typeface="Carlito"/>
                <a:cs typeface="Carlito"/>
              </a:rPr>
              <a:t>n</a:t>
            </a:r>
            <a:r>
              <a:rPr sz="3200" dirty="0">
                <a:solidFill>
                  <a:srgbClr val="0070C0"/>
                </a:solidFill>
                <a:latin typeface="Carlito"/>
                <a:cs typeface="Carlito"/>
              </a:rPr>
              <a:t>c</a:t>
            </a:r>
            <a:r>
              <a:rPr sz="3200" spc="-13" dirty="0">
                <a:solidFill>
                  <a:srgbClr val="0070C0"/>
                </a:solidFill>
                <a:latin typeface="Carlito"/>
                <a:cs typeface="Carlito"/>
              </a:rPr>
              <a:t>o</a:t>
            </a:r>
            <a:r>
              <a:rPr sz="3200" spc="-7" dirty="0">
                <a:solidFill>
                  <a:srgbClr val="0070C0"/>
                </a:solidFill>
                <a:latin typeface="Carlito"/>
                <a:cs typeface="Carlito"/>
              </a:rPr>
              <a:t>d</a:t>
            </a:r>
            <a:r>
              <a:rPr sz="3200" dirty="0">
                <a:solidFill>
                  <a:srgbClr val="0070C0"/>
                </a:solidFill>
                <a:latin typeface="Carlito"/>
                <a:cs typeface="Carlito"/>
              </a:rPr>
              <a:t>i</a:t>
            </a:r>
            <a:r>
              <a:rPr sz="3200" spc="-7" dirty="0">
                <a:solidFill>
                  <a:srgbClr val="0070C0"/>
                </a:solidFill>
                <a:latin typeface="Carlito"/>
                <a:cs typeface="Carlito"/>
              </a:rPr>
              <a:t>ng</a:t>
            </a:r>
            <a:endParaRPr sz="3200">
              <a:latin typeface="Carlito"/>
              <a:cs typeface="Carlito"/>
            </a:endParaRPr>
          </a:p>
        </p:txBody>
      </p:sp>
      <p:sp>
        <p:nvSpPr>
          <p:cNvPr id="21" name="object 21"/>
          <p:cNvSpPr txBox="1"/>
          <p:nvPr/>
        </p:nvSpPr>
        <p:spPr>
          <a:xfrm>
            <a:off x="8631325" y="3301797"/>
            <a:ext cx="1584960" cy="509541"/>
          </a:xfrm>
          <a:prstGeom prst="rect">
            <a:avLst/>
          </a:prstGeom>
        </p:spPr>
        <p:txBody>
          <a:bodyPr vert="horz" wrap="square" lIns="0" tIns="16933" rIns="0" bIns="0" rtlCol="0">
            <a:spAutoFit/>
          </a:bodyPr>
          <a:lstStyle/>
          <a:p>
            <a:pPr marL="16933">
              <a:spcBef>
                <a:spcPts val="133"/>
              </a:spcBef>
            </a:pPr>
            <a:r>
              <a:rPr sz="3200" spc="-7" dirty="0">
                <a:solidFill>
                  <a:srgbClr val="0070C0"/>
                </a:solidFill>
                <a:latin typeface="Carlito"/>
                <a:cs typeface="Carlito"/>
              </a:rPr>
              <a:t>Decoding</a:t>
            </a:r>
            <a:endParaRPr sz="3200">
              <a:latin typeface="Carlito"/>
              <a:cs typeface="Carlito"/>
            </a:endParaRPr>
          </a:p>
        </p:txBody>
      </p:sp>
      <p:sp>
        <p:nvSpPr>
          <p:cNvPr id="23" name="TextBox 22">
            <a:extLst>
              <a:ext uri="{FF2B5EF4-FFF2-40B4-BE49-F238E27FC236}">
                <a16:creationId xmlns:a16="http://schemas.microsoft.com/office/drawing/2014/main" id="{32C42BFD-A52E-400D-B601-29DB4CD1478A}"/>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accent3">
                    <a:lumMod val="75000"/>
                  </a:schemeClr>
                </a:solidFill>
                <a:latin typeface="Roboto"/>
              </a:rPr>
              <a:t>Based on</a:t>
            </a:r>
            <a:r>
              <a:rPr lang="en-IN" sz="1100" b="0" i="0" dirty="0">
                <a:solidFill>
                  <a:schemeClr val="accent3">
                    <a:lumMod val="75000"/>
                  </a:schemeClr>
                </a:solidFill>
                <a:effectLst/>
                <a:latin typeface="Roboto"/>
              </a:rPr>
              <a:t> Ruben Coen-</a:t>
            </a:r>
            <a:r>
              <a:rPr lang="en-IN" sz="1100" b="0" i="0" dirty="0" err="1">
                <a:solidFill>
                  <a:schemeClr val="accent3">
                    <a:lumMod val="75000"/>
                  </a:schemeClr>
                </a:solidFill>
                <a:effectLst/>
                <a:latin typeface="Roboto"/>
              </a:rPr>
              <a:t>Cagli</a:t>
            </a:r>
            <a:r>
              <a:rPr lang="en-IN" sz="1100" dirty="0" err="1">
                <a:solidFill>
                  <a:schemeClr val="accent3">
                    <a:lumMod val="75000"/>
                  </a:schemeClr>
                </a:solidFill>
                <a:latin typeface="Roboto"/>
              </a:rPr>
              <a:t>’s</a:t>
            </a:r>
            <a:r>
              <a:rPr lang="en-IN" sz="1100" dirty="0">
                <a:solidFill>
                  <a:schemeClr val="accent3">
                    <a:lumMod val="75000"/>
                  </a:schemeClr>
                </a:solidFill>
                <a:latin typeface="Roboto"/>
              </a:rPr>
              <a:t> Lecture</a:t>
            </a:r>
            <a:r>
              <a:rPr lang="en-IN" sz="1100" b="0" i="0" dirty="0">
                <a:solidFill>
                  <a:schemeClr val="accent3">
                    <a:lumMod val="75000"/>
                  </a:schemeClr>
                </a:solidFill>
                <a:effectLst/>
                <a:latin typeface="Roboto"/>
              </a:rPr>
              <a:t> at Cognitive Computational Neuroscience (CCN) 2017 (</a:t>
            </a:r>
            <a:r>
              <a:rPr lang="en-IN" sz="1100" b="0" i="0" dirty="0">
                <a:solidFill>
                  <a:schemeClr val="accent3">
                    <a:lumMod val="75000"/>
                  </a:schemeClr>
                </a:solidFill>
                <a:effectLst/>
                <a:latin typeface="Roboto"/>
                <a:hlinkClick r:id="rId7">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690" y="202601"/>
            <a:ext cx="4893733" cy="386430"/>
          </a:xfrm>
          <a:prstGeom prst="rect">
            <a:avLst/>
          </a:prstGeom>
        </p:spPr>
        <p:txBody>
          <a:bodyPr vert="horz" wrap="square" lIns="0" tIns="16933" rIns="0" bIns="0" rtlCol="0" anchor="ctr">
            <a:spAutoFit/>
          </a:bodyPr>
          <a:lstStyle/>
          <a:p>
            <a:pPr marL="16933">
              <a:lnSpc>
                <a:spcPct val="100000"/>
              </a:lnSpc>
              <a:spcBef>
                <a:spcPts val="133"/>
              </a:spcBef>
            </a:pPr>
            <a:r>
              <a:rPr sz="2400" b="1" spc="-7" dirty="0">
                <a:solidFill>
                  <a:srgbClr val="000000"/>
                </a:solidFill>
              </a:rPr>
              <a:t>NEURAL CODING: VISION</a:t>
            </a:r>
            <a:endParaRPr sz="2400" dirty="0"/>
          </a:p>
        </p:txBody>
      </p:sp>
      <p:sp>
        <p:nvSpPr>
          <p:cNvPr id="3" name="object 3"/>
          <p:cNvSpPr txBox="1"/>
          <p:nvPr/>
        </p:nvSpPr>
        <p:spPr>
          <a:xfrm>
            <a:off x="992728" y="888487"/>
            <a:ext cx="4272280" cy="2995564"/>
          </a:xfrm>
          <a:prstGeom prst="rect">
            <a:avLst/>
          </a:prstGeom>
        </p:spPr>
        <p:txBody>
          <a:bodyPr vert="horz" wrap="square" lIns="0" tIns="38100" rIns="0" bIns="0" rtlCol="0">
            <a:spAutoFit/>
          </a:bodyPr>
          <a:lstStyle/>
          <a:p>
            <a:pPr marR="121070" algn="ctr">
              <a:spcBef>
                <a:spcPts val="300"/>
              </a:spcBef>
            </a:pPr>
            <a:r>
              <a:rPr sz="2133" spc="-7" dirty="0">
                <a:solidFill>
                  <a:srgbClr val="0070C0"/>
                </a:solidFill>
                <a:latin typeface="Arial"/>
                <a:cs typeface="Arial"/>
              </a:rPr>
              <a:t>Encoding</a:t>
            </a:r>
            <a:endParaRPr sz="2133" dirty="0">
              <a:latin typeface="Arial"/>
              <a:cs typeface="Arial"/>
            </a:endParaRPr>
          </a:p>
          <a:p>
            <a:pPr marR="67732" algn="ctr">
              <a:spcBef>
                <a:spcPts val="293"/>
              </a:spcBef>
            </a:pPr>
            <a:r>
              <a:rPr sz="3400" i="1" spc="47" dirty="0">
                <a:latin typeface="Times New Roman"/>
                <a:cs typeface="Times New Roman"/>
              </a:rPr>
              <a:t>p</a:t>
            </a:r>
            <a:r>
              <a:rPr sz="3400" spc="47" dirty="0">
                <a:latin typeface="Times New Roman"/>
                <a:cs typeface="Times New Roman"/>
              </a:rPr>
              <a:t>(</a:t>
            </a:r>
            <a:r>
              <a:rPr sz="3400" b="1" spc="47" dirty="0">
                <a:latin typeface="Times New Roman"/>
                <a:cs typeface="Times New Roman"/>
              </a:rPr>
              <a:t>r </a:t>
            </a:r>
            <a:r>
              <a:rPr sz="3400" spc="7" dirty="0">
                <a:latin typeface="Times New Roman"/>
                <a:cs typeface="Times New Roman"/>
              </a:rPr>
              <a:t>|</a:t>
            </a:r>
            <a:r>
              <a:rPr sz="3400" spc="-433" dirty="0">
                <a:latin typeface="Times New Roman"/>
                <a:cs typeface="Times New Roman"/>
              </a:rPr>
              <a:t> </a:t>
            </a:r>
            <a:r>
              <a:rPr sz="3400" b="1" spc="40" dirty="0">
                <a:latin typeface="Times New Roman"/>
                <a:cs typeface="Times New Roman"/>
              </a:rPr>
              <a:t>x</a:t>
            </a:r>
            <a:r>
              <a:rPr sz="3400" spc="40" dirty="0">
                <a:latin typeface="Times New Roman"/>
                <a:cs typeface="Times New Roman"/>
              </a:rPr>
              <a:t>)</a:t>
            </a:r>
            <a:endParaRPr sz="3400" dirty="0">
              <a:latin typeface="Times New Roman"/>
              <a:cs typeface="Times New Roman"/>
            </a:endParaRPr>
          </a:p>
          <a:p>
            <a:pPr marL="16933" marR="37252">
              <a:spcBef>
                <a:spcPts val="1840"/>
              </a:spcBef>
            </a:pPr>
            <a:r>
              <a:rPr sz="2400" spc="-7" dirty="0">
                <a:latin typeface="Carlito"/>
                <a:cs typeface="Carlito"/>
              </a:rPr>
              <a:t>Predict neural activity in response  to external</a:t>
            </a:r>
            <a:r>
              <a:rPr sz="2400" spc="7" dirty="0">
                <a:latin typeface="Carlito"/>
                <a:cs typeface="Carlito"/>
              </a:rPr>
              <a:t> </a:t>
            </a:r>
            <a:r>
              <a:rPr sz="2400" spc="-7" dirty="0">
                <a:latin typeface="Carlito"/>
                <a:cs typeface="Carlito"/>
              </a:rPr>
              <a:t>stimuli</a:t>
            </a:r>
            <a:endParaRPr sz="2400" dirty="0">
              <a:latin typeface="Carlito"/>
              <a:cs typeface="Carlito"/>
            </a:endParaRPr>
          </a:p>
          <a:p>
            <a:pPr>
              <a:spcBef>
                <a:spcPts val="27"/>
              </a:spcBef>
            </a:pPr>
            <a:endParaRPr sz="2333" dirty="0">
              <a:latin typeface="Carlito"/>
              <a:cs typeface="Carlito"/>
            </a:endParaRPr>
          </a:p>
          <a:p>
            <a:pPr marL="16933" marR="6773"/>
            <a:r>
              <a:rPr lang="en-IN" sz="2400" spc="-7" dirty="0">
                <a:latin typeface="Carlito"/>
                <a:cs typeface="Carlito"/>
              </a:rPr>
              <a:t>Process</a:t>
            </a:r>
            <a:r>
              <a:rPr sz="2400" spc="-7" dirty="0">
                <a:latin typeface="Carlito"/>
                <a:cs typeface="Carlito"/>
              </a:rPr>
              <a:t> neural activity to simulate  external</a:t>
            </a:r>
            <a:r>
              <a:rPr sz="2400" spc="-13" dirty="0">
                <a:latin typeface="Carlito"/>
                <a:cs typeface="Carlito"/>
              </a:rPr>
              <a:t> </a:t>
            </a:r>
            <a:r>
              <a:rPr sz="2400" spc="-7" dirty="0">
                <a:latin typeface="Carlito"/>
                <a:cs typeface="Carlito"/>
              </a:rPr>
              <a:t>stimuli</a:t>
            </a:r>
            <a:endParaRPr sz="2400" dirty="0">
              <a:latin typeface="Carlito"/>
              <a:cs typeface="Carlito"/>
            </a:endParaRPr>
          </a:p>
        </p:txBody>
      </p:sp>
      <p:sp>
        <p:nvSpPr>
          <p:cNvPr id="4" name="object 4"/>
          <p:cNvSpPr txBox="1"/>
          <p:nvPr/>
        </p:nvSpPr>
        <p:spPr>
          <a:xfrm>
            <a:off x="6227668" y="837540"/>
            <a:ext cx="4802293" cy="2682657"/>
          </a:xfrm>
          <a:prstGeom prst="rect">
            <a:avLst/>
          </a:prstGeom>
        </p:spPr>
        <p:txBody>
          <a:bodyPr vert="horz" wrap="square" lIns="0" tIns="55880" rIns="0" bIns="0" rtlCol="0">
            <a:spAutoFit/>
          </a:bodyPr>
          <a:lstStyle/>
          <a:p>
            <a:pPr marL="424169" algn="ctr">
              <a:spcBef>
                <a:spcPts val="440"/>
              </a:spcBef>
            </a:pPr>
            <a:r>
              <a:rPr sz="2133" spc="-7" dirty="0">
                <a:solidFill>
                  <a:srgbClr val="0070C0"/>
                </a:solidFill>
                <a:latin typeface="Arial"/>
                <a:cs typeface="Arial"/>
              </a:rPr>
              <a:t>Decoding</a:t>
            </a:r>
            <a:endParaRPr sz="2133">
              <a:latin typeface="Arial"/>
              <a:cs typeface="Arial"/>
            </a:endParaRPr>
          </a:p>
          <a:p>
            <a:pPr marL="477508" algn="ctr">
              <a:spcBef>
                <a:spcPts val="520"/>
              </a:spcBef>
            </a:pPr>
            <a:r>
              <a:rPr sz="3400" i="1" spc="67" dirty="0">
                <a:latin typeface="Times New Roman"/>
                <a:cs typeface="Times New Roman"/>
              </a:rPr>
              <a:t>p</a:t>
            </a:r>
            <a:r>
              <a:rPr sz="3400" spc="67" dirty="0">
                <a:latin typeface="Times New Roman"/>
                <a:cs typeface="Times New Roman"/>
              </a:rPr>
              <a:t>(</a:t>
            </a:r>
            <a:r>
              <a:rPr sz="3400" spc="-447" dirty="0">
                <a:latin typeface="Times New Roman"/>
                <a:cs typeface="Times New Roman"/>
              </a:rPr>
              <a:t> </a:t>
            </a:r>
            <a:r>
              <a:rPr sz="3400" i="1" spc="20" dirty="0">
                <a:latin typeface="Times New Roman"/>
                <a:cs typeface="Times New Roman"/>
              </a:rPr>
              <a:t>y</a:t>
            </a:r>
            <a:r>
              <a:rPr sz="3400" i="1" spc="-187" dirty="0">
                <a:latin typeface="Times New Roman"/>
                <a:cs typeface="Times New Roman"/>
              </a:rPr>
              <a:t> </a:t>
            </a:r>
            <a:r>
              <a:rPr sz="3400" spc="7" dirty="0">
                <a:latin typeface="Times New Roman"/>
                <a:cs typeface="Times New Roman"/>
              </a:rPr>
              <a:t>|</a:t>
            </a:r>
            <a:r>
              <a:rPr sz="3400" spc="-313" dirty="0">
                <a:latin typeface="Times New Roman"/>
                <a:cs typeface="Times New Roman"/>
              </a:rPr>
              <a:t> </a:t>
            </a:r>
            <a:r>
              <a:rPr sz="3400" b="1" spc="80" dirty="0">
                <a:latin typeface="Times New Roman"/>
                <a:cs typeface="Times New Roman"/>
              </a:rPr>
              <a:t>r</a:t>
            </a:r>
            <a:r>
              <a:rPr sz="3400" spc="80" dirty="0">
                <a:latin typeface="Times New Roman"/>
                <a:cs typeface="Times New Roman"/>
              </a:rPr>
              <a:t>)</a:t>
            </a:r>
            <a:r>
              <a:rPr sz="3400" spc="-180" dirty="0">
                <a:latin typeface="Times New Roman"/>
                <a:cs typeface="Times New Roman"/>
              </a:rPr>
              <a:t> </a:t>
            </a:r>
            <a:r>
              <a:rPr sz="3400" spc="27" dirty="0">
                <a:latin typeface="Symbol"/>
                <a:cs typeface="Symbol"/>
              </a:rPr>
              <a:t></a:t>
            </a:r>
            <a:r>
              <a:rPr sz="3400" spc="327" dirty="0">
                <a:latin typeface="Times New Roman"/>
                <a:cs typeface="Times New Roman"/>
              </a:rPr>
              <a:t> </a:t>
            </a:r>
            <a:r>
              <a:rPr sz="3400" i="1" spc="47" dirty="0">
                <a:latin typeface="Times New Roman"/>
                <a:cs typeface="Times New Roman"/>
              </a:rPr>
              <a:t>p</a:t>
            </a:r>
            <a:r>
              <a:rPr sz="3400" spc="47" dirty="0">
                <a:latin typeface="Times New Roman"/>
                <a:cs typeface="Times New Roman"/>
              </a:rPr>
              <a:t>(</a:t>
            </a:r>
            <a:r>
              <a:rPr sz="3400" b="1" spc="47" dirty="0">
                <a:latin typeface="Times New Roman"/>
                <a:cs typeface="Times New Roman"/>
              </a:rPr>
              <a:t>r</a:t>
            </a:r>
            <a:r>
              <a:rPr sz="3400" b="1" spc="-180" dirty="0">
                <a:latin typeface="Times New Roman"/>
                <a:cs typeface="Times New Roman"/>
              </a:rPr>
              <a:t> </a:t>
            </a:r>
            <a:r>
              <a:rPr sz="3400" spc="7" dirty="0">
                <a:latin typeface="Times New Roman"/>
                <a:cs typeface="Times New Roman"/>
              </a:rPr>
              <a:t>|</a:t>
            </a:r>
            <a:r>
              <a:rPr sz="3400" spc="113" dirty="0">
                <a:latin typeface="Times New Roman"/>
                <a:cs typeface="Times New Roman"/>
              </a:rPr>
              <a:t> </a:t>
            </a:r>
            <a:r>
              <a:rPr sz="3400" i="1" spc="87" dirty="0">
                <a:latin typeface="Times New Roman"/>
                <a:cs typeface="Times New Roman"/>
              </a:rPr>
              <a:t>y</a:t>
            </a:r>
            <a:r>
              <a:rPr sz="3400" spc="87" dirty="0">
                <a:latin typeface="Times New Roman"/>
                <a:cs typeface="Times New Roman"/>
              </a:rPr>
              <a:t>)</a:t>
            </a:r>
            <a:r>
              <a:rPr sz="3400" spc="-339" dirty="0">
                <a:latin typeface="Times New Roman"/>
                <a:cs typeface="Times New Roman"/>
              </a:rPr>
              <a:t> </a:t>
            </a:r>
            <a:r>
              <a:rPr sz="3400" i="1" spc="67" dirty="0">
                <a:latin typeface="Times New Roman"/>
                <a:cs typeface="Times New Roman"/>
              </a:rPr>
              <a:t>p</a:t>
            </a:r>
            <a:r>
              <a:rPr sz="3400" spc="67" dirty="0">
                <a:latin typeface="Times New Roman"/>
                <a:cs typeface="Times New Roman"/>
              </a:rPr>
              <a:t>(</a:t>
            </a:r>
            <a:r>
              <a:rPr sz="3400" spc="-447" dirty="0">
                <a:latin typeface="Times New Roman"/>
                <a:cs typeface="Times New Roman"/>
              </a:rPr>
              <a:t> </a:t>
            </a:r>
            <a:r>
              <a:rPr sz="3400" i="1" spc="87" dirty="0">
                <a:latin typeface="Times New Roman"/>
                <a:cs typeface="Times New Roman"/>
              </a:rPr>
              <a:t>y</a:t>
            </a:r>
            <a:r>
              <a:rPr sz="3400" spc="87" dirty="0">
                <a:latin typeface="Times New Roman"/>
                <a:cs typeface="Times New Roman"/>
              </a:rPr>
              <a:t>)</a:t>
            </a:r>
            <a:endParaRPr sz="3400">
              <a:latin typeface="Times New Roman"/>
              <a:cs typeface="Times New Roman"/>
            </a:endParaRPr>
          </a:p>
          <a:p>
            <a:pPr marL="16933">
              <a:spcBef>
                <a:spcPts val="1873"/>
              </a:spcBef>
            </a:pPr>
            <a:r>
              <a:rPr sz="2400" spc="-7" dirty="0">
                <a:latin typeface="Carlito"/>
                <a:cs typeface="Carlito"/>
              </a:rPr>
              <a:t>Quantify accuracy of the neural</a:t>
            </a:r>
            <a:r>
              <a:rPr sz="2400" spc="53" dirty="0">
                <a:latin typeface="Carlito"/>
                <a:cs typeface="Carlito"/>
              </a:rPr>
              <a:t> </a:t>
            </a:r>
            <a:r>
              <a:rPr sz="2400" spc="-7" dirty="0">
                <a:latin typeface="Carlito"/>
                <a:cs typeface="Carlito"/>
              </a:rPr>
              <a:t>code</a:t>
            </a:r>
            <a:endParaRPr sz="2400">
              <a:latin typeface="Carlito"/>
              <a:cs typeface="Carlito"/>
            </a:endParaRPr>
          </a:p>
          <a:p>
            <a:pPr>
              <a:spcBef>
                <a:spcPts val="27"/>
              </a:spcBef>
            </a:pPr>
            <a:endParaRPr sz="2333">
              <a:latin typeface="Carlito"/>
              <a:cs typeface="Carlito"/>
            </a:endParaRPr>
          </a:p>
          <a:p>
            <a:pPr marL="16933" marR="6773">
              <a:spcBef>
                <a:spcPts val="7"/>
              </a:spcBef>
            </a:pPr>
            <a:r>
              <a:rPr sz="2400" spc="-7" dirty="0">
                <a:latin typeface="Carlito"/>
                <a:cs typeface="Carlito"/>
              </a:rPr>
              <a:t>Predict intended behavior from neural  activity</a:t>
            </a:r>
            <a:endParaRPr sz="2400">
              <a:latin typeface="Carlito"/>
              <a:cs typeface="Carlito"/>
            </a:endParaRPr>
          </a:p>
        </p:txBody>
      </p:sp>
      <p:sp>
        <p:nvSpPr>
          <p:cNvPr id="5" name="object 5"/>
          <p:cNvSpPr/>
          <p:nvPr/>
        </p:nvSpPr>
        <p:spPr>
          <a:xfrm>
            <a:off x="1578955" y="3938015"/>
            <a:ext cx="3611517" cy="2058416"/>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7571231" y="3308103"/>
            <a:ext cx="2540000" cy="2688312"/>
          </a:xfrm>
          <a:prstGeom prst="rect">
            <a:avLst/>
          </a:prstGeom>
          <a:blipFill>
            <a:blip r:embed="rId3" cstate="print"/>
            <a:stretch>
              <a:fillRect/>
            </a:stretch>
          </a:blipFill>
        </p:spPr>
        <p:txBody>
          <a:bodyPr wrap="square" lIns="0" tIns="0" rIns="0" bIns="0" rtlCol="0"/>
          <a:lstStyle/>
          <a:p>
            <a:endParaRPr sz="2400"/>
          </a:p>
        </p:txBody>
      </p:sp>
      <p:sp>
        <p:nvSpPr>
          <p:cNvPr id="8" name="TextBox 7">
            <a:extLst>
              <a:ext uri="{FF2B5EF4-FFF2-40B4-BE49-F238E27FC236}">
                <a16:creationId xmlns:a16="http://schemas.microsoft.com/office/drawing/2014/main" id="{9F4F2850-96D6-40FA-868E-5B5DB34A89EE}"/>
              </a:ext>
            </a:extLst>
          </p:cNvPr>
          <p:cNvSpPr txBox="1"/>
          <p:nvPr/>
        </p:nvSpPr>
        <p:spPr>
          <a:xfrm>
            <a:off x="1179443" y="6552404"/>
            <a:ext cx="10177670" cy="261610"/>
          </a:xfrm>
          <a:prstGeom prst="rect">
            <a:avLst/>
          </a:prstGeom>
          <a:noFill/>
        </p:spPr>
        <p:txBody>
          <a:bodyPr wrap="square">
            <a:spAutoFit/>
          </a:bodyPr>
          <a:lstStyle/>
          <a:p>
            <a:r>
              <a:rPr lang="en-IN" sz="1100" dirty="0">
                <a:solidFill>
                  <a:schemeClr val="accent3">
                    <a:lumMod val="75000"/>
                  </a:schemeClr>
                </a:solidFill>
                <a:latin typeface="Roboto"/>
              </a:rPr>
              <a:t>Based on</a:t>
            </a:r>
            <a:r>
              <a:rPr lang="en-IN" sz="1100" b="0" i="0" dirty="0">
                <a:solidFill>
                  <a:schemeClr val="accent3">
                    <a:lumMod val="75000"/>
                  </a:schemeClr>
                </a:solidFill>
                <a:effectLst/>
                <a:latin typeface="Roboto"/>
              </a:rPr>
              <a:t> Ruben Coen-</a:t>
            </a:r>
            <a:r>
              <a:rPr lang="en-IN" sz="1100" b="0" i="0" dirty="0" err="1">
                <a:solidFill>
                  <a:schemeClr val="accent3">
                    <a:lumMod val="75000"/>
                  </a:schemeClr>
                </a:solidFill>
                <a:effectLst/>
                <a:latin typeface="Roboto"/>
              </a:rPr>
              <a:t>Cagli</a:t>
            </a:r>
            <a:r>
              <a:rPr lang="en-IN" sz="1100" dirty="0" err="1">
                <a:solidFill>
                  <a:schemeClr val="accent3">
                    <a:lumMod val="75000"/>
                  </a:schemeClr>
                </a:solidFill>
                <a:latin typeface="Roboto"/>
              </a:rPr>
              <a:t>’s</a:t>
            </a:r>
            <a:r>
              <a:rPr lang="en-IN" sz="1100" dirty="0">
                <a:solidFill>
                  <a:schemeClr val="accent3">
                    <a:lumMod val="75000"/>
                  </a:schemeClr>
                </a:solidFill>
                <a:latin typeface="Roboto"/>
              </a:rPr>
              <a:t> Lecture</a:t>
            </a:r>
            <a:r>
              <a:rPr lang="en-IN" sz="1100" b="0" i="0" dirty="0">
                <a:solidFill>
                  <a:schemeClr val="accent3">
                    <a:lumMod val="75000"/>
                  </a:schemeClr>
                </a:solidFill>
                <a:effectLst/>
                <a:latin typeface="Roboto"/>
              </a:rPr>
              <a:t> at Cognitive Computational Neuroscience (CCN) 2017 (</a:t>
            </a:r>
            <a:r>
              <a:rPr lang="en-IN" sz="1100" b="0" i="0" dirty="0">
                <a:solidFill>
                  <a:schemeClr val="accent3">
                    <a:lumMod val="75000"/>
                  </a:schemeClr>
                </a:solidFill>
                <a:effectLst/>
                <a:latin typeface="Roboto"/>
                <a:hlinkClick r:id="rId4">
                  <a:extLst>
                    <a:ext uri="{A12FA001-AC4F-418D-AE19-62706E023703}">
                      <ahyp:hlinkClr xmlns:ahyp="http://schemas.microsoft.com/office/drawing/2018/hyperlinkcolor" val="tx"/>
                    </a:ext>
                  </a:extLst>
                </a:hlinkClick>
              </a:rPr>
              <a:t>http://www.ccneuro.org</a:t>
            </a:r>
            <a:r>
              <a:rPr lang="en-IN" sz="1100" b="0" i="0" dirty="0">
                <a:solidFill>
                  <a:schemeClr val="accent3">
                    <a:lumMod val="75000"/>
                  </a:schemeClr>
                </a:solidFill>
                <a:effectLst/>
                <a:latin typeface="Roboto"/>
              </a:rPr>
              <a:t>))</a:t>
            </a:r>
            <a:endParaRPr lang="en-IN" sz="1100" dirty="0">
              <a:solidFill>
                <a:schemeClr val="accent3">
                  <a:lumMod val="75000"/>
                </a:schemeClr>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FFF8F14-BCD6-42CB-B4D9-0CE0F3BA8373}"/>
              </a:ext>
            </a:extLst>
          </p:cNvPr>
          <p:cNvSpPr>
            <a:spLocks noChangeAspect="1" noChangeArrowheads="1"/>
          </p:cNvSpPr>
          <p:nvPr/>
        </p:nvSpPr>
        <p:spPr bwMode="auto">
          <a:xfrm>
            <a:off x="5943600" y="450574"/>
            <a:ext cx="3130826" cy="3130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9DF3CDB0-D39C-467F-B117-82407C72F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6" y="-1"/>
            <a:ext cx="3723680" cy="6831925"/>
          </a:xfrm>
          <a:prstGeom prst="rect">
            <a:avLst/>
          </a:prstGeom>
        </p:spPr>
      </p:pic>
      <p:pic>
        <p:nvPicPr>
          <p:cNvPr id="16" name="Picture 15">
            <a:extLst>
              <a:ext uri="{FF2B5EF4-FFF2-40B4-BE49-F238E27FC236}">
                <a16:creationId xmlns:a16="http://schemas.microsoft.com/office/drawing/2014/main" id="{C7F2A20C-5615-4BC8-8CCB-9057392582BB}"/>
              </a:ext>
            </a:extLst>
          </p:cNvPr>
          <p:cNvPicPr>
            <a:picLocks noChangeAspect="1"/>
          </p:cNvPicPr>
          <p:nvPr/>
        </p:nvPicPr>
        <p:blipFill>
          <a:blip r:embed="rId3"/>
          <a:stretch>
            <a:fillRect/>
          </a:stretch>
        </p:blipFill>
        <p:spPr>
          <a:xfrm>
            <a:off x="6096000" y="104120"/>
            <a:ext cx="4028842" cy="4696480"/>
          </a:xfrm>
          <a:prstGeom prst="rect">
            <a:avLst/>
          </a:prstGeom>
        </p:spPr>
      </p:pic>
      <p:sp>
        <p:nvSpPr>
          <p:cNvPr id="18" name="TextBox 17">
            <a:extLst>
              <a:ext uri="{FF2B5EF4-FFF2-40B4-BE49-F238E27FC236}">
                <a16:creationId xmlns:a16="http://schemas.microsoft.com/office/drawing/2014/main" id="{0A91CF1D-346C-476E-94BF-6AA8532EDF72}"/>
              </a:ext>
            </a:extLst>
          </p:cNvPr>
          <p:cNvSpPr txBox="1"/>
          <p:nvPr/>
        </p:nvSpPr>
        <p:spPr>
          <a:xfrm>
            <a:off x="4916376" y="4800600"/>
            <a:ext cx="6785294" cy="2031325"/>
          </a:xfrm>
          <a:prstGeom prst="rect">
            <a:avLst/>
          </a:prstGeom>
          <a:noFill/>
        </p:spPr>
        <p:txBody>
          <a:bodyPr wrap="square">
            <a:spAutoFit/>
          </a:bodyPr>
          <a:lstStyle/>
          <a:p>
            <a:r>
              <a:rPr lang="en-US" sz="1400" b="1" dirty="0" err="1"/>
              <a:t>CONCLUSION</a:t>
            </a:r>
            <a:r>
              <a:rPr lang="en-US" sz="1400" dirty="0" err="1"/>
              <a:t>:The</a:t>
            </a:r>
            <a:r>
              <a:rPr lang="en-US" sz="1400" dirty="0"/>
              <a:t> probabilistic framework allowed us to include a regularization in the form of a </a:t>
            </a:r>
            <a:r>
              <a:rPr lang="en-US" sz="1400" b="1" dirty="0"/>
              <a:t>prior that favors grouping of nearby pixels</a:t>
            </a:r>
            <a:r>
              <a:rPr lang="en-US" sz="1400" dirty="0"/>
              <a:t>, while also exactly respecting reliability–based weighting of the likelihood and prior. Such a prior can be conceptualized as an effect from </a:t>
            </a:r>
            <a:r>
              <a:rPr lang="en-US" sz="1400" b="1" dirty="0"/>
              <a:t>contextual knowledge provided by nearby visual features</a:t>
            </a:r>
            <a:r>
              <a:rPr lang="en-US" sz="1400" dirty="0"/>
              <a:t>, and could therefore be linked to lateral interactions between cortical neurons.</a:t>
            </a:r>
          </a:p>
          <a:p>
            <a:endParaRPr lang="en-US" sz="1400" dirty="0"/>
          </a:p>
          <a:p>
            <a:r>
              <a:rPr lang="en-US" sz="1400" dirty="0"/>
              <a:t>This proposed model offered novel insight into the variability of human segmentation maps, suggesting that it may reflect uncertainty due to image ambiguity, which we found to be particularly prominent nearby the boundaries of different segments</a:t>
            </a:r>
            <a:endParaRPr lang="en-IN" sz="1400" dirty="0"/>
          </a:p>
        </p:txBody>
      </p:sp>
    </p:spTree>
    <p:extLst>
      <p:ext uri="{BB962C8B-B14F-4D97-AF65-F5344CB8AC3E}">
        <p14:creationId xmlns:p14="http://schemas.microsoft.com/office/powerpoint/2010/main" val="3082493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3780</TotalTime>
  <Words>879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Carlito</vt:lpstr>
      <vt:lpstr>Roboto</vt:lpstr>
      <vt:lpstr>Source Sans Pro</vt:lpstr>
      <vt:lpstr>Symbol</vt:lpstr>
      <vt:lpstr>Times New Roman</vt:lpstr>
      <vt:lpstr>Tw Cen MT</vt:lpstr>
      <vt:lpstr>Circuit</vt:lpstr>
      <vt:lpstr>Computational Model Of Visual Information Processing</vt:lpstr>
      <vt:lpstr>NEURAL CODING: VISION </vt:lpstr>
      <vt:lpstr>NEURAL CODING: VISION </vt:lpstr>
      <vt:lpstr>PowerPoint Presentation</vt:lpstr>
      <vt:lpstr>PowerPoint Presentation</vt:lpstr>
      <vt:lpstr>PowerPoint Presentation</vt:lpstr>
      <vt:lpstr>p(r | x)</vt:lpstr>
      <vt:lpstr>NEURAL CODING: VISION</vt:lpstr>
      <vt:lpstr>PowerPoint Presentation</vt:lpstr>
      <vt:lpstr>PowerPoint Presentation</vt:lpstr>
      <vt:lpstr>Research in the area of Visual Information Processing</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Mewada</dc:creator>
  <cp:lastModifiedBy>Deepak Mewada</cp:lastModifiedBy>
  <cp:revision>26</cp:revision>
  <dcterms:created xsi:type="dcterms:W3CDTF">2020-11-11T12:52:35Z</dcterms:created>
  <dcterms:modified xsi:type="dcterms:W3CDTF">2020-11-15T14:41:13Z</dcterms:modified>
</cp:coreProperties>
</file>