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709F82C8-93BA-4DB3-8870-F6A17F277274}" type="datetime1">
              <a:rPr lang="en-US" sz="900" b="0" strike="noStrike" spc="-1">
                <a:solidFill>
                  <a:srgbClr val="404040"/>
                </a:solidFill>
                <a:latin typeface="Franklin Gothic Book"/>
              </a:rPr>
              <a:t>4/16/2024</a:t>
            </a:fld>
            <a:endParaRPr lang="en-IN"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4275425F-83AF-43BD-9EF5-6F43A14E52EA}" type="slidenum">
              <a:rPr lang="en-US" sz="900" b="0" strike="noStrike" spc="-1">
                <a:solidFill>
                  <a:srgbClr val="404040"/>
                </a:solidFill>
                <a:latin typeface="Franklin Gothic Book"/>
              </a:rPr>
              <a:t>‹#›</a:t>
            </a:fld>
            <a:endParaRPr lang="en-IN"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4C85583D-3A64-4238-9DC9-7F8E98429ABB}" type="datetime1">
              <a:rPr lang="en-US" sz="900" b="0" strike="noStrike" spc="-1">
                <a:solidFill>
                  <a:srgbClr val="404040"/>
                </a:solidFill>
                <a:latin typeface="Franklin Gothic Book"/>
              </a:rPr>
              <a:t>4/16/2024</a:t>
            </a:fld>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3146AA41-0260-4C9C-86F3-ADB77A2DC6A4}" type="datetime1">
              <a:rPr lang="en-US" sz="900" b="0" strike="noStrike" spc="-1">
                <a:solidFill>
                  <a:srgbClr val="404040"/>
                </a:solidFill>
                <a:latin typeface="Franklin Gothic Book"/>
              </a:rPr>
              <a:t>4/16/2024</a:t>
            </a:fld>
            <a:endParaRPr lang="en-IN"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102A93B3-CD57-4FF7-ACE7-5A6332C7FCBB}" type="slidenum">
              <a:rPr lang="en-US" sz="900" b="0" strike="noStrike" spc="-1">
                <a:solidFill>
                  <a:srgbClr val="404040"/>
                </a:solidFill>
                <a:latin typeface="Franklin Gothic Book"/>
              </a:rPr>
              <a:t>‹#›</a:t>
            </a:fld>
            <a:endParaRPr lang="en-IN"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KEY LOGGER AND SECURITY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dirty="0">
                <a:solidFill>
                  <a:srgbClr val="1482AC"/>
                </a:solidFill>
                <a:latin typeface="Arial"/>
              </a:rPr>
              <a:t>CAPSTONE PROJECT</a:t>
            </a:r>
            <a:endParaRPr lang="en-IN" sz="3200" b="0" strike="noStrike" spc="-1" dirty="0">
              <a:latin typeface="Arial"/>
            </a:endParaRPr>
          </a:p>
        </p:txBody>
      </p:sp>
      <p:sp>
        <p:nvSpPr>
          <p:cNvPr id="136" name="CustomShape 3"/>
          <p:cNvSpPr/>
          <p:nvPr/>
        </p:nvSpPr>
        <p:spPr>
          <a:xfrm>
            <a:off x="2604240" y="4320000"/>
            <a:ext cx="7979760" cy="1005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IN" sz="2000" b="0" strike="noStrike" spc="-1" dirty="0">
              <a:latin typeface="Arial"/>
            </a:endParaRPr>
          </a:p>
          <a:p>
            <a:pPr>
              <a:lnSpc>
                <a:spcPct val="100000"/>
              </a:lnSpc>
            </a:pPr>
            <a:r>
              <a:rPr lang="en-US" sz="2000" b="1" strike="noStrike" spc="-1" dirty="0">
                <a:solidFill>
                  <a:srgbClr val="1482AC"/>
                </a:solidFill>
                <a:latin typeface="Arial"/>
              </a:rPr>
              <a:t>1. Deepak </a:t>
            </a:r>
            <a:r>
              <a:rPr lang="en-US" sz="2000" b="1" strike="noStrike" spc="-1" dirty="0" err="1">
                <a:solidFill>
                  <a:srgbClr val="1482AC"/>
                </a:solidFill>
                <a:latin typeface="Arial"/>
              </a:rPr>
              <a:t>Rajeshkumar</a:t>
            </a:r>
            <a:r>
              <a:rPr lang="en-US" sz="2000" b="1" strike="noStrike" spc="-1" dirty="0">
                <a:solidFill>
                  <a:srgbClr val="1482AC"/>
                </a:solidFill>
                <a:latin typeface="Arial"/>
              </a:rPr>
              <a:t> – College of Engineering, Guindy – Computer science and Engineering</a:t>
            </a:r>
            <a:endParaRPr lang="en-IN"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Conclusion</a:t>
            </a:r>
            <a:endParaRPr lang="en-US" sz="4400" b="0" strike="noStrike" spc="-1">
              <a:solidFill>
                <a:srgbClr val="000000"/>
              </a:solidFill>
              <a:latin typeface="Franklin Gothic Book"/>
            </a:endParaRPr>
          </a:p>
        </p:txBody>
      </p:sp>
      <p:sp>
        <p:nvSpPr>
          <p:cNvPr id="152" name="TextShape 2"/>
          <p:cNvSpPr txBox="1"/>
          <p:nvPr/>
        </p:nvSpPr>
        <p:spPr>
          <a:xfrm>
            <a:off x="581040" y="1483200"/>
            <a:ext cx="11029320" cy="4672800"/>
          </a:xfrm>
          <a:prstGeom prst="rect">
            <a:avLst/>
          </a:prstGeom>
          <a:noFill/>
          <a:ln>
            <a:noFill/>
          </a:ln>
        </p:spPr>
        <p:txBody>
          <a:bodyPr anchor="ctr">
            <a:normAutofit/>
          </a:bodyPr>
          <a:lstStyle/>
          <a:p>
            <a:pPr marL="360">
              <a:lnSpc>
                <a:spcPct val="110000"/>
              </a:lnSpc>
              <a:spcBef>
                <a:spcPts val="400"/>
              </a:spcBef>
              <a:spcAft>
                <a:spcPts val="601"/>
              </a:spcAft>
              <a:buClr>
                <a:srgbClr val="1CADE4"/>
              </a:buClr>
              <a:buSzPct val="92000"/>
            </a:pPr>
            <a:br>
              <a:rPr lang="en-US" sz="2000" spc="-1" dirty="0">
                <a:solidFill>
                  <a:srgbClr val="404040"/>
                </a:solidFill>
                <a:latin typeface="Arial" panose="020B0604020202020204" pitchFamily="34" charset="0"/>
                <a:cs typeface="Arial" panose="020B0604020202020204" pitchFamily="34" charset="0"/>
              </a:rPr>
            </a:br>
            <a:r>
              <a:rPr lang="en-US" sz="2000" spc="-1" dirty="0">
                <a:solidFill>
                  <a:srgbClr val="404040"/>
                </a:solidFill>
                <a:latin typeface="Arial" panose="020B0604020202020204" pitchFamily="34" charset="0"/>
                <a:cs typeface="Arial" panose="020B0604020202020204" pitchFamily="34" charset="0"/>
              </a:rPr>
              <a:t>Our project aims to develop a basic keylogger using Python and the </a:t>
            </a:r>
            <a:r>
              <a:rPr lang="en-US" sz="2000" spc="-1" dirty="0" err="1">
                <a:solidFill>
                  <a:srgbClr val="404040"/>
                </a:solidFill>
                <a:latin typeface="Arial" panose="020B0604020202020204" pitchFamily="34" charset="0"/>
                <a:cs typeface="Arial" panose="020B0604020202020204" pitchFamily="34" charset="0"/>
              </a:rPr>
              <a:t>pynput</a:t>
            </a:r>
            <a:r>
              <a:rPr lang="en-US" sz="2000" spc="-1" dirty="0">
                <a:solidFill>
                  <a:srgbClr val="404040"/>
                </a:solidFill>
                <a:latin typeface="Arial" panose="020B0604020202020204" pitchFamily="34" charset="0"/>
                <a:cs typeface="Arial" panose="020B0604020202020204" pitchFamily="34" charset="0"/>
              </a:rPr>
              <a:t> library. The keylogger records key presses, holds, and releases, storing the data in both text and JSON formats. We've created a simple GUI using </a:t>
            </a:r>
            <a:r>
              <a:rPr lang="en-US" sz="2000" spc="-1" dirty="0" err="1">
                <a:solidFill>
                  <a:srgbClr val="404040"/>
                </a:solidFill>
                <a:latin typeface="Arial" panose="020B0604020202020204" pitchFamily="34" charset="0"/>
                <a:cs typeface="Arial" panose="020B0604020202020204" pitchFamily="34" charset="0"/>
              </a:rPr>
              <a:t>Tkinter</a:t>
            </a:r>
            <a:r>
              <a:rPr lang="en-US" sz="2000" spc="-1" dirty="0">
                <a:solidFill>
                  <a:srgbClr val="404040"/>
                </a:solidFill>
                <a:latin typeface="Arial" panose="020B0604020202020204" pitchFamily="34" charset="0"/>
                <a:cs typeface="Arial" panose="020B0604020202020204" pitchFamily="34" charset="0"/>
              </a:rPr>
              <a:t>, allowing users to easily start and stop the keylogging </a:t>
            </a:r>
            <a:r>
              <a:rPr lang="en-US" sz="2000" spc="-1" dirty="0" err="1">
                <a:solidFill>
                  <a:srgbClr val="404040"/>
                </a:solidFill>
                <a:latin typeface="Arial" panose="020B0604020202020204" pitchFamily="34" charset="0"/>
                <a:cs typeface="Arial" panose="020B0604020202020204" pitchFamily="34" charset="0"/>
              </a:rPr>
              <a:t>process.Key</a:t>
            </a:r>
            <a:r>
              <a:rPr lang="en-US" sz="2000" spc="-1" dirty="0">
                <a:solidFill>
                  <a:srgbClr val="404040"/>
                </a:solidFill>
                <a:latin typeface="Arial" panose="020B0604020202020204" pitchFamily="34" charset="0"/>
                <a:cs typeface="Arial" panose="020B0604020202020204" pitchFamily="34" charset="0"/>
              </a:rPr>
              <a:t> observations highlight the successful implementation of keylogging features, a user-friendly interface, and efficient file management for storing keystroke data. We faced challenges such as potential detection by antivirus software and limited error handling.</a:t>
            </a:r>
          </a:p>
          <a:p>
            <a:pPr algn="l"/>
            <a:r>
              <a:rPr lang="en-US" sz="2000" spc="-1" dirty="0">
                <a:solidFill>
                  <a:srgbClr val="404040"/>
                </a:solidFill>
                <a:latin typeface="Arial" panose="020B0604020202020204" pitchFamily="34" charset="0"/>
                <a:cs typeface="Arial" panose="020B0604020202020204" pitchFamily="34" charset="0"/>
              </a:rPr>
              <a:t>Potential enhancements could include improved logging capabilities, robust error handling, and attention to security and compatibility across different platforms.</a:t>
            </a:r>
          </a:p>
          <a:p>
            <a:pPr algn="l"/>
            <a:r>
              <a:rPr lang="en-US" sz="2000" spc="-1" dirty="0">
                <a:solidFill>
                  <a:srgbClr val="404040"/>
                </a:solidFill>
                <a:latin typeface="Arial" panose="020B0604020202020204" pitchFamily="34" charset="0"/>
                <a:cs typeface="Arial" panose="020B0604020202020204" pitchFamily="34" charset="0"/>
              </a:rPr>
              <a:t>In summary, our project offers insights into keylogging methods, their practical uses, and the ethical considerations involved in their deployment.</a:t>
            </a:r>
          </a:p>
          <a:p>
            <a:pPr marL="305280" indent="-304920">
              <a:lnSpc>
                <a:spcPct val="110000"/>
              </a:lnSpc>
              <a:spcBef>
                <a:spcPts val="400"/>
              </a:spcBef>
              <a:spcAft>
                <a:spcPts val="601"/>
              </a:spcAft>
              <a:buClr>
                <a:srgbClr val="1CADE4"/>
              </a:buClr>
              <a:buSzPct val="92000"/>
              <a:buFont typeface="Wingdings 2" charset="2"/>
              <a:buChar char=""/>
            </a:pPr>
            <a:endParaRPr lang="en-US" sz="20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162680" y="1374480"/>
            <a:ext cx="11029320" cy="4672800"/>
          </a:xfrm>
          <a:prstGeom prst="rect">
            <a:avLst/>
          </a:prstGeom>
          <a:noFill/>
          <a:ln>
            <a:noFill/>
          </a:ln>
        </p:spPr>
        <p:txBody>
          <a:bodyPr anchor="ctr">
            <a:noAutofit/>
          </a:bodyPr>
          <a:lstStyle/>
          <a:p>
            <a:pPr>
              <a:lnSpc>
                <a:spcPct val="110000"/>
              </a:lnSpc>
              <a:spcBef>
                <a:spcPts val="400"/>
              </a:spcBef>
              <a:spcAft>
                <a:spcPts val="601"/>
              </a:spcAft>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Focus on Ethical Enhancements:</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Prioritize user consent, data security (encryption, access controls), and transparency.</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Improve Core Functionality:</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Implement secure storage for captured keystrokes.</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Integrate user management and logging control options (if ethically justifiable).</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Data Analysis :</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Explore feature engineering, data preprocessing, and anonymized machine learning for specific analysis goals.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Emerging Technologies:</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Investigate edge computing for privacy-preserving analysis (if applicable).</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Explore advanced machine learning techniques cautiously, prioritizing user consent and privacy-preserving methods.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340"/>
              </a:spcBef>
              <a:spcAft>
                <a:spcPts val="601"/>
              </a:spcAft>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p:txBody>
      </p:sp>
      <p:sp>
        <p:nvSpPr>
          <p:cNvPr id="154"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8500" lnSpcReduction="20000"/>
          </a:bodyPr>
          <a:lstStyle/>
          <a:p>
            <a:pPr>
              <a:lnSpc>
                <a:spcPct val="100000"/>
              </a:lnSpc>
            </a:pPr>
            <a:r>
              <a:rPr lang="en-US" sz="4400" b="1" strike="noStrike" cap="all" spc="-1">
                <a:solidFill>
                  <a:srgbClr val="1CADE4"/>
                </a:solidFill>
                <a:latin typeface="Arial"/>
              </a:rPr>
              <a:t>Future scope</a:t>
            </a:r>
            <a:endParaRPr lang="en-IN" sz="4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References</a:t>
            </a:r>
            <a:endParaRPr lang="en-US" sz="4400" b="0" strike="noStrike" spc="-1">
              <a:solidFill>
                <a:srgbClr val="000000"/>
              </a:solidFill>
              <a:latin typeface="Franklin Gothic Book"/>
            </a:endParaRPr>
          </a:p>
        </p:txBody>
      </p:sp>
      <p:sp>
        <p:nvSpPr>
          <p:cNvPr id="156" name="TextShape 2"/>
          <p:cNvSpPr txBox="1"/>
          <p:nvPr/>
        </p:nvSpPr>
        <p:spPr>
          <a:xfrm>
            <a:off x="581040" y="1302120"/>
            <a:ext cx="11029320" cy="4672800"/>
          </a:xfrm>
          <a:prstGeom prst="rect">
            <a:avLst/>
          </a:prstGeom>
          <a:noFill/>
          <a:ln>
            <a:noFill/>
          </a:ln>
        </p:spPr>
        <p:txBody>
          <a:bodyPr anchor="ctr">
            <a:normAutofit/>
          </a:bodyPr>
          <a:lstStyle/>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Rai, S., Choubey, V., &amp; Garg, P. (2022, July). A Systematic Review of Encryption and Keylogging for Computer System Security. In </a:t>
            </a:r>
            <a:r>
              <a:rPr lang="en-IN" sz="1400" b="0" i="1" dirty="0">
                <a:solidFill>
                  <a:srgbClr val="222222"/>
                </a:solidFill>
                <a:effectLst/>
                <a:latin typeface="Arial" panose="020B0604020202020204" pitchFamily="34" charset="0"/>
              </a:rPr>
              <a:t>2022 Fifth International Conference on Computational Intelligence and Communication Technologies (CCICT)</a:t>
            </a:r>
            <a:r>
              <a:rPr lang="en-IN" sz="1400" b="0" i="0" dirty="0">
                <a:solidFill>
                  <a:srgbClr val="222222"/>
                </a:solidFill>
                <a:effectLst/>
                <a:latin typeface="Arial" panose="020B0604020202020204" pitchFamily="34" charset="0"/>
              </a:rPr>
              <a:t> (pp. 157-163). IEEE</a:t>
            </a:r>
            <a:endParaRPr lang="en-US" sz="1400" i="0" spc="-1" dirty="0">
              <a:solidFill>
                <a:srgbClr val="404040"/>
              </a:solidFill>
              <a:effectLst/>
              <a:latin typeface="Arial" panose="020B0604020202020204" pitchFamily="34" charset="0"/>
              <a:cs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Joy, J., Rajaram, V., Aditya, A. R., &amp; </a:t>
            </a:r>
            <a:r>
              <a:rPr lang="en-IN" sz="1400" b="0" i="0" dirty="0" err="1">
                <a:solidFill>
                  <a:srgbClr val="222222"/>
                </a:solidFill>
                <a:effectLst/>
                <a:latin typeface="Arial" panose="020B0604020202020204" pitchFamily="34" charset="0"/>
              </a:rPr>
              <a:t>Pandimurugan</a:t>
            </a:r>
            <a:r>
              <a:rPr lang="en-IN" sz="1400" b="0" i="0" dirty="0">
                <a:solidFill>
                  <a:srgbClr val="222222"/>
                </a:solidFill>
                <a:effectLst/>
                <a:latin typeface="Arial" panose="020B0604020202020204" pitchFamily="34" charset="0"/>
              </a:rPr>
              <a:t>, V. (2023, December). Developing Advanced Software Keylogger using Python and Creating Awareness of their Functionalities. In </a:t>
            </a:r>
            <a:r>
              <a:rPr lang="en-IN" sz="1400" b="0" i="1" dirty="0">
                <a:solidFill>
                  <a:srgbClr val="222222"/>
                </a:solidFill>
                <a:effectLst/>
                <a:latin typeface="Arial" panose="020B0604020202020204" pitchFamily="34" charset="0"/>
              </a:rPr>
              <a:t>2023 2nd International Conference on Automation, Computing and Renewable Systems (ICACRS)</a:t>
            </a:r>
            <a:r>
              <a:rPr lang="en-IN" sz="1400" b="0" i="0" dirty="0">
                <a:solidFill>
                  <a:srgbClr val="222222"/>
                </a:solidFill>
                <a:effectLst/>
                <a:latin typeface="Arial" panose="020B0604020202020204" pitchFamily="34" charset="0"/>
              </a:rPr>
              <a:t> (pp. 1551-1557). IEEE</a:t>
            </a:r>
            <a:endParaRPr lang="en-US" sz="1400" b="0"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US" sz="1400" b="0" i="0" dirty="0" err="1">
                <a:solidFill>
                  <a:srgbClr val="222222"/>
                </a:solidFill>
                <a:effectLst/>
                <a:latin typeface="Arial" panose="020B0604020202020204" pitchFamily="34" charset="0"/>
              </a:rPr>
              <a:t>Shirke</a:t>
            </a:r>
            <a:r>
              <a:rPr lang="en-US" sz="1400" b="0" i="0" dirty="0">
                <a:solidFill>
                  <a:srgbClr val="222222"/>
                </a:solidFill>
                <a:effectLst/>
                <a:latin typeface="Arial" panose="020B0604020202020204" pitchFamily="34" charset="0"/>
              </a:rPr>
              <a:t>, A., Pawar, R., </a:t>
            </a:r>
            <a:r>
              <a:rPr lang="en-US" sz="1400" b="0" i="0" dirty="0" err="1">
                <a:solidFill>
                  <a:srgbClr val="222222"/>
                </a:solidFill>
                <a:effectLst/>
                <a:latin typeface="Arial" panose="020B0604020202020204" pitchFamily="34" charset="0"/>
              </a:rPr>
              <a:t>Bivalkar</a:t>
            </a:r>
            <a:r>
              <a:rPr lang="en-US" sz="1400" b="0" i="0" dirty="0">
                <a:solidFill>
                  <a:srgbClr val="222222"/>
                </a:solidFill>
                <a:effectLst/>
                <a:latin typeface="Arial" panose="020B0604020202020204" pitchFamily="34" charset="0"/>
              </a:rPr>
              <a:t>, M., </a:t>
            </a:r>
            <a:r>
              <a:rPr lang="en-US" sz="1400" b="0" i="0" dirty="0" err="1">
                <a:solidFill>
                  <a:srgbClr val="222222"/>
                </a:solidFill>
                <a:effectLst/>
                <a:latin typeface="Arial" panose="020B0604020202020204" pitchFamily="34" charset="0"/>
              </a:rPr>
              <a:t>Waghela</a:t>
            </a:r>
            <a:r>
              <a:rPr lang="en-US" sz="1400" b="0" i="0" dirty="0">
                <a:solidFill>
                  <a:srgbClr val="222222"/>
                </a:solidFill>
                <a:effectLst/>
                <a:latin typeface="Arial" panose="020B0604020202020204" pitchFamily="34" charset="0"/>
              </a:rPr>
              <a:t>, H., &amp; Shah, Z. (2023, December). Advance Keylogger–Capturing Keystrokes. In </a:t>
            </a:r>
            <a:r>
              <a:rPr lang="en-US" sz="1400" b="0" i="1" dirty="0">
                <a:solidFill>
                  <a:srgbClr val="222222"/>
                </a:solidFill>
                <a:effectLst/>
                <a:latin typeface="Arial" panose="020B0604020202020204" pitchFamily="34" charset="0"/>
              </a:rPr>
              <a:t>2023 6th International Conference on Advances in Science and Technology (ICAST)</a:t>
            </a:r>
            <a:r>
              <a:rPr lang="en-US" sz="1400" b="0" i="0" dirty="0">
                <a:solidFill>
                  <a:srgbClr val="222222"/>
                </a:solidFill>
                <a:effectLst/>
                <a:latin typeface="Arial" panose="020B0604020202020204" pitchFamily="34" charset="0"/>
              </a:rPr>
              <a:t> (pp. 250-255). IEEE.</a:t>
            </a:r>
          </a:p>
          <a:p>
            <a:pPr marL="305280" indent="-304920">
              <a:lnSpc>
                <a:spcPct val="110000"/>
              </a:lnSpc>
              <a:spcBef>
                <a:spcPts val="479"/>
              </a:spcBef>
              <a:spcAft>
                <a:spcPts val="601"/>
              </a:spcAft>
              <a:buClr>
                <a:srgbClr val="1CADE4"/>
              </a:buClr>
              <a:buSzPct val="92000"/>
              <a:buFont typeface="Wingdings 2" charset="2"/>
              <a:buChar char=""/>
            </a:pPr>
            <a:r>
              <a:rPr lang="en-US" sz="1400" b="0" i="0" dirty="0" err="1">
                <a:solidFill>
                  <a:srgbClr val="222222"/>
                </a:solidFill>
                <a:effectLst/>
                <a:latin typeface="Arial" panose="020B0604020202020204" pitchFamily="34" charset="0"/>
              </a:rPr>
              <a:t>Bejo</a:t>
            </a:r>
            <a:r>
              <a:rPr lang="en-US" sz="1400" b="0" i="0" dirty="0">
                <a:solidFill>
                  <a:srgbClr val="222222"/>
                </a:solidFill>
                <a:effectLst/>
                <a:latin typeface="Arial" panose="020B0604020202020204" pitchFamily="34" charset="0"/>
              </a:rPr>
              <a:t>, S. P., Kumar, B., Banerjee, P., Jha, P., Singh, A. N., &amp; </a:t>
            </a:r>
            <a:r>
              <a:rPr lang="en-US" sz="1400" b="0" i="0" dirty="0" err="1">
                <a:solidFill>
                  <a:srgbClr val="222222"/>
                </a:solidFill>
                <a:effectLst/>
                <a:latin typeface="Arial" panose="020B0604020202020204" pitchFamily="34" charset="0"/>
              </a:rPr>
              <a:t>Dehury</a:t>
            </a:r>
            <a:r>
              <a:rPr lang="en-US" sz="1400" b="0" i="0" dirty="0">
                <a:solidFill>
                  <a:srgbClr val="222222"/>
                </a:solidFill>
                <a:effectLst/>
                <a:latin typeface="Arial" panose="020B0604020202020204" pitchFamily="34" charset="0"/>
              </a:rPr>
              <a:t>, M. K. (2023, March). Design, Analysis and Implementation of an Advanced Keylogger to Defend Cyber Threats. In </a:t>
            </a:r>
            <a:r>
              <a:rPr lang="en-US" sz="1400" b="0" i="1" dirty="0">
                <a:solidFill>
                  <a:srgbClr val="222222"/>
                </a:solidFill>
                <a:effectLst/>
                <a:latin typeface="Arial" panose="020B0604020202020204" pitchFamily="34" charset="0"/>
              </a:rPr>
              <a:t>2023 9th International Conference on Advanced Computing and Communication Systems (ICACCS)</a:t>
            </a:r>
            <a:r>
              <a:rPr lang="en-US" sz="1400" b="0" i="0" dirty="0">
                <a:solidFill>
                  <a:srgbClr val="222222"/>
                </a:solidFill>
                <a:effectLst/>
                <a:latin typeface="Arial" panose="020B0604020202020204" pitchFamily="34" charset="0"/>
              </a:rPr>
              <a:t> (Vol. 1, pp. 2269-2274). IEEE.</a:t>
            </a:r>
            <a:endParaRPr lang="en-US" sz="1400" dirty="0">
              <a:solidFill>
                <a:srgbClr val="222222"/>
              </a:solidFill>
              <a:latin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US" sz="1400" b="0" i="0" dirty="0">
                <a:solidFill>
                  <a:srgbClr val="222222"/>
                </a:solidFill>
                <a:effectLst/>
                <a:latin typeface="Arial" panose="020B0604020202020204" pitchFamily="34" charset="0"/>
              </a:rPr>
              <a:t>Ahmed, M. B., </a:t>
            </a:r>
            <a:r>
              <a:rPr lang="en-US" sz="1400" b="0" i="0" dirty="0" err="1">
                <a:solidFill>
                  <a:srgbClr val="222222"/>
                </a:solidFill>
                <a:effectLst/>
                <a:latin typeface="Arial" panose="020B0604020202020204" pitchFamily="34" charset="0"/>
              </a:rPr>
              <a:t>Shoikot</a:t>
            </a:r>
            <a:r>
              <a:rPr lang="en-US" sz="1400" b="0" i="0" dirty="0">
                <a:solidFill>
                  <a:srgbClr val="222222"/>
                </a:solidFill>
                <a:effectLst/>
                <a:latin typeface="Arial" panose="020B0604020202020204" pitchFamily="34" charset="0"/>
              </a:rPr>
              <a:t>, M., Hossain, J., &amp; Rahman, A. (2019). Key logger detection using memory forensic and network monitoring. </a:t>
            </a:r>
            <a:r>
              <a:rPr lang="en-US" sz="1400" b="0" i="1" dirty="0">
                <a:solidFill>
                  <a:srgbClr val="222222"/>
                </a:solidFill>
                <a:effectLst/>
                <a:latin typeface="Arial" panose="020B0604020202020204" pitchFamily="34" charset="0"/>
              </a:rPr>
              <a:t>International Journal of Computer Applications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975</a:t>
            </a:r>
            <a:r>
              <a:rPr lang="en-US" sz="1400" b="0" i="0" dirty="0">
                <a:solidFill>
                  <a:srgbClr val="222222"/>
                </a:solidFill>
                <a:effectLst/>
                <a:latin typeface="Arial" panose="020B0604020202020204" pitchFamily="34" charset="0"/>
              </a:rPr>
              <a:t>, 8887.</a:t>
            </a:r>
          </a:p>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Parekh, D. H., </a:t>
            </a:r>
            <a:r>
              <a:rPr lang="en-IN" sz="1400" b="0" i="0" dirty="0" err="1">
                <a:solidFill>
                  <a:srgbClr val="222222"/>
                </a:solidFill>
                <a:effectLst/>
                <a:latin typeface="Arial" panose="020B0604020202020204" pitchFamily="34" charset="0"/>
              </a:rPr>
              <a:t>Adhvaryu</a:t>
            </a:r>
            <a:r>
              <a:rPr lang="en-IN" sz="1400" b="0" i="0" dirty="0">
                <a:solidFill>
                  <a:srgbClr val="222222"/>
                </a:solidFill>
                <a:effectLst/>
                <a:latin typeface="Arial" panose="020B0604020202020204" pitchFamily="34" charset="0"/>
              </a:rPr>
              <a:t>, N., &amp; </a:t>
            </a:r>
            <a:r>
              <a:rPr lang="en-IN" sz="1400" b="0" i="0" dirty="0" err="1">
                <a:solidFill>
                  <a:srgbClr val="222222"/>
                </a:solidFill>
                <a:effectLst/>
                <a:latin typeface="Arial" panose="020B0604020202020204" pitchFamily="34" charset="0"/>
              </a:rPr>
              <a:t>Dahiy</a:t>
            </a:r>
            <a:r>
              <a:rPr lang="en-IN" sz="1400" b="0" i="0" dirty="0">
                <a:solidFill>
                  <a:srgbClr val="222222"/>
                </a:solidFill>
                <a:effectLst/>
                <a:latin typeface="Arial" panose="020B0604020202020204" pitchFamily="34" charset="0"/>
              </a:rPr>
              <a:t>, V. (2020). Keystroke Logging: Integrating Natural Language Processing Technique to </a:t>
            </a:r>
            <a:r>
              <a:rPr lang="en-IN" sz="1400" b="0" i="0" dirty="0" err="1">
                <a:solidFill>
                  <a:srgbClr val="222222"/>
                </a:solidFill>
                <a:effectLst/>
                <a:latin typeface="Arial" panose="020B0604020202020204" pitchFamily="34" charset="0"/>
              </a:rPr>
              <a:t>Analyze</a:t>
            </a:r>
            <a:r>
              <a:rPr lang="en-IN" sz="1400" b="0" i="0" dirty="0">
                <a:solidFill>
                  <a:srgbClr val="222222"/>
                </a:solidFill>
                <a:effectLst/>
                <a:latin typeface="Arial" panose="020B0604020202020204" pitchFamily="34" charset="0"/>
              </a:rPr>
              <a:t> Log Data. </a:t>
            </a:r>
            <a:r>
              <a:rPr lang="en-IN" sz="1400" b="0" i="1" dirty="0">
                <a:solidFill>
                  <a:srgbClr val="222222"/>
                </a:solidFill>
                <a:effectLst/>
                <a:latin typeface="Arial" panose="020B0604020202020204" pitchFamily="34" charset="0"/>
              </a:rPr>
              <a:t>International Journal of Innovative Technology and Exploring Engineering (IJITEE)</a:t>
            </a:r>
            <a:r>
              <a:rPr lang="en-IN" sz="1400" b="0" i="0" dirty="0">
                <a:solidFill>
                  <a:srgbClr val="222222"/>
                </a:solidFill>
                <a:effectLst/>
                <a:latin typeface="Arial" panose="020B0604020202020204" pitchFamily="34" charset="0"/>
              </a:rPr>
              <a:t>, </a:t>
            </a:r>
            <a:r>
              <a:rPr lang="en-IN" sz="1400" b="0" i="1" dirty="0">
                <a:solidFill>
                  <a:srgbClr val="222222"/>
                </a:solidFill>
                <a:effectLst/>
                <a:latin typeface="Arial" panose="020B0604020202020204" pitchFamily="34" charset="0"/>
              </a:rPr>
              <a:t>9</a:t>
            </a:r>
            <a:r>
              <a:rPr lang="en-IN" sz="1400" b="0" i="0" dirty="0">
                <a:solidFill>
                  <a:srgbClr val="222222"/>
                </a:solidFill>
                <a:effectLst/>
                <a:latin typeface="Arial" panose="020B0604020202020204" pitchFamily="34" charset="0"/>
              </a:rPr>
              <a:t>(3), 2028-2033.</a:t>
            </a:r>
            <a:endParaRPr lang="en-US" sz="14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dirty="0">
                <a:solidFill>
                  <a:srgbClr val="002060"/>
                </a:solidFill>
                <a:latin typeface="Arial"/>
              </a:rPr>
              <a:t>THANK YOU</a:t>
            </a:r>
            <a:endParaRPr lang="en-US" sz="2800" b="0" strike="noStrike" spc="-1" dirty="0">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dirty="0">
                <a:solidFill>
                  <a:srgbClr val="404040"/>
                </a:solidFill>
                <a:latin typeface="Arial"/>
                <a:ea typeface="Franklin Gothic Book"/>
              </a:rPr>
              <a: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Problem Statement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Proposed System/Solution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System Development Approach</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Algorithm &amp; Deployment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Result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Conclusion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Future Scope</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References</a:t>
            </a:r>
            <a:endParaRPr lang="en-US" sz="20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dirty="0">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581040" y="1383546"/>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r>
              <a:rPr lang="en-US" sz="2000" spc="-1" dirty="0">
                <a:solidFill>
                  <a:srgbClr val="404040"/>
                </a:solidFill>
                <a:latin typeface="Arial"/>
              </a:rPr>
              <a:t>In today's digital world, there's a sneaky type of software causing big problems called keyloggers. These programs secretly watch what you type on your computer without you knowing. Imagine someone looking over your shoulder as you type your passwords or credit card numbers - that's what keyloggers do, but much sneakier! They can snatch up all sorts of personal info, like your logins, money details, and even private messages. This is super worrying because it can lead to things like identity theft and money scams. So, it's important to be aware of keyloggers and how to protect yourself from them to keep your info safe online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Proposed Solution</a:t>
            </a:r>
            <a:endParaRPr lang="en-US" sz="4400" b="0" strike="noStrike" spc="-1">
              <a:solidFill>
                <a:srgbClr val="000000"/>
              </a:solidFill>
              <a:latin typeface="Franklin Gothic Book"/>
            </a:endParaRPr>
          </a:p>
        </p:txBody>
      </p:sp>
      <p:sp>
        <p:nvSpPr>
          <p:cNvPr id="142" name="TextShape 2"/>
          <p:cNvSpPr txBox="1"/>
          <p:nvPr/>
        </p:nvSpPr>
        <p:spPr>
          <a:xfrm>
            <a:off x="401333" y="1231920"/>
            <a:ext cx="11613240" cy="5563440"/>
          </a:xfrm>
          <a:prstGeom prst="rect">
            <a:avLst/>
          </a:prstGeom>
          <a:noFill/>
          <a:ln>
            <a:noFill/>
          </a:ln>
        </p:spPr>
        <p:txBody>
          <a:bodyPr anchor="ctr">
            <a:noAutofit/>
          </a:bodyPr>
          <a:lstStyle/>
          <a:p>
            <a:pPr marL="108000">
              <a:spcBef>
                <a:spcPts val="1417"/>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Keystroke Capture:</a:t>
            </a:r>
          </a:p>
          <a:p>
            <a:pPr marL="864000" lvl="1" indent="-324000">
              <a:spcBef>
                <a:spcPts val="1134"/>
              </a:spcBef>
              <a:buClr>
                <a:srgbClr val="000000"/>
              </a:buClr>
              <a:buSzPct val="75000"/>
              <a:buFont typeface="Symbol" charset="2"/>
              <a:buChar char=""/>
            </a:pPr>
            <a:r>
              <a:rPr lang="en-US" sz="1500" spc="-1" dirty="0">
                <a:solidFill>
                  <a:srgbClr val="404040"/>
                </a:solidFill>
                <a:latin typeface="Arial" panose="020B0604020202020204" pitchFamily="34" charset="0"/>
                <a:cs typeface="Arial" panose="020B0604020202020204" pitchFamily="34" charset="0"/>
              </a:rPr>
              <a:t>It utilizes the </a:t>
            </a:r>
            <a:r>
              <a:rPr lang="en-US" sz="1500" spc="-1" dirty="0" err="1">
                <a:solidFill>
                  <a:srgbClr val="404040"/>
                </a:solidFill>
                <a:latin typeface="Arial" panose="020B0604020202020204" pitchFamily="34" charset="0"/>
                <a:cs typeface="Arial" panose="020B0604020202020204" pitchFamily="34" charset="0"/>
              </a:rPr>
              <a:t>pynput</a:t>
            </a:r>
            <a:r>
              <a:rPr lang="en-US" sz="1500" spc="-1" dirty="0">
                <a:solidFill>
                  <a:srgbClr val="404040"/>
                </a:solidFill>
                <a:latin typeface="Arial" panose="020B0604020202020204" pitchFamily="34" charset="0"/>
                <a:cs typeface="Arial" panose="020B0604020202020204" pitchFamily="34" charset="0"/>
              </a:rPr>
              <a:t> library to capture keyboard events. Each keystroke is recorded and stored in a list named "</a:t>
            </a:r>
            <a:r>
              <a:rPr lang="en-US" sz="1500" spc="-1" dirty="0" err="1">
                <a:solidFill>
                  <a:srgbClr val="404040"/>
                </a:solidFill>
                <a:latin typeface="Arial" panose="020B0604020202020204" pitchFamily="34" charset="0"/>
                <a:cs typeface="Arial" panose="020B0604020202020204" pitchFamily="34" charset="0"/>
              </a:rPr>
              <a:t>keys_used</a:t>
            </a:r>
            <a:r>
              <a:rPr lang="en-US" sz="1500" spc="-1" dirty="0">
                <a:solidFill>
                  <a:srgbClr val="404040"/>
                </a:solidFill>
                <a:latin typeface="Arial" panose="020B0604020202020204" pitchFamily="34" charset="0"/>
                <a:cs typeface="Arial" panose="020B0604020202020204" pitchFamily="34" charset="0"/>
              </a:rPr>
              <a:t>." It distinguishes between different types of key actions (pressed, held, released) for potential future analysis, although the current code does not make use of this distinction. </a:t>
            </a:r>
          </a:p>
          <a:p>
            <a:pPr marL="108000" lvl="1">
              <a:spcBef>
                <a:spcPts val="1417"/>
              </a:spcBef>
              <a:buClr>
                <a:srgbClr val="000000"/>
              </a:buClr>
              <a:buSzPct val="45000"/>
            </a:pPr>
            <a:r>
              <a:rPr lang="en-US" sz="1500" b="1" spc="-1" dirty="0">
                <a:solidFill>
                  <a:srgbClr val="404040"/>
                </a:solidFill>
                <a:latin typeface="Arial" panose="020B0604020202020204" pitchFamily="34" charset="0"/>
                <a:cs typeface="Arial" panose="020B0604020202020204" pitchFamily="34" charset="0"/>
              </a:rPr>
              <a:t>Data Storage:</a:t>
            </a:r>
          </a:p>
          <a:p>
            <a:pPr marL="864000" lvl="1" indent="-324000">
              <a:spcBef>
                <a:spcPts val="1134"/>
              </a:spcBef>
              <a:buClr>
                <a:srgbClr val="000000"/>
              </a:buClr>
              <a:buSzPct val="75000"/>
              <a:buFont typeface="Symbol" charset="2"/>
              <a:buChar char=""/>
            </a:pPr>
            <a:r>
              <a:rPr lang="en-US" sz="1500" spc="-1" dirty="0">
                <a:solidFill>
                  <a:srgbClr val="404040"/>
                </a:solidFill>
                <a:latin typeface="Arial" panose="020B0604020202020204" pitchFamily="34" charset="0"/>
                <a:cs typeface="Arial" panose="020B0604020202020204" pitchFamily="34" charset="0"/>
              </a:rPr>
              <a:t>Two output files are generated:</a:t>
            </a:r>
          </a:p>
          <a:p>
            <a:pPr marL="864000" lvl="1" indent="-324000">
              <a:spcBef>
                <a:spcPts val="1134"/>
              </a:spcBef>
              <a:buClr>
                <a:srgbClr val="000000"/>
              </a:buClr>
              <a:buSzPct val="75000"/>
              <a:buFont typeface="Symbol" charset="2"/>
              <a:buChar char=""/>
            </a:pPr>
            <a:r>
              <a:rPr lang="en-US" sz="1500" spc="-1" dirty="0">
                <a:solidFill>
                  <a:srgbClr val="404040"/>
                </a:solidFill>
                <a:latin typeface="Arial" panose="020B0604020202020204" pitchFamily="34" charset="0"/>
                <a:cs typeface="Arial" panose="020B0604020202020204" pitchFamily="34" charset="0"/>
              </a:rPr>
              <a:t>key_log.txt: Contains a straightforward text log detailing the sequence of pressed keys.</a:t>
            </a:r>
          </a:p>
          <a:p>
            <a:pPr marL="864000" lvl="1" indent="-324000">
              <a:spcBef>
                <a:spcPts val="1134"/>
              </a:spcBef>
              <a:buClr>
                <a:srgbClr val="000000"/>
              </a:buClr>
              <a:buSzPct val="75000"/>
              <a:buFont typeface="Symbol" charset="2"/>
              <a:buChar char=""/>
            </a:pPr>
            <a:r>
              <a:rPr lang="en-US" sz="1500" spc="-1" dirty="0" err="1">
                <a:solidFill>
                  <a:srgbClr val="404040"/>
                </a:solidFill>
                <a:latin typeface="Arial" panose="020B0604020202020204" pitchFamily="34" charset="0"/>
                <a:cs typeface="Arial" panose="020B0604020202020204" pitchFamily="34" charset="0"/>
              </a:rPr>
              <a:t>key_log.json</a:t>
            </a:r>
            <a:r>
              <a:rPr lang="en-US" sz="1500" spc="-1" dirty="0">
                <a:solidFill>
                  <a:srgbClr val="404040"/>
                </a:solidFill>
                <a:latin typeface="Arial" panose="020B0604020202020204" pitchFamily="34" charset="0"/>
                <a:cs typeface="Arial" panose="020B0604020202020204" pitchFamily="34" charset="0"/>
              </a:rPr>
              <a:t>: Saves a JSON-formatted list of keys along with additional data regarding their press/release statuses (if a key was held down).</a:t>
            </a:r>
          </a:p>
          <a:p>
            <a:pPr marL="108000">
              <a:spcBef>
                <a:spcPts val="1417"/>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Graphical User Interface (GUI):</a:t>
            </a:r>
          </a:p>
          <a:p>
            <a:pPr marL="864000" lvl="1" indent="-324000">
              <a:spcBef>
                <a:spcPts val="1134"/>
              </a:spcBef>
              <a:buClr>
                <a:srgbClr val="000000"/>
              </a:buClr>
              <a:buSzPct val="75000"/>
              <a:buFont typeface="Symbol" charset="2"/>
              <a:buChar char=""/>
            </a:pPr>
            <a:r>
              <a:rPr lang="en-US" sz="1500" spc="-1" dirty="0">
                <a:solidFill>
                  <a:srgbClr val="404040"/>
                </a:solidFill>
                <a:latin typeface="Arial" panose="020B0604020202020204" pitchFamily="34" charset="0"/>
                <a:cs typeface="Arial" panose="020B0604020202020204" pitchFamily="34" charset="0"/>
              </a:rPr>
              <a:t>Utilizes the </a:t>
            </a:r>
            <a:r>
              <a:rPr lang="en-US" sz="1500" spc="-1" dirty="0" err="1">
                <a:solidFill>
                  <a:srgbClr val="404040"/>
                </a:solidFill>
                <a:latin typeface="Arial" panose="020B0604020202020204" pitchFamily="34" charset="0"/>
                <a:cs typeface="Arial" panose="020B0604020202020204" pitchFamily="34" charset="0"/>
              </a:rPr>
              <a:t>tkinter</a:t>
            </a:r>
            <a:r>
              <a:rPr lang="en-US" sz="1500" spc="-1" dirty="0">
                <a:solidFill>
                  <a:srgbClr val="404040"/>
                </a:solidFill>
                <a:latin typeface="Arial" panose="020B0604020202020204" pitchFamily="34" charset="0"/>
                <a:cs typeface="Arial" panose="020B0604020202020204" pitchFamily="34" charset="0"/>
              </a:rPr>
              <a:t> library to construct a basic GUI featuring:</a:t>
            </a:r>
          </a:p>
          <a:p>
            <a:pPr marL="864000" lvl="1" indent="-324000">
              <a:spcBef>
                <a:spcPts val="1134"/>
              </a:spcBef>
              <a:buClr>
                <a:srgbClr val="000000"/>
              </a:buClr>
              <a:buSzPct val="75000"/>
              <a:buFont typeface="Symbol" charset="2"/>
              <a:buChar char=""/>
            </a:pPr>
            <a:r>
              <a:rPr lang="en-US" sz="1500" spc="-1" dirty="0">
                <a:solidFill>
                  <a:srgbClr val="404040"/>
                </a:solidFill>
                <a:latin typeface="Arial" panose="020B0604020202020204" pitchFamily="34" charset="0"/>
                <a:cs typeface="Arial" panose="020B0604020202020204" pitchFamily="34" charset="0"/>
              </a:rPr>
              <a:t>A label that shows status updates.</a:t>
            </a:r>
          </a:p>
          <a:p>
            <a:pPr marL="864000" lvl="1" indent="-324000">
              <a:spcBef>
                <a:spcPts val="1134"/>
              </a:spcBef>
              <a:buClr>
                <a:srgbClr val="000000"/>
              </a:buClr>
              <a:buSzPct val="75000"/>
              <a:buFont typeface="Symbol" charset="2"/>
              <a:buChar char=""/>
            </a:pPr>
            <a:r>
              <a:rPr lang="en-US" sz="1500" spc="-1" dirty="0">
                <a:solidFill>
                  <a:srgbClr val="404040"/>
                </a:solidFill>
                <a:latin typeface="Arial" panose="020B0604020202020204" pitchFamily="34" charset="0"/>
                <a:cs typeface="Arial" panose="020B0604020202020204" pitchFamily="34" charset="0"/>
              </a:rPr>
              <a:t>"Start" and "Stop" buttons for managing the keylogging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System  Approach</a:t>
            </a:r>
            <a:endParaRPr lang="en-US" sz="4400" b="0" strike="noStrike" spc="-1">
              <a:solidFill>
                <a:srgbClr val="000000"/>
              </a:solidFill>
              <a:latin typeface="Franklin Gothic Book"/>
            </a:endParaRPr>
          </a:p>
        </p:txBody>
      </p:sp>
      <p:sp>
        <p:nvSpPr>
          <p:cNvPr id="144" name="TextShape 2"/>
          <p:cNvSpPr txBox="1"/>
          <p:nvPr/>
        </p:nvSpPr>
        <p:spPr>
          <a:xfrm>
            <a:off x="581040" y="1414318"/>
            <a:ext cx="11029320" cy="5176800"/>
          </a:xfrm>
          <a:prstGeom prst="rect">
            <a:avLst/>
          </a:prstGeom>
          <a:noFill/>
          <a:ln>
            <a:noFill/>
          </a:ln>
        </p:spPr>
        <p:txBody>
          <a:bodyPr>
            <a:noAutofit/>
          </a:bodyPr>
          <a:lstStyle/>
          <a:p>
            <a:pPr>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 System Requirements</a:t>
            </a:r>
          </a:p>
          <a:p>
            <a:pPr>
              <a:lnSpc>
                <a:spcPct val="110000"/>
              </a:lnSpc>
              <a:spcBef>
                <a:spcPts val="360"/>
              </a:spcBef>
              <a:spcAft>
                <a:spcPts val="601"/>
              </a:spcAft>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lvl="1">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Functional Requirements:</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Capture keystroke events (presses and releases) using a library like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pynput</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Store captured keystrokes in a designated file format (text or JSON in this case).</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Provide a user interface (GUI) for controlling the keylogging process.</a:t>
            </a:r>
            <a:endParaRPr lang="en-US" sz="1500" b="0" strike="noStrike" spc="-1" dirty="0">
              <a:solidFill>
                <a:srgbClr val="404040"/>
              </a:solidFill>
              <a:latin typeface="Arial" panose="020B0604020202020204" pitchFamily="34" charset="0"/>
              <a:cs typeface="Arial" panose="020B0604020202020204" pitchFamily="34" charset="0"/>
            </a:endParaRPr>
          </a:p>
          <a:p>
            <a:pPr marL="1105200" lvl="3" indent="-216000">
              <a:spcBef>
                <a:spcPts val="850"/>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GUI should offer functions to:</a:t>
            </a:r>
            <a:endParaRPr lang="en-US" sz="1500" b="0" strike="noStrike" spc="-1" dirty="0">
              <a:solidFill>
                <a:srgbClr val="404040"/>
              </a:solidFill>
              <a:latin typeface="Arial" panose="020B0604020202020204" pitchFamily="34" charset="0"/>
              <a:cs typeface="Arial" panose="020B0604020202020204" pitchFamily="34" charset="0"/>
            </a:endParaRPr>
          </a:p>
          <a:p>
            <a:pPr marL="1321200" lvl="4" indent="-216000">
              <a:spcBef>
                <a:spcPts val="567"/>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Start keylogging.	</a:t>
            </a:r>
            <a:endParaRPr lang="en-US" sz="1500" b="0" strike="noStrike" spc="-1" dirty="0">
              <a:solidFill>
                <a:srgbClr val="404040"/>
              </a:solidFill>
              <a:latin typeface="Arial" panose="020B0604020202020204" pitchFamily="34" charset="0"/>
              <a:cs typeface="Arial" panose="020B0604020202020204" pitchFamily="34" charset="0"/>
            </a:endParaRPr>
          </a:p>
          <a:p>
            <a:pPr marL="1321200" lvl="4" indent="-216000">
              <a:spcBef>
                <a:spcPts val="567"/>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Stop keylogging.</a:t>
            </a:r>
            <a:endParaRPr lang="en-US" sz="1500" b="0" strike="noStrike" spc="-1" dirty="0">
              <a:solidFill>
                <a:srgbClr val="404040"/>
              </a:solidFill>
              <a:latin typeface="Arial" panose="020B0604020202020204" pitchFamily="34" charset="0"/>
              <a:cs typeface="Arial" panose="020B0604020202020204" pitchFamily="34" charset="0"/>
            </a:endParaRPr>
          </a:p>
          <a:p>
            <a:pPr marL="1321200" lvl="4" indent="-216000">
              <a:spcBef>
                <a:spcPts val="567"/>
              </a:spcBef>
              <a:buClr>
                <a:srgbClr val="000000"/>
              </a:buClr>
              <a:buSzPct val="45000"/>
              <a:buFont typeface="Wingdings" charset="2"/>
              <a:buChar char=""/>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marL="1105200" lvl="3" indent="-216000">
              <a:spcBef>
                <a:spcPts val="850"/>
              </a:spcBef>
              <a:buClr>
                <a:srgbClr val="000000"/>
              </a:buClr>
              <a:buSzPct val="45000"/>
              <a:buFont typeface="Wingdings" charset="2"/>
              <a:buChar char=""/>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lvl="1">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Non-Functional Requirements:</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User-friendly interface with clear labels and functionality.</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Reliable keystroke capture with minimal errors.</a:t>
            </a: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28890" y="1623488"/>
            <a:ext cx="10296000" cy="3873960"/>
          </a:xfrm>
          <a:prstGeom prst="rect">
            <a:avLst/>
          </a:prstGeom>
          <a:noFill/>
          <a:ln>
            <a:noFill/>
          </a:ln>
        </p:spPr>
        <p:txBody>
          <a:bodyPr lIns="90000" tIns="45000" rIns="90000" bIns="45000">
            <a:noAutofit/>
          </a:bodyPr>
          <a:lstStyle/>
          <a:p>
            <a:r>
              <a:rPr lang="en-IN" sz="1500" b="1" strike="noStrike" spc="-1" dirty="0">
                <a:solidFill>
                  <a:srgbClr val="0F0F0F"/>
                </a:solidFill>
                <a:latin typeface="Arial" panose="020B0604020202020204" pitchFamily="34" charset="0"/>
                <a:ea typeface="Franklin Gothic Book"/>
                <a:cs typeface="Arial" panose="020B0604020202020204" pitchFamily="34" charset="0"/>
              </a:rPr>
              <a:t>Libraries and Tools</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r>
              <a:rPr lang="en-IN" sz="1500" b="1" strike="noStrike" spc="-1" dirty="0">
                <a:solidFill>
                  <a:srgbClr val="0F0F0F"/>
                </a:solidFill>
                <a:latin typeface="Arial" panose="020B0604020202020204" pitchFamily="34" charset="0"/>
                <a:ea typeface="Franklin Gothic Book"/>
                <a:cs typeface="Arial" panose="020B0604020202020204" pitchFamily="34" charset="0"/>
              </a:rPr>
              <a:t>Keystroke Capture:</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code utilizes the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pynput</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 library to listen for keyboard events.</a:t>
            </a:r>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endParaRPr lang="en-IN" sz="1500" b="0" strike="noStrike" spc="-1" dirty="0">
              <a:latin typeface="Arial" panose="020B0604020202020204" pitchFamily="34" charset="0"/>
              <a:cs typeface="Arial" panose="020B0604020202020204" pitchFamily="34" charset="0"/>
            </a:endParaRPr>
          </a:p>
          <a:p>
            <a:r>
              <a:rPr lang="en-IN" sz="1500" b="1" strike="noStrike" spc="-1" dirty="0">
                <a:solidFill>
                  <a:srgbClr val="0F0F0F"/>
                </a:solidFill>
                <a:latin typeface="Arial" panose="020B0604020202020204" pitchFamily="34" charset="0"/>
                <a:ea typeface="Franklin Gothic Book"/>
                <a:cs typeface="Arial" panose="020B0604020202020204" pitchFamily="34" charset="0"/>
              </a:rPr>
              <a:t>Data Storage: </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code currently stores keystrokes in two files: key_log.txt (plain text) and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key_log.json</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 (JSON format). Secure storage methods like encryption are not implemented (important for future enhancements).</a:t>
            </a:r>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endParaRPr lang="en-IN" sz="1500" b="0" strike="noStrike" spc="-1" dirty="0">
              <a:latin typeface="Arial" panose="020B0604020202020204" pitchFamily="34" charset="0"/>
              <a:cs typeface="Arial" panose="020B0604020202020204" pitchFamily="34" charset="0"/>
            </a:endParaRPr>
          </a:p>
          <a:p>
            <a:r>
              <a:rPr lang="en-IN" sz="1500" b="1" strike="noStrike" spc="-1" dirty="0">
                <a:solidFill>
                  <a:srgbClr val="0F0F0F"/>
                </a:solidFill>
                <a:latin typeface="Arial" panose="020B0604020202020204" pitchFamily="34" charset="0"/>
                <a:ea typeface="Franklin Gothic Book"/>
                <a:cs typeface="Arial" panose="020B0604020202020204" pitchFamily="34" charset="0"/>
              </a:rPr>
              <a:t>User Interface: </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pPr marL="648000" lvl="2" indent="-216000">
              <a:buClr>
                <a:srgbClr val="000000"/>
              </a:buClr>
              <a:buSzPct val="45000"/>
              <a:buFont typeface="Wingdings" charset="2"/>
              <a:buChar char=""/>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code employs the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tkinter</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 library to create a simple GUI with "Start" and "Stop" buttons for controlling keylogging.</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7" name="TextShape 2"/>
          <p:cNvSpPr txBox="1"/>
          <p:nvPr/>
        </p:nvSpPr>
        <p:spPr>
          <a:xfrm>
            <a:off x="581040" y="1231920"/>
            <a:ext cx="11029320" cy="5735498"/>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1. Library Import:</a:t>
            </a:r>
            <a:endParaRPr lang="en-US" sz="1500" b="0" strike="noStrike" spc="-1" dirty="0">
              <a:solidFill>
                <a:srgbClr val="404040"/>
              </a:solidFill>
              <a:latin typeface="Arial" panose="020B0604020202020204" pitchFamily="34" charset="0"/>
              <a:cs typeface="Arial" panose="020B0604020202020204" pitchFamily="34" charset="0"/>
            </a:endParaRPr>
          </a:p>
          <a:p>
            <a:pPr marL="850950" lvl="1" indent="-285750">
              <a:spcBef>
                <a:spcPts val="1417"/>
              </a:spcBef>
              <a:buClr>
                <a:srgbClr val="000000"/>
              </a:buClr>
              <a:buSzPct val="45000"/>
              <a:buFont typeface="Arial" panose="020B0604020202020204" pitchFamily="34" charset="0"/>
              <a:buChar char="‾"/>
            </a:pPr>
            <a:r>
              <a:rPr lang="en-US" sz="1500" b="0" strike="noStrike" spc="-1" dirty="0">
                <a:solidFill>
                  <a:srgbClr val="404040"/>
                </a:solidFill>
                <a:latin typeface="Arial" panose="020B0604020202020204" pitchFamily="34" charset="0"/>
                <a:cs typeface="Arial" panose="020B0604020202020204" pitchFamily="34" charset="0"/>
              </a:rPr>
              <a:t>The code starts by importing the necessary library: </a:t>
            </a:r>
            <a:r>
              <a:rPr lang="en-US" sz="1500" b="0" strike="noStrike" spc="-1" dirty="0" err="1">
                <a:solidFill>
                  <a:srgbClr val="404040"/>
                </a:solidFill>
                <a:latin typeface="Arial" panose="020B0604020202020204" pitchFamily="34" charset="0"/>
                <a:cs typeface="Arial" panose="020B0604020202020204" pitchFamily="34" charset="0"/>
              </a:rPr>
              <a:t>pynput</a:t>
            </a:r>
            <a:r>
              <a:rPr lang="en-US" sz="1500" b="0" strike="noStrike" spc="-1" dirty="0">
                <a:solidFill>
                  <a:srgbClr val="404040"/>
                </a:solidFill>
                <a:latin typeface="Arial" panose="020B0604020202020204" pitchFamily="34" charset="0"/>
                <a:cs typeface="Arial" panose="020B0604020202020204" pitchFamily="34" charset="0"/>
              </a:rPr>
              <a:t>. This library provides functions to listen for keyboard events on the user's computer.</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2. Keystroke Capture Function:</a:t>
            </a:r>
            <a:endParaRPr lang="en-US" sz="1500" b="0" strike="noStrike" spc="-1" dirty="0">
              <a:solidFill>
                <a:srgbClr val="404040"/>
              </a:solidFill>
              <a:latin typeface="Arial" panose="020B0604020202020204" pitchFamily="34" charset="0"/>
              <a:cs typeface="Arial" panose="020B0604020202020204" pitchFamily="34" charset="0"/>
            </a:endParaRP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A function named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is defined. This function gets called whenever a key is pressed on the keyboard.</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Inside the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function:</a:t>
            </a:r>
          </a:p>
          <a:p>
            <a:pPr marL="1296000" lvl="2" indent="-288000">
              <a:spcBef>
                <a:spcPts val="850"/>
              </a:spcBef>
              <a:buClr>
                <a:srgbClr val="000000"/>
              </a:buClr>
              <a:buSzPct val="45000"/>
              <a:buFont typeface="Wingdings" charset="2"/>
              <a:buChar char=""/>
            </a:pPr>
            <a:r>
              <a:rPr lang="en-US" sz="1500" b="0" strike="noStrike" spc="-1" dirty="0">
                <a:solidFill>
                  <a:srgbClr val="404040"/>
                </a:solidFill>
                <a:latin typeface="Arial" panose="020B0604020202020204" pitchFamily="34" charset="0"/>
                <a:cs typeface="Arial" panose="020B0604020202020204" pitchFamily="34" charset="0"/>
              </a:rPr>
              <a:t>The </a:t>
            </a:r>
            <a:r>
              <a:rPr lang="en-US" sz="1500" b="0" strike="noStrike" spc="-1" dirty="0" err="1">
                <a:solidFill>
                  <a:srgbClr val="404040"/>
                </a:solidFill>
                <a:latin typeface="Arial" panose="020B0604020202020204" pitchFamily="34" charset="0"/>
                <a:cs typeface="Arial" panose="020B0604020202020204" pitchFamily="34" charset="0"/>
              </a:rPr>
              <a:t>pressed_key</a:t>
            </a:r>
            <a:r>
              <a:rPr lang="en-US" sz="1500" b="0" strike="noStrike" spc="-1" dirty="0">
                <a:solidFill>
                  <a:srgbClr val="404040"/>
                </a:solidFill>
                <a:latin typeface="Arial" panose="020B0604020202020204" pitchFamily="34" charset="0"/>
                <a:cs typeface="Arial" panose="020B0604020202020204" pitchFamily="34" charset="0"/>
              </a:rPr>
              <a:t> variable stores the information about the pressed key using </a:t>
            </a:r>
            <a:r>
              <a:rPr lang="en-US" sz="1500" b="0" strike="noStrike" spc="-1" dirty="0" err="1">
                <a:solidFill>
                  <a:srgbClr val="404040"/>
                </a:solidFill>
                <a:latin typeface="Arial" panose="020B0604020202020204" pitchFamily="34" charset="0"/>
                <a:cs typeface="Arial" panose="020B0604020202020204" pitchFamily="34" charset="0"/>
              </a:rPr>
              <a:t>key.char</a:t>
            </a:r>
            <a:r>
              <a:rPr lang="en-US" sz="1500" b="0" strike="noStrike" spc="-1" dirty="0">
                <a:solidFill>
                  <a:srgbClr val="404040"/>
                </a:solidFill>
                <a:latin typeface="Arial" panose="020B0604020202020204" pitchFamily="34" charset="0"/>
                <a:cs typeface="Arial" panose="020B0604020202020204" pitchFamily="34" charset="0"/>
              </a:rPr>
              <a:t> (for printable characters) or key.name (for non-printable keys like function keys).</a:t>
            </a:r>
          </a:p>
          <a:p>
            <a:pPr marL="1296000" lvl="2" indent="-288000">
              <a:spcBef>
                <a:spcPts val="850"/>
              </a:spcBef>
              <a:buClr>
                <a:srgbClr val="000000"/>
              </a:buClr>
              <a:buSzPct val="45000"/>
              <a:buFont typeface="Wingdings" charset="2"/>
              <a:buChar char=""/>
            </a:pPr>
            <a:r>
              <a:rPr lang="en-US" sz="1500" b="0" strike="noStrike" spc="-1" dirty="0">
                <a:solidFill>
                  <a:srgbClr val="404040"/>
                </a:solidFill>
                <a:latin typeface="Arial" panose="020B0604020202020204" pitchFamily="34" charset="0"/>
                <a:cs typeface="Arial" panose="020B0604020202020204" pitchFamily="34" charset="0"/>
              </a:rPr>
              <a:t>The captured key information (potentially including press/release state) is appended to a list named </a:t>
            </a:r>
            <a:r>
              <a:rPr lang="en-US" sz="1500" b="0" strike="noStrike" spc="-1" dirty="0" err="1">
                <a:solidFill>
                  <a:srgbClr val="404040"/>
                </a:solidFill>
                <a:latin typeface="Arial" panose="020B0604020202020204" pitchFamily="34" charset="0"/>
                <a:cs typeface="Arial" panose="020B0604020202020204" pitchFamily="34" charset="0"/>
              </a:rPr>
              <a:t>keys_used</a:t>
            </a:r>
            <a:r>
              <a:rPr lang="en-US" sz="1500" b="0" strike="noStrike" spc="-1" dirty="0">
                <a:solidFill>
                  <a:srgbClr val="404040"/>
                </a:solidFill>
                <a:latin typeface="Arial" panose="020B0604020202020204" pitchFamily="34" charset="0"/>
                <a:cs typeface="Arial" panose="020B0604020202020204" pitchFamily="34" charset="0"/>
              </a:rPr>
              <a:t>.</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3. Data Storage:</a:t>
            </a:r>
            <a:endParaRPr lang="en-US" sz="1500" b="0" strike="noStrike" spc="-1" dirty="0">
              <a:solidFill>
                <a:srgbClr val="404040"/>
              </a:solidFill>
              <a:latin typeface="Arial" panose="020B0604020202020204" pitchFamily="34" charset="0"/>
              <a:cs typeface="Arial" panose="020B0604020202020204" pitchFamily="34" charset="0"/>
            </a:endParaRP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The code defines two functions for storing the captured keystrokes:</a:t>
            </a:r>
            <a:endParaRPr lang="en-US" sz="1500" spc="-1" dirty="0">
              <a:solidFill>
                <a:srgbClr val="404040"/>
              </a:solidFill>
              <a:latin typeface="Arial" panose="020B0604020202020204" pitchFamily="34" charset="0"/>
              <a:cs typeface="Arial" panose="020B0604020202020204" pitchFamily="34" charset="0"/>
            </a:endParaRPr>
          </a:p>
          <a:p>
            <a:pPr marL="540000" lvl="1">
              <a:spcBef>
                <a:spcPts val="1134"/>
              </a:spcBef>
              <a:buClr>
                <a:srgbClr val="000000"/>
              </a:buClr>
              <a:buSzPct val="75000"/>
            </a:pPr>
            <a:endParaRPr lang="en-US" sz="1500" b="0" strike="noStrike" spc="-1" dirty="0">
              <a:solidFill>
                <a:srgbClr val="404040"/>
              </a:solidFill>
              <a:latin typeface="Arial" panose="020B0604020202020204" pitchFamily="34" charset="0"/>
              <a:cs typeface="Arial" panose="020B0604020202020204" pitchFamily="34" charset="0"/>
            </a:endParaRPr>
          </a:p>
          <a:p>
            <a:pPr marL="1346400" lvl="3" indent="-216000">
              <a:buClr>
                <a:srgbClr val="000000"/>
              </a:buClr>
              <a:buSzPct val="45000"/>
              <a:buFont typeface="Wingdings" charset="2"/>
              <a:buChar char=""/>
            </a:pPr>
            <a:r>
              <a:rPr lang="en-IN" sz="1500" b="1" strike="noStrike" spc="-1" dirty="0" err="1">
                <a:latin typeface="Arial"/>
              </a:rPr>
              <a:t>write_keys_to_file</a:t>
            </a:r>
            <a:r>
              <a:rPr lang="en-IN" sz="1500" b="1" strike="noStrike" spc="-1" dirty="0">
                <a:latin typeface="Arial"/>
              </a:rPr>
              <a:t>(</a:t>
            </a:r>
            <a:r>
              <a:rPr lang="en-IN" sz="1500" b="1" strike="noStrike" spc="-1" dirty="0" err="1">
                <a:latin typeface="Arial"/>
              </a:rPr>
              <a:t>keys_used</a:t>
            </a:r>
            <a:r>
              <a:rPr lang="en-IN" sz="1500" b="1" strike="noStrike" spc="-1" dirty="0">
                <a:latin typeface="Arial"/>
              </a:rPr>
              <a:t>):</a:t>
            </a:r>
            <a:r>
              <a:rPr lang="en-IN" sz="1500" b="0" strike="noStrike" spc="-1" dirty="0">
                <a:latin typeface="Arial"/>
              </a:rPr>
              <a:t>	</a:t>
            </a:r>
          </a:p>
          <a:p>
            <a:pPr marL="1346400" lvl="3" indent="-216000">
              <a:buClr>
                <a:srgbClr val="000000"/>
              </a:buClr>
              <a:buSzPct val="45000"/>
              <a:buFont typeface="Wingdings" charset="2"/>
              <a:buChar char=""/>
            </a:pPr>
            <a:endParaRPr lang="en-IN" sz="1500" b="0" strike="noStrike" spc="-1" dirty="0">
              <a:latin typeface="Arial"/>
            </a:endParaRPr>
          </a:p>
          <a:p>
            <a:pPr marL="1778400" lvl="5" indent="-216000">
              <a:buClr>
                <a:srgbClr val="000000"/>
              </a:buClr>
              <a:buSzPct val="45000"/>
              <a:buFont typeface="Wingdings" charset="2"/>
              <a:buChar char=""/>
            </a:pPr>
            <a:r>
              <a:rPr lang="en-IN" sz="1500" b="0" strike="noStrike" spc="-1" dirty="0">
                <a:latin typeface="Arial"/>
              </a:rPr>
              <a:t>This function takes the list of captured keys (</a:t>
            </a:r>
            <a:r>
              <a:rPr lang="en-IN" sz="1500" b="0" strike="noStrike" spc="-1" dirty="0" err="1">
                <a:latin typeface="Arial"/>
              </a:rPr>
              <a:t>keys_used</a:t>
            </a:r>
            <a:r>
              <a:rPr lang="en-IN" sz="1500" b="0" strike="noStrike" spc="-1" dirty="0">
                <a:latin typeface="Arial"/>
              </a:rPr>
              <a:t>) and writes them to a plain text file named 	key_log.txt. Each key is written on a separate line.</a:t>
            </a:r>
          </a:p>
          <a:p>
            <a:pPr marL="864000" lvl="1" indent="-324000">
              <a:spcBef>
                <a:spcPts val="1134"/>
              </a:spcBef>
              <a:buClr>
                <a:srgbClr val="000000"/>
              </a:buClr>
              <a:buSzPct val="75000"/>
              <a:buFont typeface="Symbol" charset="2"/>
              <a:buChar char=""/>
            </a:pP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07564" y="737820"/>
            <a:ext cx="10784264" cy="5382360"/>
          </a:xfrm>
          <a:prstGeom prst="rect">
            <a:avLst/>
          </a:prstGeom>
          <a:noFill/>
          <a:ln>
            <a:noFill/>
          </a:ln>
        </p:spPr>
        <p:txBody>
          <a:bodyPr lIns="90000" tIns="45000" rIns="90000" bIns="45000">
            <a:noAutofit/>
          </a:bodyPr>
          <a:lstStyle/>
          <a:p>
            <a:endParaRPr lang="en-IN" sz="1500" b="0" strike="noStrike" spc="-1" dirty="0">
              <a:latin typeface="Arial"/>
            </a:endParaRPr>
          </a:p>
          <a:p>
            <a:endParaRPr lang="en-IN" sz="1500" b="0" strike="noStrike" spc="-1" dirty="0">
              <a:latin typeface="Arial"/>
            </a:endParaRPr>
          </a:p>
          <a:p>
            <a:pPr marL="889200" lvl="2" indent="-216000">
              <a:buClr>
                <a:srgbClr val="000000"/>
              </a:buClr>
              <a:buSzPct val="45000"/>
              <a:buFont typeface="Wingdings" charset="2"/>
              <a:buChar char=""/>
            </a:pPr>
            <a:r>
              <a:rPr lang="en-IN" sz="1500" b="1" strike="noStrike" spc="-1" dirty="0" err="1">
                <a:latin typeface="Arial"/>
              </a:rPr>
              <a:t>write_keys_to_json</a:t>
            </a:r>
            <a:r>
              <a:rPr lang="en-IN" sz="1500" b="1" strike="noStrike" spc="-1" dirty="0">
                <a:latin typeface="Arial"/>
              </a:rPr>
              <a:t>(</a:t>
            </a:r>
            <a:r>
              <a:rPr lang="en-IN" sz="1500" b="1" strike="noStrike" spc="-1" dirty="0" err="1">
                <a:latin typeface="Arial"/>
              </a:rPr>
              <a:t>keys_used</a:t>
            </a:r>
            <a:r>
              <a:rPr lang="en-IN" sz="1500" b="1" strike="noStrike" spc="-1" dirty="0">
                <a:latin typeface="Arial"/>
              </a:rPr>
              <a:t>):</a:t>
            </a:r>
            <a:r>
              <a:rPr lang="en-IN" sz="1500" b="0" strike="noStrike" spc="-1" dirty="0">
                <a:latin typeface="Arial"/>
              </a:rPr>
              <a:t> </a:t>
            </a:r>
          </a:p>
          <a:p>
            <a:pPr marL="889200" lvl="2" indent="-216000">
              <a:buClr>
                <a:srgbClr val="000000"/>
              </a:buClr>
              <a:buSzPct val="45000"/>
              <a:buFont typeface="Wingdings" charset="2"/>
              <a:buChar char=""/>
            </a:pPr>
            <a:endParaRPr lang="en-IN" sz="1500" b="0" strike="noStrike" spc="-1" dirty="0">
              <a:latin typeface="Arial"/>
            </a:endParaRPr>
          </a:p>
          <a:p>
            <a:pPr marL="1321200" lvl="4" indent="-216000">
              <a:buClr>
                <a:srgbClr val="000000"/>
              </a:buClr>
              <a:buSzPct val="45000"/>
              <a:buFont typeface="Wingdings" charset="2"/>
              <a:buChar char=""/>
            </a:pPr>
            <a:r>
              <a:rPr lang="en-IN" sz="1500" b="0" strike="noStrike" spc="-1" dirty="0">
                <a:latin typeface="Arial"/>
              </a:rPr>
              <a:t>This function also takes the </a:t>
            </a:r>
            <a:r>
              <a:rPr lang="en-IN" sz="1500" b="0" strike="noStrike" spc="-1" dirty="0" err="1">
                <a:latin typeface="Arial"/>
              </a:rPr>
              <a:t>keys_used</a:t>
            </a:r>
            <a:r>
              <a:rPr lang="en-IN" sz="1500" b="0" strike="noStrike" spc="-1" dirty="0">
                <a:latin typeface="Arial"/>
              </a:rPr>
              <a:t> list, but it converts it into JSON format and writes it to a file named </a:t>
            </a:r>
            <a:r>
              <a:rPr lang="en-IN" sz="1500" b="0" strike="noStrike" spc="-1" dirty="0" err="1">
                <a:latin typeface="Arial"/>
              </a:rPr>
              <a:t>key_log.json</a:t>
            </a:r>
            <a:r>
              <a:rPr lang="en-IN" sz="1500" b="0" strike="noStrike" spc="-1" dirty="0">
                <a:latin typeface="Arial"/>
              </a:rPr>
              <a:t>. This JSON file potentially allows for storing additional information about the keystrokes .</a:t>
            </a:r>
          </a:p>
          <a:p>
            <a:pPr marL="1105200" lvl="4">
              <a:buClr>
                <a:srgbClr val="000000"/>
              </a:buClr>
              <a:buSzPct val="45000"/>
            </a:pPr>
            <a:endParaRPr lang="en-IN" sz="1500" b="0" strike="noStrike" spc="-1" dirty="0">
              <a:latin typeface="Arial"/>
            </a:endParaRPr>
          </a:p>
          <a:p>
            <a:endParaRPr lang="en-IN" sz="1500" b="0" strike="noStrike" spc="-1" dirty="0">
              <a:latin typeface="Arial"/>
            </a:endParaRPr>
          </a:p>
          <a:p>
            <a:r>
              <a:rPr lang="en-IN" sz="1500" b="1" strike="noStrike" spc="-1" dirty="0">
                <a:latin typeface="Arial"/>
              </a:rPr>
              <a:t>4. User Interface (GUI):</a:t>
            </a:r>
            <a:endParaRPr lang="en-IN" sz="1500" b="0" strike="noStrike" spc="-1" dirty="0">
              <a:latin typeface="Arial"/>
            </a:endParaRPr>
          </a:p>
          <a:p>
            <a:endParaRPr lang="en-IN" sz="1500" b="0" strike="noStrike" spc="-1" dirty="0">
              <a:latin typeface="Arial"/>
            </a:endParaRPr>
          </a:p>
          <a:p>
            <a:pPr marL="648000" lvl="2" indent="-216000">
              <a:buClr>
                <a:srgbClr val="000000"/>
              </a:buClr>
              <a:buSzPct val="45000"/>
              <a:buFont typeface="Wingdings" charset="2"/>
              <a:buChar char=""/>
            </a:pPr>
            <a:r>
              <a:rPr lang="en-IN" sz="1500" b="0" strike="noStrike" spc="-1" dirty="0">
                <a:latin typeface="Arial"/>
              </a:rPr>
              <a:t>The code utilizes the </a:t>
            </a:r>
            <a:r>
              <a:rPr lang="en-IN" sz="1500" b="0" strike="noStrike" spc="-1" dirty="0" err="1">
                <a:latin typeface="Arial"/>
              </a:rPr>
              <a:t>tkinter</a:t>
            </a:r>
            <a:r>
              <a:rPr lang="en-IN" sz="1500" b="0" strike="noStrike" spc="-1" dirty="0">
                <a:latin typeface="Arial"/>
              </a:rPr>
              <a:t> library to create a simple graphical user interface (GUI).</a:t>
            </a:r>
          </a:p>
          <a:p>
            <a:pPr marL="648000" lvl="2" indent="-216000">
              <a:buClr>
                <a:srgbClr val="000000"/>
              </a:buClr>
              <a:buSzPct val="45000"/>
              <a:buFont typeface="Wingdings" charset="2"/>
              <a:buChar char=""/>
            </a:pPr>
            <a:r>
              <a:rPr lang="en-IN" sz="1500" b="0" strike="noStrike" spc="-1" dirty="0">
                <a:latin typeface="Arial"/>
              </a:rPr>
              <a:t>The GUI consists of a label displaying a message ("Log Started" or "Log Stopped") and two buttons:</a:t>
            </a:r>
          </a:p>
          <a:p>
            <a:pPr marL="648000" lvl="2" indent="-216000">
              <a:buClr>
                <a:srgbClr val="000000"/>
              </a:buClr>
              <a:buSzPct val="45000"/>
              <a:buFont typeface="Wingdings" charset="2"/>
              <a:buChar char=""/>
            </a:pPr>
            <a:endParaRPr lang="en-IN" sz="1500" b="0" strike="noStrike" spc="-1" dirty="0">
              <a:latin typeface="Arial"/>
            </a:endParaRPr>
          </a:p>
          <a:p>
            <a:r>
              <a:rPr lang="en-IN" sz="1500" b="0" strike="noStrike" spc="-1" dirty="0">
                <a:latin typeface="Arial"/>
              </a:rPr>
              <a:t>	</a:t>
            </a:r>
            <a:r>
              <a:rPr lang="en-IN" sz="1500" b="1" strike="noStrike" spc="-1" dirty="0">
                <a:latin typeface="Arial"/>
              </a:rPr>
              <a:t>"Start":  c</a:t>
            </a:r>
            <a:r>
              <a:rPr lang="en-IN" sz="1500" b="0" strike="noStrike" spc="-1" dirty="0">
                <a:latin typeface="Arial"/>
              </a:rPr>
              <a:t>licking this button starts the keylogging process by calling the </a:t>
            </a:r>
            <a:r>
              <a:rPr lang="en-IN" sz="1500" b="0" strike="noStrike" spc="-1" dirty="0" err="1">
                <a:latin typeface="Arial"/>
              </a:rPr>
              <a:t>on_press</a:t>
            </a:r>
            <a:r>
              <a:rPr lang="en-IN" sz="1500" b="0" strike="noStrike" spc="-1" dirty="0">
                <a:latin typeface="Arial"/>
              </a:rPr>
              <a:t> function whenever a key is pressed.</a:t>
            </a:r>
          </a:p>
          <a:p>
            <a:r>
              <a:rPr lang="en-IN" sz="1500" b="0" strike="noStrike" spc="-1" dirty="0">
                <a:latin typeface="Arial"/>
              </a:rPr>
              <a:t>	</a:t>
            </a:r>
            <a:r>
              <a:rPr lang="en-IN" sz="1500" b="1" strike="noStrike" spc="-1" dirty="0">
                <a:latin typeface="Arial"/>
              </a:rPr>
              <a:t>"Stop"</a:t>
            </a:r>
            <a:r>
              <a:rPr lang="en-IN" sz="1500" b="0" strike="noStrike" spc="-1" dirty="0">
                <a:latin typeface="Arial"/>
              </a:rPr>
              <a:t>: Clicking this button stops the keylogging process by presumably preventing the </a:t>
            </a:r>
            <a:r>
              <a:rPr lang="en-IN" sz="1500" b="0" strike="noStrike" spc="-1" dirty="0" err="1">
                <a:latin typeface="Arial"/>
              </a:rPr>
              <a:t>on_press</a:t>
            </a:r>
            <a:r>
              <a:rPr lang="en-IN" sz="1500" b="0" strike="noStrike" spc="-1" dirty="0">
                <a:latin typeface="Arial"/>
              </a:rPr>
              <a:t> function from being called.</a:t>
            </a:r>
          </a:p>
          <a:p>
            <a:endParaRPr lang="en-IN" sz="1500" b="0" strike="noStrike" spc="-1" dirty="0">
              <a:latin typeface="Arial"/>
            </a:endParaRPr>
          </a:p>
          <a:p>
            <a:endParaRPr lang="en-IN" sz="1500" b="0" strike="noStrike" spc="-1" dirty="0">
              <a:latin typeface="Arial"/>
            </a:endParaRPr>
          </a:p>
          <a:p>
            <a:r>
              <a:rPr lang="en-IN" sz="1500" b="1" strike="noStrike" spc="-1" dirty="0">
                <a:latin typeface="Arial"/>
              </a:rPr>
              <a:t>5. Main Execution:</a:t>
            </a:r>
            <a:endParaRPr lang="en-IN" sz="1500" b="0" strike="noStrike" spc="-1" dirty="0">
              <a:latin typeface="Arial"/>
            </a:endParaRPr>
          </a:p>
          <a:p>
            <a:endParaRPr lang="en-IN" sz="1500" b="0" strike="noStrike" spc="-1" dirty="0">
              <a:latin typeface="Arial"/>
            </a:endParaRPr>
          </a:p>
          <a:p>
            <a:pPr marL="648000" lvl="2" indent="-216000">
              <a:buClr>
                <a:srgbClr val="000000"/>
              </a:buClr>
              <a:buSzPct val="45000"/>
              <a:buFont typeface="Wingdings" charset="2"/>
              <a:buChar char=""/>
            </a:pPr>
            <a:r>
              <a:rPr lang="en-IN" sz="1500" b="0" strike="noStrike" spc="-1" dirty="0">
                <a:latin typeface="Arial"/>
              </a:rPr>
              <a:t>The code includes a main function that creates the GUI window and starts the event loop, waiting for user interaction with the buttons.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Result</a:t>
            </a:r>
            <a:endParaRPr lang="en-US" sz="4400" b="0" strike="noStrike" spc="-1">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lstStyle/>
          <a:p>
            <a:pPr>
              <a:lnSpc>
                <a:spcPct val="110000"/>
              </a:lnSpc>
              <a:spcBef>
                <a:spcPts val="479"/>
              </a:spcBef>
              <a:spcAft>
                <a:spcPts val="601"/>
              </a:spcAft>
              <a:tabLst>
                <a:tab pos="0" algn="l"/>
              </a:tabLst>
            </a:pPr>
            <a:endParaRPr lang="en-US" sz="2400" b="0" strike="noStrike" spc="-1" dirty="0">
              <a:solidFill>
                <a:srgbClr val="404040"/>
              </a:solidFill>
              <a:latin typeface="Franklin Gothic Book"/>
            </a:endParaRPr>
          </a:p>
        </p:txBody>
      </p:sp>
      <p:pic>
        <p:nvPicPr>
          <p:cNvPr id="3" name="Picture 2">
            <a:extLst>
              <a:ext uri="{FF2B5EF4-FFF2-40B4-BE49-F238E27FC236}">
                <a16:creationId xmlns:a16="http://schemas.microsoft.com/office/drawing/2014/main" id="{5BE2795D-C681-E4E4-6E33-458AF6A11557}"/>
              </a:ext>
            </a:extLst>
          </p:cNvPr>
          <p:cNvPicPr>
            <a:picLocks noChangeAspect="1"/>
          </p:cNvPicPr>
          <p:nvPr/>
        </p:nvPicPr>
        <p:blipFill rotWithShape="1">
          <a:blip r:embed="rId2">
            <a:extLst>
              <a:ext uri="{28A0092B-C50C-407E-A947-70E740481C1C}">
                <a14:useLocalDpi xmlns:a14="http://schemas.microsoft.com/office/drawing/2010/main" val="0"/>
              </a:ext>
            </a:extLst>
          </a:blip>
          <a:srcRect l="10593" t="17963" r="73015" b="50000"/>
          <a:stretch/>
        </p:blipFill>
        <p:spPr>
          <a:xfrm>
            <a:off x="1480008" y="1528232"/>
            <a:ext cx="3157980" cy="3471801"/>
          </a:xfrm>
          <a:prstGeom prst="rect">
            <a:avLst/>
          </a:prstGeom>
        </p:spPr>
      </p:pic>
      <p:pic>
        <p:nvPicPr>
          <p:cNvPr id="5" name="Picture 4">
            <a:extLst>
              <a:ext uri="{FF2B5EF4-FFF2-40B4-BE49-F238E27FC236}">
                <a16:creationId xmlns:a16="http://schemas.microsoft.com/office/drawing/2014/main" id="{BDC9210C-CF20-5AB2-6A75-B895804F1C85}"/>
              </a:ext>
            </a:extLst>
          </p:cNvPr>
          <p:cNvPicPr>
            <a:picLocks noChangeAspect="1"/>
          </p:cNvPicPr>
          <p:nvPr/>
        </p:nvPicPr>
        <p:blipFill rotWithShape="1">
          <a:blip r:embed="rId3"/>
          <a:srcRect l="20676" t="32042" r="4555"/>
          <a:stretch/>
        </p:blipFill>
        <p:spPr>
          <a:xfrm>
            <a:off x="6449290" y="1927168"/>
            <a:ext cx="5230091" cy="26739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58</TotalTime>
  <Words>1419</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deepu nair</cp:lastModifiedBy>
  <cp:revision>39</cp:revision>
  <dcterms:created xsi:type="dcterms:W3CDTF">2021-05-26T16:50:10Z</dcterms:created>
  <dcterms:modified xsi:type="dcterms:W3CDTF">2024-04-16T06:55:52Z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