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Nunito"/>
      <p:regular r:id="rId17"/>
      <p:bold r:id="rId18"/>
      <p:italic r:id="rId19"/>
      <p:boldItalic r:id="rId20"/>
    </p:embeddedFont>
    <p:embeddedFont>
      <p:font typeface="Maven Pro"/>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22" Type="http://schemas.openxmlformats.org/officeDocument/2006/relationships/font" Target="fonts/MavenPro-bold.fntdata"/><Relationship Id="rId10" Type="http://schemas.openxmlformats.org/officeDocument/2006/relationships/slide" Target="slides/slide5.xml"/><Relationship Id="rId21" Type="http://schemas.openxmlformats.org/officeDocument/2006/relationships/font" Target="fonts/MavenPro-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11fc917d7a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111fc917d7a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in this slide the dataset is restricted to only those cases when keebler brand is neither featured nor displayed. </a:t>
            </a:r>
            <a:r>
              <a:rPr lang="en"/>
              <a:t>After</a:t>
            </a:r>
            <a:r>
              <a:rPr lang="en"/>
              <a:t> restricting the dataset we are left with only 3206 cases and all other </a:t>
            </a:r>
            <a:r>
              <a:rPr lang="en"/>
              <a:t>observations</a:t>
            </a:r>
            <a:r>
              <a:rPr lang="en"/>
              <a:t> are dropped from the dataset. So, now if we see the first table that represents the statistics of the sales of each brand, we can see the mean sale of keebler brand is 0.06488 and the mean sale was </a:t>
            </a:r>
            <a:r>
              <a:rPr lang="en"/>
              <a:t>about</a:t>
            </a:r>
            <a:r>
              <a:rPr lang="en"/>
              <a:t> 0.068651 when the data was not restricted. So we can conclude that the sale of keebler brand decreases if it is not </a:t>
            </a:r>
            <a:r>
              <a:rPr lang="en"/>
              <a:t>featured and displayed. From the second table also, we can see the statistics of price of each brand when the dataset is restricted. The last table is the cross tabulation table between the sales of private brand which is in rows and the keebler brand which is in columns. From this table we can say that there are 1983 cases when neither private nor keebler brand is bought when keebler is not featured and displayed and 1015 cases when private brand is bought when keebler is not featured and displayed and 208 cases when keebler is bought even if it is not featured and displayed.  Next slide.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11fc917d7a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11fc917d7a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the final conclusion is that, despite having the second highest mean price of about </a:t>
            </a:r>
            <a:r>
              <a:rPr lang="en">
                <a:solidFill>
                  <a:schemeClr val="dk1"/>
                </a:solidFill>
              </a:rPr>
              <a:t>1.0792</a:t>
            </a:r>
            <a:r>
              <a:rPr lang="en"/>
              <a:t>, the Nabisco brand has the majority of the market about 54.435 percent. The Keebler brand has the highest average price 1.1259 and a market share of 6.86 percent. The maximum standard deviation from the mean price is for the Nabisco brand that is 0.14478 and the minimum standard deviation is for the Keebler brand that is 0.10638. Also, including a brand in the shop magazine or showing it in the store has shown to be effective in improving brand sales.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that’s all from our group. Thank You.</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11fc917d7a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11fc917d7a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11fc917d7a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11fc917d7a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11fc917d7a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11fc917d7a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11fc917d7a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11fc917d7a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11fc917d7a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11fc917d7a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11fc917d7a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11fc917d7a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11fc917d7a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11fc917d7a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11fc917d7a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11fc917d7a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everyone. So, in this slide, we have restricted the dataset to only those cases when sunshine brand is featured and that leaves only 53 observations and all other observations are dropped. The first table shows the mean of the sales of each brand and for the sunshine brand it is 0.2075 here, and earlier when the dataset was not restricted the mean of the sales of sunshine brand was 0.0726. So, we can see the positive impact of featuring the sunshine brand on its sales. Now, coming to the next table, it contains the statistics of price of each brand when the dataset is restricted. So, the mean price for the sunshine brand here is 0.7443 and it was about 0.95703 when dataset was not restricted. So, it shows that the price of this brand is decreased if it is featured in a magazine. Now, last is the cross tabulation table between the sales of sunshine brand which is in rows and keebler brand which is in columns. So, from this table we can conclude that there are 41 cases when sunshine is featured but neither of the brands are bought, and 11 cases when sunshine is featured and bought and 1 case when sunshine is featured but keebler brand is bought. Next slide.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docs.google.com/spreadsheets/d/1CqXHbE_Dob5cC0CGlCv2kw2k9-2NMC8jlVO7tE7nQcM/edit?usp=shar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8.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9.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1.png"/><Relationship Id="rId5"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14.png"/><Relationship Id="rId5"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1416450" y="268925"/>
            <a:ext cx="6311100" cy="187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Social Media Marketing</a:t>
            </a:r>
            <a:endParaRPr/>
          </a:p>
          <a:p>
            <a:pPr indent="0" lvl="0" marL="0" rtl="0" algn="ctr">
              <a:spcBef>
                <a:spcPts val="0"/>
              </a:spcBef>
              <a:spcAft>
                <a:spcPts val="0"/>
              </a:spcAft>
              <a:buNone/>
            </a:pPr>
            <a:r>
              <a:rPr lang="en"/>
              <a:t>MS 491-II </a:t>
            </a:r>
            <a:endParaRPr/>
          </a:p>
        </p:txBody>
      </p:sp>
      <p:sp>
        <p:nvSpPr>
          <p:cNvPr id="278" name="Google Shape;278;p13"/>
          <p:cNvSpPr txBox="1"/>
          <p:nvPr>
            <p:ph idx="1" type="subTitle"/>
          </p:nvPr>
        </p:nvSpPr>
        <p:spPr>
          <a:xfrm>
            <a:off x="5066250" y="3524425"/>
            <a:ext cx="3057900" cy="117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Ajay Karwasara 19110142</a:t>
            </a:r>
            <a:endParaRPr/>
          </a:p>
          <a:p>
            <a:pPr indent="0" lvl="0" marL="0" rtl="0" algn="l">
              <a:spcBef>
                <a:spcPts val="0"/>
              </a:spcBef>
              <a:spcAft>
                <a:spcPts val="0"/>
              </a:spcAft>
              <a:buNone/>
            </a:pPr>
            <a:r>
              <a:rPr lang="en"/>
              <a:t>Deepak Patel 19110010</a:t>
            </a:r>
            <a:endParaRPr/>
          </a:p>
          <a:p>
            <a:pPr indent="0" lvl="0" marL="0" rtl="0" algn="l">
              <a:spcBef>
                <a:spcPts val="0"/>
              </a:spcBef>
              <a:spcAft>
                <a:spcPts val="0"/>
              </a:spcAft>
              <a:buNone/>
            </a:pPr>
            <a:r>
              <a:rPr lang="en"/>
              <a:t>Satyam Anand 19110135</a:t>
            </a:r>
            <a:endParaRPr/>
          </a:p>
          <a:p>
            <a:pPr indent="0" lvl="0" marL="0" rtl="0" algn="l">
              <a:spcBef>
                <a:spcPts val="0"/>
              </a:spcBef>
              <a:spcAft>
                <a:spcPts val="0"/>
              </a:spcAft>
              <a:buNone/>
            </a:pPr>
            <a:r>
              <a:rPr lang="en"/>
              <a:t>Siddharth Joshi 19110169</a:t>
            </a:r>
            <a:endParaRPr/>
          </a:p>
        </p:txBody>
      </p:sp>
      <p:sp>
        <p:nvSpPr>
          <p:cNvPr id="279" name="Google Shape;279;p13"/>
          <p:cNvSpPr txBox="1"/>
          <p:nvPr/>
        </p:nvSpPr>
        <p:spPr>
          <a:xfrm>
            <a:off x="3289525" y="2330350"/>
            <a:ext cx="370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80" name="Google Shape;280;p13"/>
          <p:cNvSpPr txBox="1"/>
          <p:nvPr>
            <p:ph type="ctrTitle"/>
          </p:nvPr>
        </p:nvSpPr>
        <p:spPr>
          <a:xfrm>
            <a:off x="2841725" y="2176850"/>
            <a:ext cx="3460500" cy="102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2640"/>
              <a:t>Group Number - 10</a:t>
            </a:r>
            <a:endParaRPr sz="264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pic>
        <p:nvPicPr>
          <p:cNvPr id="360" name="Google Shape;360;p22"/>
          <p:cNvPicPr preferRelativeResize="0"/>
          <p:nvPr/>
        </p:nvPicPr>
        <p:blipFill>
          <a:blip r:embed="rId3">
            <a:alphaModFix/>
          </a:blip>
          <a:stretch>
            <a:fillRect/>
          </a:stretch>
        </p:blipFill>
        <p:spPr>
          <a:xfrm>
            <a:off x="275600" y="1011613"/>
            <a:ext cx="6446800" cy="1107860"/>
          </a:xfrm>
          <a:prstGeom prst="rect">
            <a:avLst/>
          </a:prstGeom>
          <a:noFill/>
          <a:ln cap="flat" cmpd="sng" w="19050">
            <a:solidFill>
              <a:schemeClr val="dk2"/>
            </a:solidFill>
            <a:prstDash val="solid"/>
            <a:round/>
            <a:headEnd len="sm" w="sm" type="none"/>
            <a:tailEnd len="sm" w="sm" type="none"/>
          </a:ln>
        </p:spPr>
      </p:pic>
      <p:pic>
        <p:nvPicPr>
          <p:cNvPr id="361" name="Google Shape;361;p22"/>
          <p:cNvPicPr preferRelativeResize="0"/>
          <p:nvPr/>
        </p:nvPicPr>
        <p:blipFill>
          <a:blip r:embed="rId4">
            <a:alphaModFix/>
          </a:blip>
          <a:stretch>
            <a:fillRect/>
          </a:stretch>
        </p:blipFill>
        <p:spPr>
          <a:xfrm>
            <a:off x="275600" y="2287050"/>
            <a:ext cx="6446801" cy="1107850"/>
          </a:xfrm>
          <a:prstGeom prst="rect">
            <a:avLst/>
          </a:prstGeom>
          <a:noFill/>
          <a:ln cap="flat" cmpd="sng" w="19050">
            <a:solidFill>
              <a:schemeClr val="dk2"/>
            </a:solidFill>
            <a:prstDash val="solid"/>
            <a:round/>
            <a:headEnd len="sm" w="sm" type="none"/>
            <a:tailEnd len="sm" w="sm" type="none"/>
          </a:ln>
        </p:spPr>
      </p:pic>
      <p:sp>
        <p:nvSpPr>
          <p:cNvPr id="362" name="Google Shape;362;p22"/>
          <p:cNvSpPr txBox="1"/>
          <p:nvPr/>
        </p:nvSpPr>
        <p:spPr>
          <a:xfrm>
            <a:off x="0" y="133450"/>
            <a:ext cx="91440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chemeClr val="lt1"/>
                </a:solidFill>
                <a:latin typeface="Nunito"/>
                <a:ea typeface="Nunito"/>
                <a:cs typeface="Nunito"/>
                <a:sym typeface="Nunito"/>
              </a:rPr>
              <a:t>Restricted Dataset </a:t>
            </a:r>
            <a:endParaRPr b="1" sz="2000">
              <a:solidFill>
                <a:schemeClr val="lt1"/>
              </a:solidFill>
              <a:latin typeface="Nunito"/>
              <a:ea typeface="Nunito"/>
              <a:cs typeface="Nunito"/>
              <a:sym typeface="Nunito"/>
            </a:endParaRPr>
          </a:p>
          <a:p>
            <a:pPr indent="0" lvl="0" marL="0" rtl="0" algn="ctr">
              <a:spcBef>
                <a:spcPts val="0"/>
              </a:spcBef>
              <a:spcAft>
                <a:spcPts val="0"/>
              </a:spcAft>
              <a:buNone/>
            </a:pPr>
            <a:r>
              <a:rPr b="1" lang="en" sz="2000">
                <a:solidFill>
                  <a:schemeClr val="lt1"/>
                </a:solidFill>
                <a:latin typeface="Nunito"/>
                <a:ea typeface="Nunito"/>
                <a:cs typeface="Nunito"/>
                <a:sym typeface="Nunito"/>
              </a:rPr>
              <a:t>(when Keebler is not featured and displayed, i.e., FEATDISPLKEEBLER == 0)</a:t>
            </a:r>
            <a:endParaRPr>
              <a:latin typeface="Nunito"/>
              <a:ea typeface="Nunito"/>
              <a:cs typeface="Nunito"/>
              <a:sym typeface="Nunito"/>
            </a:endParaRPr>
          </a:p>
        </p:txBody>
      </p:sp>
      <p:pic>
        <p:nvPicPr>
          <p:cNvPr id="363" name="Google Shape;363;p22"/>
          <p:cNvPicPr preferRelativeResize="0"/>
          <p:nvPr/>
        </p:nvPicPr>
        <p:blipFill>
          <a:blip r:embed="rId5">
            <a:alphaModFix/>
          </a:blip>
          <a:stretch>
            <a:fillRect/>
          </a:stretch>
        </p:blipFill>
        <p:spPr>
          <a:xfrm>
            <a:off x="275600" y="3562475"/>
            <a:ext cx="6446799" cy="1303850"/>
          </a:xfrm>
          <a:prstGeom prst="rect">
            <a:avLst/>
          </a:prstGeom>
          <a:noFill/>
          <a:ln cap="flat" cmpd="sng" w="19050">
            <a:solidFill>
              <a:schemeClr val="dk2"/>
            </a:solidFill>
            <a:prstDash val="solid"/>
            <a:round/>
            <a:headEnd len="sm" w="sm" type="none"/>
            <a:tailEnd len="sm" w="sm" type="none"/>
          </a:ln>
        </p:spPr>
      </p:pic>
      <p:sp>
        <p:nvSpPr>
          <p:cNvPr id="364" name="Google Shape;364;p22"/>
          <p:cNvSpPr txBox="1"/>
          <p:nvPr/>
        </p:nvSpPr>
        <p:spPr>
          <a:xfrm>
            <a:off x="6960675" y="1257750"/>
            <a:ext cx="18342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Nunito"/>
                <a:ea typeface="Nunito"/>
                <a:cs typeface="Nunito"/>
                <a:sym typeface="Nunito"/>
              </a:rPr>
              <a:t>Summary Statistics of sales</a:t>
            </a:r>
            <a:endParaRPr>
              <a:solidFill>
                <a:schemeClr val="lt1"/>
              </a:solidFill>
              <a:latin typeface="Nunito"/>
              <a:ea typeface="Nunito"/>
              <a:cs typeface="Nunito"/>
              <a:sym typeface="Nunito"/>
            </a:endParaRPr>
          </a:p>
        </p:txBody>
      </p:sp>
      <p:sp>
        <p:nvSpPr>
          <p:cNvPr id="365" name="Google Shape;365;p22"/>
          <p:cNvSpPr txBox="1"/>
          <p:nvPr/>
        </p:nvSpPr>
        <p:spPr>
          <a:xfrm>
            <a:off x="7070175" y="2533175"/>
            <a:ext cx="17247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Nunito"/>
                <a:ea typeface="Nunito"/>
                <a:cs typeface="Nunito"/>
                <a:sym typeface="Nunito"/>
              </a:rPr>
              <a:t>Summary Statistics of price</a:t>
            </a:r>
            <a:endParaRPr>
              <a:latin typeface="Nunito"/>
              <a:ea typeface="Nunito"/>
              <a:cs typeface="Nunito"/>
              <a:sym typeface="Nunito"/>
            </a:endParaRPr>
          </a:p>
        </p:txBody>
      </p:sp>
      <p:sp>
        <p:nvSpPr>
          <p:cNvPr id="366" name="Google Shape;366;p22"/>
          <p:cNvSpPr txBox="1"/>
          <p:nvPr/>
        </p:nvSpPr>
        <p:spPr>
          <a:xfrm>
            <a:off x="7099725" y="3691050"/>
            <a:ext cx="15561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Nunito"/>
                <a:ea typeface="Nunito"/>
                <a:cs typeface="Nunito"/>
                <a:sym typeface="Nunito"/>
              </a:rPr>
              <a:t>Cross Tabulation </a:t>
            </a:r>
            <a:endParaRPr>
              <a:solidFill>
                <a:schemeClr val="lt1"/>
              </a:solidFill>
              <a:latin typeface="Nunito"/>
              <a:ea typeface="Nunito"/>
              <a:cs typeface="Nunito"/>
              <a:sym typeface="Nunito"/>
            </a:endParaRPr>
          </a:p>
          <a:p>
            <a:pPr indent="0" lvl="0" marL="0" rtl="0" algn="ctr">
              <a:spcBef>
                <a:spcPts val="0"/>
              </a:spcBef>
              <a:spcAft>
                <a:spcPts val="0"/>
              </a:spcAft>
              <a:buNone/>
            </a:pPr>
            <a:r>
              <a:rPr lang="en">
                <a:solidFill>
                  <a:schemeClr val="lt1"/>
                </a:solidFill>
                <a:latin typeface="Nunito"/>
                <a:ea typeface="Nunito"/>
                <a:cs typeface="Nunito"/>
                <a:sym typeface="Nunito"/>
              </a:rPr>
              <a:t>(Private Sales Vs Keebler Sales)</a:t>
            </a:r>
            <a:endParaRPr>
              <a:solidFill>
                <a:schemeClr val="lt1"/>
              </a:solidFill>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3"/>
          <p:cNvSpPr txBox="1"/>
          <p:nvPr>
            <p:ph type="ctrTitle"/>
          </p:nvPr>
        </p:nvSpPr>
        <p:spPr>
          <a:xfrm>
            <a:off x="3048750" y="379875"/>
            <a:ext cx="3046500" cy="62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640"/>
              <a:t>Conclusion</a:t>
            </a:r>
            <a:endParaRPr sz="3640"/>
          </a:p>
        </p:txBody>
      </p:sp>
      <p:sp>
        <p:nvSpPr>
          <p:cNvPr id="372" name="Google Shape;372;p23"/>
          <p:cNvSpPr txBox="1"/>
          <p:nvPr>
            <p:ph idx="1" type="subTitle"/>
          </p:nvPr>
        </p:nvSpPr>
        <p:spPr>
          <a:xfrm>
            <a:off x="702900" y="1401200"/>
            <a:ext cx="7738200" cy="2772300"/>
          </a:xfrm>
          <a:prstGeom prst="rect">
            <a:avLst/>
          </a:prstGeom>
        </p:spPr>
        <p:txBody>
          <a:bodyPr anchorCtr="0" anchor="t" bIns="91425" lIns="91425" spcFirstLastPara="1" rIns="91425" wrap="square" tIns="91425">
            <a:noAutofit/>
          </a:bodyPr>
          <a:lstStyle/>
          <a:p>
            <a:pPr indent="-336550" lvl="0" marL="457200" rtl="0" algn="just">
              <a:spcBef>
                <a:spcPts val="0"/>
              </a:spcBef>
              <a:spcAft>
                <a:spcPts val="0"/>
              </a:spcAft>
              <a:buSzPts val="1700"/>
              <a:buChar char="●"/>
            </a:pPr>
            <a:r>
              <a:rPr lang="en" sz="1700"/>
              <a:t>Majority of the market is occupied by the Nabisco brand (54.435%) despite of it having the </a:t>
            </a:r>
            <a:r>
              <a:rPr lang="en" sz="1700"/>
              <a:t>second</a:t>
            </a:r>
            <a:r>
              <a:rPr lang="en" sz="1700"/>
              <a:t> </a:t>
            </a:r>
            <a:r>
              <a:rPr lang="en" sz="1700"/>
              <a:t>highest</a:t>
            </a:r>
            <a:r>
              <a:rPr lang="en" sz="1700"/>
              <a:t> mean price (1.0792).</a:t>
            </a:r>
            <a:endParaRPr sz="1700"/>
          </a:p>
          <a:p>
            <a:pPr indent="-336550" lvl="0" marL="457200" rtl="0" algn="just">
              <a:spcBef>
                <a:spcPts val="0"/>
              </a:spcBef>
              <a:spcAft>
                <a:spcPts val="0"/>
              </a:spcAft>
              <a:buSzPts val="1700"/>
              <a:buChar char="●"/>
            </a:pPr>
            <a:r>
              <a:rPr lang="en" sz="1700"/>
              <a:t>Mean price of Keebler brand is highest (1.1259) and its share in the market is about 6.86%.</a:t>
            </a:r>
            <a:endParaRPr sz="1700"/>
          </a:p>
          <a:p>
            <a:pPr indent="-336550" lvl="0" marL="457200" rtl="0" algn="just">
              <a:spcBef>
                <a:spcPts val="0"/>
              </a:spcBef>
              <a:spcAft>
                <a:spcPts val="0"/>
              </a:spcAft>
              <a:buSzPts val="1700"/>
              <a:buChar char="●"/>
            </a:pPr>
            <a:r>
              <a:rPr lang="en" sz="1700"/>
              <a:t>We have also observed the maximum standard deviation from the mean price in the case of Nabisco </a:t>
            </a:r>
            <a:r>
              <a:rPr lang="en" sz="1700"/>
              <a:t>brand</a:t>
            </a:r>
            <a:r>
              <a:rPr lang="en" sz="1700"/>
              <a:t> (0.14478) and minimum standard deviation in the case of Keebler </a:t>
            </a:r>
            <a:r>
              <a:rPr lang="en" sz="1700"/>
              <a:t>brand </a:t>
            </a:r>
            <a:r>
              <a:rPr lang="en" sz="1700"/>
              <a:t>(0.10638).</a:t>
            </a:r>
            <a:endParaRPr sz="1700"/>
          </a:p>
          <a:p>
            <a:pPr indent="-336550" lvl="0" marL="457200" rtl="0" algn="just">
              <a:spcBef>
                <a:spcPts val="0"/>
              </a:spcBef>
              <a:spcAft>
                <a:spcPts val="0"/>
              </a:spcAft>
              <a:buSzPts val="1700"/>
              <a:buChar char="●"/>
            </a:pPr>
            <a:r>
              <a:rPr lang="en" sz="1700"/>
              <a:t>Featuring a </a:t>
            </a:r>
            <a:r>
              <a:rPr lang="en" sz="1700"/>
              <a:t>brand</a:t>
            </a:r>
            <a:r>
              <a:rPr lang="en" sz="1700"/>
              <a:t> in the store magazine or displaying it in the store have proved to be useful for </a:t>
            </a:r>
            <a:r>
              <a:rPr lang="en" sz="1700"/>
              <a:t>increasing</a:t>
            </a:r>
            <a:r>
              <a:rPr lang="en" sz="1700"/>
              <a:t> the sale of that </a:t>
            </a:r>
            <a:r>
              <a:rPr lang="en" sz="1700"/>
              <a:t>particular</a:t>
            </a:r>
            <a:r>
              <a:rPr lang="en" sz="1700"/>
              <a:t> brand.</a:t>
            </a:r>
            <a:endParaRPr sz="1700"/>
          </a:p>
          <a:p>
            <a:pPr indent="0" lvl="0" marL="457200" rtl="0" algn="just">
              <a:spcBef>
                <a:spcPts val="0"/>
              </a:spcBef>
              <a:spcAft>
                <a:spcPts val="0"/>
              </a:spcAft>
              <a:buNone/>
            </a:pPr>
            <a:r>
              <a:t/>
            </a: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4"/>
          <p:cNvSpPr txBox="1"/>
          <p:nvPr>
            <p:ph type="ctrTitle"/>
          </p:nvPr>
        </p:nvSpPr>
        <p:spPr>
          <a:xfrm>
            <a:off x="3038550" y="217575"/>
            <a:ext cx="3066900" cy="891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Introduction</a:t>
            </a:r>
            <a:endParaRPr/>
          </a:p>
        </p:txBody>
      </p:sp>
      <p:sp>
        <p:nvSpPr>
          <p:cNvPr id="286" name="Google Shape;286;p14"/>
          <p:cNvSpPr txBox="1"/>
          <p:nvPr>
            <p:ph idx="1" type="subTitle"/>
          </p:nvPr>
        </p:nvSpPr>
        <p:spPr>
          <a:xfrm>
            <a:off x="1072500" y="1385975"/>
            <a:ext cx="6999000" cy="2885100"/>
          </a:xfrm>
          <a:prstGeom prst="rect">
            <a:avLst/>
          </a:prstGeom>
        </p:spPr>
        <p:txBody>
          <a:bodyPr anchorCtr="0" anchor="t" bIns="91425" lIns="91425" spcFirstLastPara="1" rIns="91425" wrap="square" tIns="91425">
            <a:normAutofit/>
          </a:bodyPr>
          <a:lstStyle/>
          <a:p>
            <a:pPr indent="-336550" lvl="0" marL="457200" rtl="0" algn="just">
              <a:spcBef>
                <a:spcPts val="0"/>
              </a:spcBef>
              <a:spcAft>
                <a:spcPts val="0"/>
              </a:spcAft>
              <a:buSzPts val="1700"/>
              <a:buChar char="●"/>
            </a:pPr>
            <a:r>
              <a:rPr lang="en" sz="1700"/>
              <a:t>In this presentation, we are going to analyze the price and sales of product of </a:t>
            </a:r>
            <a:r>
              <a:rPr lang="en" sz="1700"/>
              <a:t>different brands</a:t>
            </a:r>
            <a:r>
              <a:rPr lang="en" sz="1700"/>
              <a:t> such as Private, Sunshine, Nobisco and Keebler </a:t>
            </a:r>
            <a:r>
              <a:rPr lang="en" sz="1700" u="sng">
                <a:solidFill>
                  <a:schemeClr val="lt2"/>
                </a:solidFill>
                <a:hlinkClick r:id="rId3">
                  <a:extLst>
                    <a:ext uri="{A12FA001-AC4F-418D-AE19-62706E023703}">
                      <ahyp:hlinkClr val="tx"/>
                    </a:ext>
                  </a:extLst>
                </a:hlinkClick>
              </a:rPr>
              <a:t>(Dataset)</a:t>
            </a:r>
            <a:r>
              <a:rPr lang="en" sz="1700"/>
              <a:t>.</a:t>
            </a:r>
            <a:endParaRPr sz="1700"/>
          </a:p>
          <a:p>
            <a:pPr indent="-336550" lvl="0" marL="457200" rtl="0" algn="just">
              <a:spcBef>
                <a:spcPts val="0"/>
              </a:spcBef>
              <a:spcAft>
                <a:spcPts val="0"/>
              </a:spcAft>
              <a:buSzPts val="1700"/>
              <a:buChar char="●"/>
            </a:pPr>
            <a:r>
              <a:rPr lang="en" sz="1700"/>
              <a:t>We have dataset of 136 households making about 3292 total purchase. </a:t>
            </a:r>
            <a:endParaRPr sz="1700"/>
          </a:p>
          <a:p>
            <a:pPr indent="-336550" lvl="0" marL="457200" rtl="0" algn="just">
              <a:spcBef>
                <a:spcPts val="0"/>
              </a:spcBef>
              <a:spcAft>
                <a:spcPts val="0"/>
              </a:spcAft>
              <a:buSzPts val="1700"/>
              <a:buChar char="●"/>
            </a:pPr>
            <a:r>
              <a:rPr lang="en" sz="1700"/>
              <a:t>We will also see the </a:t>
            </a:r>
            <a:r>
              <a:rPr lang="en" sz="1700"/>
              <a:t>dependence</a:t>
            </a:r>
            <a:r>
              <a:rPr lang="en" sz="1700"/>
              <a:t> of price and sales of a particular </a:t>
            </a:r>
            <a:r>
              <a:rPr lang="en" sz="1700"/>
              <a:t>brand</a:t>
            </a:r>
            <a:r>
              <a:rPr lang="en" sz="1700"/>
              <a:t> on the display at the store or feature on the store magazine.</a:t>
            </a:r>
            <a:endParaRPr sz="1700"/>
          </a:p>
          <a:p>
            <a:pPr indent="-336550" lvl="0" marL="457200" rtl="0" algn="just">
              <a:spcBef>
                <a:spcPts val="0"/>
              </a:spcBef>
              <a:spcAft>
                <a:spcPts val="0"/>
              </a:spcAft>
              <a:buSzPts val="1700"/>
              <a:buChar char="●"/>
            </a:pPr>
            <a:r>
              <a:rPr lang="en" sz="1700"/>
              <a:t>This analysis will help us develop new strategies for the brands to </a:t>
            </a:r>
            <a:r>
              <a:rPr lang="en" sz="1700"/>
              <a:t>increase</a:t>
            </a:r>
            <a:r>
              <a:rPr lang="en" sz="1700"/>
              <a:t> their sales and profits.</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5"/>
          <p:cNvSpPr txBox="1"/>
          <p:nvPr>
            <p:ph type="ctrTitle"/>
          </p:nvPr>
        </p:nvSpPr>
        <p:spPr>
          <a:xfrm>
            <a:off x="1539600" y="70725"/>
            <a:ext cx="6519600" cy="695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Full Summary Statistics of Price</a:t>
            </a:r>
            <a:endParaRPr/>
          </a:p>
        </p:txBody>
      </p:sp>
      <p:pic>
        <p:nvPicPr>
          <p:cNvPr id="292" name="Google Shape;292;p15"/>
          <p:cNvPicPr preferRelativeResize="0"/>
          <p:nvPr/>
        </p:nvPicPr>
        <p:blipFill>
          <a:blip r:embed="rId3">
            <a:alphaModFix/>
          </a:blip>
          <a:stretch>
            <a:fillRect/>
          </a:stretch>
        </p:blipFill>
        <p:spPr>
          <a:xfrm>
            <a:off x="99375" y="814875"/>
            <a:ext cx="5535325" cy="2608375"/>
          </a:xfrm>
          <a:prstGeom prst="rect">
            <a:avLst/>
          </a:prstGeom>
          <a:noFill/>
          <a:ln cap="flat" cmpd="sng" w="19050">
            <a:solidFill>
              <a:schemeClr val="dk2"/>
            </a:solidFill>
            <a:prstDash val="solid"/>
            <a:round/>
            <a:headEnd len="sm" w="sm" type="none"/>
            <a:tailEnd len="sm" w="sm" type="none"/>
          </a:ln>
        </p:spPr>
      </p:pic>
      <p:sp>
        <p:nvSpPr>
          <p:cNvPr id="293" name="Google Shape;293;p15"/>
          <p:cNvSpPr txBox="1"/>
          <p:nvPr/>
        </p:nvSpPr>
        <p:spPr>
          <a:xfrm>
            <a:off x="5780400" y="3471675"/>
            <a:ext cx="30039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Nunito"/>
                <a:ea typeface="Nunito"/>
                <a:cs typeface="Nunito"/>
                <a:sym typeface="Nunito"/>
              </a:rPr>
              <a:t>Relative frequency of price of Keebler brand</a:t>
            </a:r>
            <a:endParaRPr>
              <a:solidFill>
                <a:schemeClr val="lt1"/>
              </a:solidFill>
              <a:latin typeface="Nunito"/>
              <a:ea typeface="Nunito"/>
              <a:cs typeface="Nunito"/>
              <a:sym typeface="Nunito"/>
            </a:endParaRPr>
          </a:p>
        </p:txBody>
      </p:sp>
      <p:pic>
        <p:nvPicPr>
          <p:cNvPr id="294" name="Google Shape;294;p15"/>
          <p:cNvPicPr preferRelativeResize="0"/>
          <p:nvPr/>
        </p:nvPicPr>
        <p:blipFill>
          <a:blip r:embed="rId4">
            <a:alphaModFix/>
          </a:blip>
          <a:stretch>
            <a:fillRect/>
          </a:stretch>
        </p:blipFill>
        <p:spPr>
          <a:xfrm>
            <a:off x="5693675" y="814875"/>
            <a:ext cx="3176948" cy="2608375"/>
          </a:xfrm>
          <a:prstGeom prst="rect">
            <a:avLst/>
          </a:prstGeom>
          <a:noFill/>
          <a:ln cap="flat" cmpd="sng" w="19050">
            <a:solidFill>
              <a:schemeClr val="dk2"/>
            </a:solidFill>
            <a:prstDash val="solid"/>
            <a:round/>
            <a:headEnd len="sm" w="sm" type="none"/>
            <a:tailEnd len="sm" w="sm" type="none"/>
          </a:ln>
        </p:spPr>
      </p:pic>
      <p:sp>
        <p:nvSpPr>
          <p:cNvPr id="295" name="Google Shape;295;p15"/>
          <p:cNvSpPr txBox="1"/>
          <p:nvPr/>
        </p:nvSpPr>
        <p:spPr>
          <a:xfrm>
            <a:off x="1723088" y="3531675"/>
            <a:ext cx="2166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Nunito"/>
                <a:ea typeface="Nunito"/>
                <a:cs typeface="Nunito"/>
                <a:sym typeface="Nunito"/>
              </a:rPr>
              <a:t>Full </a:t>
            </a:r>
            <a:r>
              <a:rPr lang="en">
                <a:solidFill>
                  <a:schemeClr val="lt1"/>
                </a:solidFill>
                <a:latin typeface="Nunito"/>
                <a:ea typeface="Nunito"/>
                <a:cs typeface="Nunito"/>
                <a:sym typeface="Nunito"/>
              </a:rPr>
              <a:t>Summary Statistics</a:t>
            </a:r>
            <a:endParaRPr>
              <a:solidFill>
                <a:schemeClr val="lt1"/>
              </a:solidFill>
              <a:latin typeface="Nunito"/>
              <a:ea typeface="Nunito"/>
              <a:cs typeface="Nunito"/>
              <a:sym typeface="Nunito"/>
            </a:endParaRPr>
          </a:p>
          <a:p>
            <a:pPr indent="0" lvl="0" marL="0" rtl="0" algn="ctr">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6"/>
          <p:cNvSpPr txBox="1"/>
          <p:nvPr>
            <p:ph type="ctrTitle"/>
          </p:nvPr>
        </p:nvSpPr>
        <p:spPr>
          <a:xfrm>
            <a:off x="1539600" y="70725"/>
            <a:ext cx="6745500" cy="695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Full Summary Statistics of Sales</a:t>
            </a:r>
            <a:endParaRPr/>
          </a:p>
        </p:txBody>
      </p:sp>
      <p:sp>
        <p:nvSpPr>
          <p:cNvPr id="301" name="Google Shape;301;p16"/>
          <p:cNvSpPr txBox="1"/>
          <p:nvPr/>
        </p:nvSpPr>
        <p:spPr>
          <a:xfrm>
            <a:off x="5780400" y="3748875"/>
            <a:ext cx="30039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Nunito"/>
                <a:ea typeface="Nunito"/>
                <a:cs typeface="Nunito"/>
                <a:sym typeface="Nunito"/>
              </a:rPr>
              <a:t>Relative frequency of sales of Private brand</a:t>
            </a:r>
            <a:endParaRPr>
              <a:solidFill>
                <a:schemeClr val="lt1"/>
              </a:solidFill>
              <a:latin typeface="Nunito"/>
              <a:ea typeface="Nunito"/>
              <a:cs typeface="Nunito"/>
              <a:sym typeface="Nunito"/>
            </a:endParaRPr>
          </a:p>
        </p:txBody>
      </p:sp>
      <p:pic>
        <p:nvPicPr>
          <p:cNvPr id="302" name="Google Shape;302;p16"/>
          <p:cNvPicPr preferRelativeResize="0"/>
          <p:nvPr/>
        </p:nvPicPr>
        <p:blipFill>
          <a:blip r:embed="rId3">
            <a:alphaModFix/>
          </a:blip>
          <a:stretch>
            <a:fillRect/>
          </a:stretch>
        </p:blipFill>
        <p:spPr>
          <a:xfrm>
            <a:off x="152400" y="918525"/>
            <a:ext cx="5329900" cy="2628937"/>
          </a:xfrm>
          <a:prstGeom prst="rect">
            <a:avLst/>
          </a:prstGeom>
          <a:noFill/>
          <a:ln cap="flat" cmpd="sng" w="19050">
            <a:solidFill>
              <a:schemeClr val="dk2"/>
            </a:solidFill>
            <a:prstDash val="solid"/>
            <a:round/>
            <a:headEnd len="sm" w="sm" type="none"/>
            <a:tailEnd len="sm" w="sm" type="none"/>
          </a:ln>
        </p:spPr>
      </p:pic>
      <p:pic>
        <p:nvPicPr>
          <p:cNvPr id="303" name="Google Shape;303;p16"/>
          <p:cNvPicPr preferRelativeResize="0"/>
          <p:nvPr/>
        </p:nvPicPr>
        <p:blipFill>
          <a:blip r:embed="rId4">
            <a:alphaModFix/>
          </a:blip>
          <a:stretch>
            <a:fillRect/>
          </a:stretch>
        </p:blipFill>
        <p:spPr>
          <a:xfrm>
            <a:off x="5547150" y="918525"/>
            <a:ext cx="3470412" cy="2628925"/>
          </a:xfrm>
          <a:prstGeom prst="rect">
            <a:avLst/>
          </a:prstGeom>
          <a:noFill/>
          <a:ln cap="flat" cmpd="sng" w="19050">
            <a:solidFill>
              <a:schemeClr val="dk2"/>
            </a:solidFill>
            <a:prstDash val="solid"/>
            <a:round/>
            <a:headEnd len="sm" w="sm" type="none"/>
            <a:tailEnd len="sm" w="sm" type="none"/>
          </a:ln>
        </p:spPr>
      </p:pic>
      <p:sp>
        <p:nvSpPr>
          <p:cNvPr id="304" name="Google Shape;304;p16"/>
          <p:cNvSpPr txBox="1"/>
          <p:nvPr/>
        </p:nvSpPr>
        <p:spPr>
          <a:xfrm>
            <a:off x="1713650" y="3699850"/>
            <a:ext cx="220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Nunito"/>
                <a:ea typeface="Nunito"/>
                <a:cs typeface="Nunito"/>
                <a:sym typeface="Nunito"/>
              </a:rPr>
              <a:t>Full Summary Statistics</a:t>
            </a:r>
            <a:endParaRPr>
              <a:solidFill>
                <a:schemeClr val="lt1"/>
              </a:solidFill>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pic>
        <p:nvPicPr>
          <p:cNvPr id="309" name="Google Shape;309;p17"/>
          <p:cNvPicPr preferRelativeResize="0"/>
          <p:nvPr/>
        </p:nvPicPr>
        <p:blipFill>
          <a:blip r:embed="rId3">
            <a:alphaModFix/>
          </a:blip>
          <a:stretch>
            <a:fillRect/>
          </a:stretch>
        </p:blipFill>
        <p:spPr>
          <a:xfrm>
            <a:off x="4784188" y="784575"/>
            <a:ext cx="4034775" cy="3313050"/>
          </a:xfrm>
          <a:prstGeom prst="rect">
            <a:avLst/>
          </a:prstGeom>
          <a:noFill/>
          <a:ln cap="flat" cmpd="sng" w="19050">
            <a:solidFill>
              <a:schemeClr val="dk2"/>
            </a:solidFill>
            <a:prstDash val="solid"/>
            <a:round/>
            <a:headEnd len="sm" w="sm" type="none"/>
            <a:tailEnd len="sm" w="sm" type="none"/>
          </a:ln>
        </p:spPr>
      </p:pic>
      <p:sp>
        <p:nvSpPr>
          <p:cNvPr id="310" name="Google Shape;310;p17"/>
          <p:cNvSpPr txBox="1"/>
          <p:nvPr/>
        </p:nvSpPr>
        <p:spPr>
          <a:xfrm>
            <a:off x="5312963" y="4186600"/>
            <a:ext cx="29772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Nunito"/>
                <a:ea typeface="Nunito"/>
                <a:cs typeface="Nunito"/>
                <a:sym typeface="Nunito"/>
              </a:rPr>
              <a:t>Factorized Boxplot </a:t>
            </a:r>
            <a:endParaRPr>
              <a:solidFill>
                <a:schemeClr val="lt1"/>
              </a:solidFill>
              <a:latin typeface="Nunito"/>
              <a:ea typeface="Nunito"/>
              <a:cs typeface="Nunito"/>
              <a:sym typeface="Nunito"/>
            </a:endParaRPr>
          </a:p>
          <a:p>
            <a:pPr indent="0" lvl="0" marL="0" rtl="0" algn="ctr">
              <a:spcBef>
                <a:spcPts val="0"/>
              </a:spcBef>
              <a:spcAft>
                <a:spcPts val="0"/>
              </a:spcAft>
              <a:buNone/>
            </a:pPr>
            <a:r>
              <a:rPr lang="en">
                <a:solidFill>
                  <a:schemeClr val="lt1"/>
                </a:solidFill>
                <a:latin typeface="Nunito"/>
                <a:ea typeface="Nunito"/>
                <a:cs typeface="Nunito"/>
                <a:sym typeface="Nunito"/>
              </a:rPr>
              <a:t>(Price_sunshine Vs Sale_sunshine)</a:t>
            </a:r>
            <a:endParaRPr>
              <a:latin typeface="Nunito"/>
              <a:ea typeface="Nunito"/>
              <a:cs typeface="Nunito"/>
              <a:sym typeface="Nunito"/>
            </a:endParaRPr>
          </a:p>
        </p:txBody>
      </p:sp>
      <p:pic>
        <p:nvPicPr>
          <p:cNvPr id="311" name="Google Shape;311;p17"/>
          <p:cNvPicPr preferRelativeResize="0"/>
          <p:nvPr/>
        </p:nvPicPr>
        <p:blipFill>
          <a:blip r:embed="rId4">
            <a:alphaModFix/>
          </a:blip>
          <a:stretch>
            <a:fillRect/>
          </a:stretch>
        </p:blipFill>
        <p:spPr>
          <a:xfrm>
            <a:off x="172925" y="784575"/>
            <a:ext cx="4323799" cy="3313049"/>
          </a:xfrm>
          <a:prstGeom prst="rect">
            <a:avLst/>
          </a:prstGeom>
          <a:noFill/>
          <a:ln cap="flat" cmpd="sng" w="19050">
            <a:solidFill>
              <a:schemeClr val="dk2"/>
            </a:solidFill>
            <a:prstDash val="solid"/>
            <a:round/>
            <a:headEnd len="sm" w="sm" type="none"/>
            <a:tailEnd len="sm" w="sm" type="none"/>
          </a:ln>
        </p:spPr>
      </p:pic>
      <p:sp>
        <p:nvSpPr>
          <p:cNvPr id="312" name="Google Shape;312;p17"/>
          <p:cNvSpPr txBox="1"/>
          <p:nvPr/>
        </p:nvSpPr>
        <p:spPr>
          <a:xfrm>
            <a:off x="846225" y="4294300"/>
            <a:ext cx="297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Nunito"/>
                <a:ea typeface="Nunito"/>
                <a:cs typeface="Nunito"/>
                <a:sym typeface="Nunito"/>
              </a:rPr>
              <a:t>Boxplot of price of various brands</a:t>
            </a:r>
            <a:endParaRPr>
              <a:solidFill>
                <a:schemeClr val="lt1"/>
              </a:solidFill>
              <a:latin typeface="Nunito"/>
              <a:ea typeface="Nunito"/>
              <a:cs typeface="Nunito"/>
              <a:sym typeface="Nunito"/>
            </a:endParaRPr>
          </a:p>
        </p:txBody>
      </p:sp>
      <p:sp>
        <p:nvSpPr>
          <p:cNvPr id="313" name="Google Shape;313;p17"/>
          <p:cNvSpPr txBox="1"/>
          <p:nvPr/>
        </p:nvSpPr>
        <p:spPr>
          <a:xfrm>
            <a:off x="1615200" y="174550"/>
            <a:ext cx="59136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chemeClr val="lt1"/>
                </a:solidFill>
                <a:latin typeface="Nunito"/>
                <a:ea typeface="Nunito"/>
                <a:cs typeface="Nunito"/>
                <a:sym typeface="Nunito"/>
              </a:rPr>
              <a:t>Boxplots and Factorized Boxplots</a:t>
            </a:r>
            <a:endParaRPr b="1" sz="2000">
              <a:solidFill>
                <a:schemeClr val="lt1"/>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pic>
        <p:nvPicPr>
          <p:cNvPr id="318" name="Google Shape;318;p18"/>
          <p:cNvPicPr preferRelativeResize="0"/>
          <p:nvPr/>
        </p:nvPicPr>
        <p:blipFill>
          <a:blip r:embed="rId3">
            <a:alphaModFix/>
          </a:blip>
          <a:stretch>
            <a:fillRect/>
          </a:stretch>
        </p:blipFill>
        <p:spPr>
          <a:xfrm>
            <a:off x="4630200" y="798763"/>
            <a:ext cx="4323775" cy="3320678"/>
          </a:xfrm>
          <a:prstGeom prst="rect">
            <a:avLst/>
          </a:prstGeom>
          <a:noFill/>
          <a:ln cap="flat" cmpd="sng" w="19050">
            <a:solidFill>
              <a:schemeClr val="dk2"/>
            </a:solidFill>
            <a:prstDash val="solid"/>
            <a:round/>
            <a:headEnd len="sm" w="sm" type="none"/>
            <a:tailEnd len="sm" w="sm" type="none"/>
          </a:ln>
        </p:spPr>
      </p:pic>
      <p:pic>
        <p:nvPicPr>
          <p:cNvPr id="319" name="Google Shape;319;p18"/>
          <p:cNvPicPr preferRelativeResize="0"/>
          <p:nvPr/>
        </p:nvPicPr>
        <p:blipFill>
          <a:blip r:embed="rId4">
            <a:alphaModFix/>
          </a:blip>
          <a:stretch>
            <a:fillRect/>
          </a:stretch>
        </p:blipFill>
        <p:spPr>
          <a:xfrm>
            <a:off x="162675" y="830000"/>
            <a:ext cx="4323775" cy="3258200"/>
          </a:xfrm>
          <a:prstGeom prst="rect">
            <a:avLst/>
          </a:prstGeom>
          <a:noFill/>
          <a:ln cap="flat" cmpd="sng" w="19050">
            <a:solidFill>
              <a:schemeClr val="dk2"/>
            </a:solidFill>
            <a:prstDash val="solid"/>
            <a:round/>
            <a:headEnd len="sm" w="sm" type="none"/>
            <a:tailEnd len="sm" w="sm" type="none"/>
          </a:ln>
        </p:spPr>
      </p:pic>
      <p:sp>
        <p:nvSpPr>
          <p:cNvPr id="320" name="Google Shape;320;p18"/>
          <p:cNvSpPr txBox="1"/>
          <p:nvPr/>
        </p:nvSpPr>
        <p:spPr>
          <a:xfrm>
            <a:off x="1615200" y="71875"/>
            <a:ext cx="59136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solidFill>
                  <a:schemeClr val="lt1"/>
                </a:solidFill>
                <a:latin typeface="Nunito"/>
                <a:ea typeface="Nunito"/>
                <a:cs typeface="Nunito"/>
                <a:sym typeface="Nunito"/>
              </a:rPr>
              <a:t>X-Y Scatter Plots</a:t>
            </a:r>
            <a:endParaRPr b="1" sz="2200">
              <a:solidFill>
                <a:schemeClr val="lt1"/>
              </a:solidFill>
              <a:latin typeface="Nunito"/>
              <a:ea typeface="Nunito"/>
              <a:cs typeface="Nunito"/>
              <a:sym typeface="Nunito"/>
            </a:endParaRPr>
          </a:p>
        </p:txBody>
      </p:sp>
      <p:sp>
        <p:nvSpPr>
          <p:cNvPr id="321" name="Google Shape;321;p18"/>
          <p:cNvSpPr txBox="1"/>
          <p:nvPr/>
        </p:nvSpPr>
        <p:spPr>
          <a:xfrm>
            <a:off x="558763" y="4219500"/>
            <a:ext cx="3531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Nunito"/>
                <a:ea typeface="Nunito"/>
                <a:cs typeface="Nunito"/>
                <a:sym typeface="Nunito"/>
              </a:rPr>
              <a:t>Plot of Price_Keebler Vs Sales_Keebler</a:t>
            </a:r>
            <a:endParaRPr>
              <a:solidFill>
                <a:schemeClr val="lt1"/>
              </a:solidFill>
              <a:latin typeface="Nunito"/>
              <a:ea typeface="Nunito"/>
              <a:cs typeface="Nunito"/>
              <a:sym typeface="Nunito"/>
            </a:endParaRPr>
          </a:p>
        </p:txBody>
      </p:sp>
      <p:sp>
        <p:nvSpPr>
          <p:cNvPr id="322" name="Google Shape;322;p18"/>
          <p:cNvSpPr txBox="1"/>
          <p:nvPr/>
        </p:nvSpPr>
        <p:spPr>
          <a:xfrm>
            <a:off x="4828287" y="4219500"/>
            <a:ext cx="3927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Nunito"/>
                <a:ea typeface="Nunito"/>
                <a:cs typeface="Nunito"/>
                <a:sym typeface="Nunito"/>
              </a:rPr>
              <a:t>Plot of FeatDispl_Sunshine Vs Sales_Sunshine</a:t>
            </a:r>
            <a:endParaRPr>
              <a:solidFill>
                <a:schemeClr val="lt1"/>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pic>
        <p:nvPicPr>
          <p:cNvPr id="327" name="Google Shape;327;p19"/>
          <p:cNvPicPr preferRelativeResize="0"/>
          <p:nvPr/>
        </p:nvPicPr>
        <p:blipFill>
          <a:blip r:embed="rId3">
            <a:alphaModFix/>
          </a:blip>
          <a:stretch>
            <a:fillRect/>
          </a:stretch>
        </p:blipFill>
        <p:spPr>
          <a:xfrm>
            <a:off x="339225" y="940475"/>
            <a:ext cx="5800125" cy="1053300"/>
          </a:xfrm>
          <a:prstGeom prst="rect">
            <a:avLst/>
          </a:prstGeom>
          <a:noFill/>
          <a:ln cap="flat" cmpd="sng" w="19050">
            <a:solidFill>
              <a:schemeClr val="dk2"/>
            </a:solidFill>
            <a:prstDash val="solid"/>
            <a:round/>
            <a:headEnd len="sm" w="sm" type="none"/>
            <a:tailEnd len="sm" w="sm" type="none"/>
          </a:ln>
        </p:spPr>
      </p:pic>
      <p:sp>
        <p:nvSpPr>
          <p:cNvPr id="328" name="Google Shape;328;p19"/>
          <p:cNvSpPr txBox="1"/>
          <p:nvPr/>
        </p:nvSpPr>
        <p:spPr>
          <a:xfrm>
            <a:off x="6759650" y="1159325"/>
            <a:ext cx="1880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Nunito"/>
                <a:ea typeface="Nunito"/>
                <a:cs typeface="Nunito"/>
                <a:sym typeface="Nunito"/>
              </a:rPr>
              <a:t>Summary Statistics of price</a:t>
            </a:r>
            <a:endParaRPr>
              <a:solidFill>
                <a:schemeClr val="lt1"/>
              </a:solidFill>
              <a:latin typeface="Nunito"/>
              <a:ea typeface="Nunito"/>
              <a:cs typeface="Nunito"/>
              <a:sym typeface="Nunito"/>
            </a:endParaRPr>
          </a:p>
        </p:txBody>
      </p:sp>
      <p:pic>
        <p:nvPicPr>
          <p:cNvPr id="329" name="Google Shape;329;p19"/>
          <p:cNvPicPr preferRelativeResize="0"/>
          <p:nvPr/>
        </p:nvPicPr>
        <p:blipFill>
          <a:blip r:embed="rId4">
            <a:alphaModFix/>
          </a:blip>
          <a:stretch>
            <a:fillRect/>
          </a:stretch>
        </p:blipFill>
        <p:spPr>
          <a:xfrm>
            <a:off x="339225" y="2244563"/>
            <a:ext cx="5800126" cy="1053300"/>
          </a:xfrm>
          <a:prstGeom prst="rect">
            <a:avLst/>
          </a:prstGeom>
          <a:noFill/>
          <a:ln cap="flat" cmpd="sng" w="19050">
            <a:solidFill>
              <a:schemeClr val="dk2"/>
            </a:solidFill>
            <a:prstDash val="solid"/>
            <a:round/>
            <a:headEnd len="sm" w="sm" type="none"/>
            <a:tailEnd len="sm" w="sm" type="none"/>
          </a:ln>
        </p:spPr>
      </p:pic>
      <p:sp>
        <p:nvSpPr>
          <p:cNvPr id="330" name="Google Shape;330;p19"/>
          <p:cNvSpPr txBox="1"/>
          <p:nvPr/>
        </p:nvSpPr>
        <p:spPr>
          <a:xfrm>
            <a:off x="6447350" y="2463413"/>
            <a:ext cx="2505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Nunito"/>
                <a:ea typeface="Nunito"/>
                <a:cs typeface="Nunito"/>
                <a:sym typeface="Nunito"/>
              </a:rPr>
              <a:t>Summary</a:t>
            </a:r>
            <a:r>
              <a:rPr lang="en">
                <a:solidFill>
                  <a:schemeClr val="lt1"/>
                </a:solidFill>
                <a:latin typeface="Nunito"/>
                <a:ea typeface="Nunito"/>
                <a:cs typeface="Nunito"/>
                <a:sym typeface="Nunito"/>
              </a:rPr>
              <a:t> Statistics of feature and display</a:t>
            </a:r>
            <a:endParaRPr>
              <a:solidFill>
                <a:schemeClr val="lt1"/>
              </a:solidFill>
              <a:latin typeface="Nunito"/>
              <a:ea typeface="Nunito"/>
              <a:cs typeface="Nunito"/>
              <a:sym typeface="Nunito"/>
            </a:endParaRPr>
          </a:p>
        </p:txBody>
      </p:sp>
      <p:sp>
        <p:nvSpPr>
          <p:cNvPr id="331" name="Google Shape;331;p19"/>
          <p:cNvSpPr txBox="1"/>
          <p:nvPr/>
        </p:nvSpPr>
        <p:spPr>
          <a:xfrm>
            <a:off x="229500" y="61600"/>
            <a:ext cx="86850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chemeClr val="lt1"/>
                </a:solidFill>
                <a:latin typeface="Nunito"/>
                <a:ea typeface="Nunito"/>
                <a:cs typeface="Nunito"/>
                <a:sym typeface="Nunito"/>
              </a:rPr>
              <a:t>Restricted dataset (when Private brand is bought, i.e., PRIVATE == 1) </a:t>
            </a:r>
            <a:endParaRPr b="1" sz="2000">
              <a:solidFill>
                <a:schemeClr val="lt1"/>
              </a:solidFill>
              <a:latin typeface="Nunito"/>
              <a:ea typeface="Nunito"/>
              <a:cs typeface="Nunito"/>
              <a:sym typeface="Nunito"/>
            </a:endParaRPr>
          </a:p>
        </p:txBody>
      </p:sp>
      <p:pic>
        <p:nvPicPr>
          <p:cNvPr id="332" name="Google Shape;332;p19"/>
          <p:cNvPicPr preferRelativeResize="0"/>
          <p:nvPr/>
        </p:nvPicPr>
        <p:blipFill>
          <a:blip r:embed="rId5">
            <a:alphaModFix/>
          </a:blip>
          <a:stretch>
            <a:fillRect/>
          </a:stretch>
        </p:blipFill>
        <p:spPr>
          <a:xfrm>
            <a:off x="380300" y="3548650"/>
            <a:ext cx="5800125" cy="1304925"/>
          </a:xfrm>
          <a:prstGeom prst="rect">
            <a:avLst/>
          </a:prstGeom>
          <a:noFill/>
          <a:ln cap="flat" cmpd="sng" w="19050">
            <a:solidFill>
              <a:schemeClr val="dk2"/>
            </a:solidFill>
            <a:prstDash val="solid"/>
            <a:round/>
            <a:headEnd len="sm" w="sm" type="none"/>
            <a:tailEnd len="sm" w="sm" type="none"/>
          </a:ln>
        </p:spPr>
      </p:pic>
      <p:sp>
        <p:nvSpPr>
          <p:cNvPr id="333" name="Google Shape;333;p19"/>
          <p:cNvSpPr txBox="1"/>
          <p:nvPr/>
        </p:nvSpPr>
        <p:spPr>
          <a:xfrm>
            <a:off x="6522650" y="3785450"/>
            <a:ext cx="23544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Nunito"/>
                <a:ea typeface="Nunito"/>
                <a:cs typeface="Nunito"/>
                <a:sym typeface="Nunito"/>
              </a:rPr>
              <a:t>Cross Tabulation (Feat_Displ_Private Vs Feat_Displ_Sunshine</a:t>
            </a:r>
            <a:endParaRPr>
              <a:solidFill>
                <a:schemeClr val="lt1"/>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pic>
        <p:nvPicPr>
          <p:cNvPr id="338" name="Google Shape;338;p20"/>
          <p:cNvPicPr preferRelativeResize="0"/>
          <p:nvPr/>
        </p:nvPicPr>
        <p:blipFill>
          <a:blip r:embed="rId3">
            <a:alphaModFix/>
          </a:blip>
          <a:stretch>
            <a:fillRect/>
          </a:stretch>
        </p:blipFill>
        <p:spPr>
          <a:xfrm>
            <a:off x="326963" y="823113"/>
            <a:ext cx="6089601" cy="1171950"/>
          </a:xfrm>
          <a:prstGeom prst="rect">
            <a:avLst/>
          </a:prstGeom>
          <a:noFill/>
          <a:ln cap="flat" cmpd="sng" w="19050">
            <a:solidFill>
              <a:schemeClr val="dk2"/>
            </a:solidFill>
            <a:prstDash val="solid"/>
            <a:round/>
            <a:headEnd len="sm" w="sm" type="none"/>
            <a:tailEnd len="sm" w="sm" type="none"/>
          </a:ln>
        </p:spPr>
      </p:pic>
      <p:sp>
        <p:nvSpPr>
          <p:cNvPr id="339" name="Google Shape;339;p20"/>
          <p:cNvSpPr txBox="1"/>
          <p:nvPr/>
        </p:nvSpPr>
        <p:spPr>
          <a:xfrm>
            <a:off x="164275" y="61625"/>
            <a:ext cx="8921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1"/>
                </a:solidFill>
                <a:latin typeface="Nunito"/>
                <a:ea typeface="Nunito"/>
                <a:cs typeface="Nunito"/>
                <a:sym typeface="Nunito"/>
              </a:rPr>
              <a:t>Restricted Dataset (when Nabisco is displayed, i.e., DISPLNABISCO == 1)</a:t>
            </a:r>
            <a:endParaRPr b="1" sz="2000">
              <a:solidFill>
                <a:schemeClr val="lt1"/>
              </a:solidFill>
              <a:latin typeface="Nunito"/>
              <a:ea typeface="Nunito"/>
              <a:cs typeface="Nunito"/>
              <a:sym typeface="Nunito"/>
            </a:endParaRPr>
          </a:p>
        </p:txBody>
      </p:sp>
      <p:sp>
        <p:nvSpPr>
          <p:cNvPr id="340" name="Google Shape;340;p20"/>
          <p:cNvSpPr txBox="1"/>
          <p:nvPr/>
        </p:nvSpPr>
        <p:spPr>
          <a:xfrm>
            <a:off x="6611625" y="1101288"/>
            <a:ext cx="2316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Nunito"/>
                <a:ea typeface="Nunito"/>
                <a:cs typeface="Nunito"/>
                <a:sym typeface="Nunito"/>
              </a:rPr>
              <a:t>Summary Statistics of sales</a:t>
            </a:r>
            <a:endParaRPr>
              <a:solidFill>
                <a:schemeClr val="lt1"/>
              </a:solidFill>
              <a:latin typeface="Nunito"/>
              <a:ea typeface="Nunito"/>
              <a:cs typeface="Nunito"/>
              <a:sym typeface="Nunito"/>
            </a:endParaRPr>
          </a:p>
        </p:txBody>
      </p:sp>
      <p:pic>
        <p:nvPicPr>
          <p:cNvPr id="341" name="Google Shape;341;p20"/>
          <p:cNvPicPr preferRelativeResize="0"/>
          <p:nvPr/>
        </p:nvPicPr>
        <p:blipFill>
          <a:blip r:embed="rId4">
            <a:alphaModFix/>
          </a:blip>
          <a:stretch>
            <a:fillRect/>
          </a:stretch>
        </p:blipFill>
        <p:spPr>
          <a:xfrm>
            <a:off x="300163" y="2174525"/>
            <a:ext cx="6143225" cy="1116325"/>
          </a:xfrm>
          <a:prstGeom prst="rect">
            <a:avLst/>
          </a:prstGeom>
          <a:noFill/>
          <a:ln cap="flat" cmpd="sng" w="19050">
            <a:solidFill>
              <a:schemeClr val="dk2"/>
            </a:solidFill>
            <a:prstDash val="solid"/>
            <a:round/>
            <a:headEnd len="sm" w="sm" type="none"/>
            <a:tailEnd len="sm" w="sm" type="none"/>
          </a:ln>
        </p:spPr>
      </p:pic>
      <p:sp>
        <p:nvSpPr>
          <p:cNvPr id="342" name="Google Shape;342;p20"/>
          <p:cNvSpPr txBox="1"/>
          <p:nvPr/>
        </p:nvSpPr>
        <p:spPr>
          <a:xfrm>
            <a:off x="6611625" y="2424888"/>
            <a:ext cx="2316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Nunito"/>
                <a:ea typeface="Nunito"/>
                <a:cs typeface="Nunito"/>
                <a:sym typeface="Nunito"/>
              </a:rPr>
              <a:t>Summary Statistics of price</a:t>
            </a:r>
            <a:endParaRPr>
              <a:solidFill>
                <a:schemeClr val="lt1"/>
              </a:solidFill>
              <a:latin typeface="Nunito"/>
              <a:ea typeface="Nunito"/>
              <a:cs typeface="Nunito"/>
              <a:sym typeface="Nunito"/>
            </a:endParaRPr>
          </a:p>
        </p:txBody>
      </p:sp>
      <p:pic>
        <p:nvPicPr>
          <p:cNvPr id="343" name="Google Shape;343;p20"/>
          <p:cNvPicPr preferRelativeResize="0"/>
          <p:nvPr/>
        </p:nvPicPr>
        <p:blipFill>
          <a:blip r:embed="rId5">
            <a:alphaModFix/>
          </a:blip>
          <a:stretch>
            <a:fillRect/>
          </a:stretch>
        </p:blipFill>
        <p:spPr>
          <a:xfrm>
            <a:off x="326975" y="3470325"/>
            <a:ext cx="6143225" cy="1324125"/>
          </a:xfrm>
          <a:prstGeom prst="rect">
            <a:avLst/>
          </a:prstGeom>
          <a:noFill/>
          <a:ln cap="flat" cmpd="sng" w="19050">
            <a:solidFill>
              <a:schemeClr val="dk2"/>
            </a:solidFill>
            <a:prstDash val="solid"/>
            <a:round/>
            <a:headEnd len="sm" w="sm" type="none"/>
            <a:tailEnd len="sm" w="sm" type="none"/>
          </a:ln>
        </p:spPr>
      </p:pic>
      <p:sp>
        <p:nvSpPr>
          <p:cNvPr id="344" name="Google Shape;344;p20"/>
          <p:cNvSpPr txBox="1"/>
          <p:nvPr/>
        </p:nvSpPr>
        <p:spPr>
          <a:xfrm>
            <a:off x="6783975" y="3716738"/>
            <a:ext cx="19713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Nunito"/>
                <a:ea typeface="Nunito"/>
                <a:cs typeface="Nunito"/>
                <a:sym typeface="Nunito"/>
              </a:rPr>
              <a:t>Cross Tabulation </a:t>
            </a:r>
            <a:endParaRPr>
              <a:solidFill>
                <a:schemeClr val="lt1"/>
              </a:solidFill>
              <a:latin typeface="Nunito"/>
              <a:ea typeface="Nunito"/>
              <a:cs typeface="Nunito"/>
              <a:sym typeface="Nunito"/>
            </a:endParaRPr>
          </a:p>
          <a:p>
            <a:pPr indent="0" lvl="0" marL="0" rtl="0" algn="ctr">
              <a:spcBef>
                <a:spcPts val="0"/>
              </a:spcBef>
              <a:spcAft>
                <a:spcPts val="0"/>
              </a:spcAft>
              <a:buNone/>
            </a:pPr>
            <a:r>
              <a:rPr lang="en">
                <a:solidFill>
                  <a:schemeClr val="lt1"/>
                </a:solidFill>
                <a:latin typeface="Nunito"/>
                <a:ea typeface="Nunito"/>
                <a:cs typeface="Nunito"/>
                <a:sym typeface="Nunito"/>
              </a:rPr>
              <a:t>(Private Sales Vs Nabisco Sales)</a:t>
            </a:r>
            <a:endParaRPr>
              <a:solidFill>
                <a:schemeClr val="lt1"/>
              </a:solidFill>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1"/>
          <p:cNvSpPr txBox="1"/>
          <p:nvPr/>
        </p:nvSpPr>
        <p:spPr>
          <a:xfrm>
            <a:off x="116400" y="61625"/>
            <a:ext cx="8911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1"/>
                </a:solidFill>
                <a:latin typeface="Nunito"/>
                <a:ea typeface="Nunito"/>
                <a:cs typeface="Nunito"/>
                <a:sym typeface="Nunito"/>
              </a:rPr>
              <a:t>Restricted Dataset (when Sunshine is featured, i.e., FEATSUNSHINE == 1)</a:t>
            </a:r>
            <a:endParaRPr b="1" sz="2000">
              <a:solidFill>
                <a:schemeClr val="lt1"/>
              </a:solidFill>
              <a:latin typeface="Nunito"/>
              <a:ea typeface="Nunito"/>
              <a:cs typeface="Nunito"/>
              <a:sym typeface="Nunito"/>
            </a:endParaRPr>
          </a:p>
        </p:txBody>
      </p:sp>
      <p:sp>
        <p:nvSpPr>
          <p:cNvPr id="350" name="Google Shape;350;p21"/>
          <p:cNvSpPr txBox="1"/>
          <p:nvPr/>
        </p:nvSpPr>
        <p:spPr>
          <a:xfrm>
            <a:off x="6611625" y="1110938"/>
            <a:ext cx="2316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Nunito"/>
                <a:ea typeface="Nunito"/>
                <a:cs typeface="Nunito"/>
                <a:sym typeface="Nunito"/>
              </a:rPr>
              <a:t>Summary Statistics of sales</a:t>
            </a:r>
            <a:endParaRPr>
              <a:solidFill>
                <a:schemeClr val="lt1"/>
              </a:solidFill>
              <a:latin typeface="Nunito"/>
              <a:ea typeface="Nunito"/>
              <a:cs typeface="Nunito"/>
              <a:sym typeface="Nunito"/>
            </a:endParaRPr>
          </a:p>
        </p:txBody>
      </p:sp>
      <p:sp>
        <p:nvSpPr>
          <p:cNvPr id="351" name="Google Shape;351;p21"/>
          <p:cNvSpPr txBox="1"/>
          <p:nvPr/>
        </p:nvSpPr>
        <p:spPr>
          <a:xfrm>
            <a:off x="6611625" y="2371850"/>
            <a:ext cx="2316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Nunito"/>
                <a:ea typeface="Nunito"/>
                <a:cs typeface="Nunito"/>
                <a:sym typeface="Nunito"/>
              </a:rPr>
              <a:t>Summary Statistics of price</a:t>
            </a:r>
            <a:endParaRPr>
              <a:solidFill>
                <a:schemeClr val="lt1"/>
              </a:solidFill>
              <a:latin typeface="Nunito"/>
              <a:ea typeface="Nunito"/>
              <a:cs typeface="Nunito"/>
              <a:sym typeface="Nunito"/>
            </a:endParaRPr>
          </a:p>
        </p:txBody>
      </p:sp>
      <p:sp>
        <p:nvSpPr>
          <p:cNvPr id="352" name="Google Shape;352;p21"/>
          <p:cNvSpPr txBox="1"/>
          <p:nvPr/>
        </p:nvSpPr>
        <p:spPr>
          <a:xfrm>
            <a:off x="6783975" y="3716738"/>
            <a:ext cx="19713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Nunito"/>
                <a:ea typeface="Nunito"/>
                <a:cs typeface="Nunito"/>
                <a:sym typeface="Nunito"/>
              </a:rPr>
              <a:t>Cross Tabulation </a:t>
            </a:r>
            <a:endParaRPr>
              <a:solidFill>
                <a:schemeClr val="lt1"/>
              </a:solidFill>
              <a:latin typeface="Nunito"/>
              <a:ea typeface="Nunito"/>
              <a:cs typeface="Nunito"/>
              <a:sym typeface="Nunito"/>
            </a:endParaRPr>
          </a:p>
          <a:p>
            <a:pPr indent="0" lvl="0" marL="0" rtl="0" algn="ctr">
              <a:spcBef>
                <a:spcPts val="0"/>
              </a:spcBef>
              <a:spcAft>
                <a:spcPts val="0"/>
              </a:spcAft>
              <a:buNone/>
            </a:pPr>
            <a:r>
              <a:rPr lang="en">
                <a:solidFill>
                  <a:schemeClr val="lt1"/>
                </a:solidFill>
                <a:latin typeface="Nunito"/>
                <a:ea typeface="Nunito"/>
                <a:cs typeface="Nunito"/>
                <a:sym typeface="Nunito"/>
              </a:rPr>
              <a:t>(Sunshine Sales Vs Keebler Sales)</a:t>
            </a:r>
            <a:endParaRPr>
              <a:solidFill>
                <a:schemeClr val="lt1"/>
              </a:solidFill>
              <a:latin typeface="Nunito"/>
              <a:ea typeface="Nunito"/>
              <a:cs typeface="Nunito"/>
              <a:sym typeface="Nunito"/>
            </a:endParaRPr>
          </a:p>
        </p:txBody>
      </p:sp>
      <p:pic>
        <p:nvPicPr>
          <p:cNvPr id="353" name="Google Shape;353;p21"/>
          <p:cNvPicPr preferRelativeResize="0"/>
          <p:nvPr/>
        </p:nvPicPr>
        <p:blipFill>
          <a:blip r:embed="rId3">
            <a:alphaModFix/>
          </a:blip>
          <a:stretch>
            <a:fillRect/>
          </a:stretch>
        </p:blipFill>
        <p:spPr>
          <a:xfrm>
            <a:off x="326950" y="2139512"/>
            <a:ext cx="6089600" cy="1080300"/>
          </a:xfrm>
          <a:prstGeom prst="rect">
            <a:avLst/>
          </a:prstGeom>
          <a:noFill/>
          <a:ln cap="flat" cmpd="sng" w="19050">
            <a:solidFill>
              <a:schemeClr val="dk2"/>
            </a:solidFill>
            <a:prstDash val="solid"/>
            <a:round/>
            <a:headEnd len="sm" w="sm" type="none"/>
            <a:tailEnd len="sm" w="sm" type="none"/>
          </a:ln>
        </p:spPr>
      </p:pic>
      <p:pic>
        <p:nvPicPr>
          <p:cNvPr id="354" name="Google Shape;354;p21"/>
          <p:cNvPicPr preferRelativeResize="0"/>
          <p:nvPr/>
        </p:nvPicPr>
        <p:blipFill>
          <a:blip r:embed="rId4">
            <a:alphaModFix/>
          </a:blip>
          <a:stretch>
            <a:fillRect/>
          </a:stretch>
        </p:blipFill>
        <p:spPr>
          <a:xfrm>
            <a:off x="326950" y="860950"/>
            <a:ext cx="6089600" cy="1115575"/>
          </a:xfrm>
          <a:prstGeom prst="rect">
            <a:avLst/>
          </a:prstGeom>
          <a:noFill/>
          <a:ln cap="flat" cmpd="sng" w="19050">
            <a:solidFill>
              <a:schemeClr val="dk2"/>
            </a:solidFill>
            <a:prstDash val="solid"/>
            <a:round/>
            <a:headEnd len="sm" w="sm" type="none"/>
            <a:tailEnd len="sm" w="sm" type="none"/>
          </a:ln>
        </p:spPr>
      </p:pic>
      <p:pic>
        <p:nvPicPr>
          <p:cNvPr id="355" name="Google Shape;355;p21"/>
          <p:cNvPicPr preferRelativeResize="0"/>
          <p:nvPr/>
        </p:nvPicPr>
        <p:blipFill>
          <a:blip r:embed="rId5">
            <a:alphaModFix/>
          </a:blip>
          <a:stretch>
            <a:fillRect/>
          </a:stretch>
        </p:blipFill>
        <p:spPr>
          <a:xfrm>
            <a:off x="326950" y="3470325"/>
            <a:ext cx="6089601" cy="134302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