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Ex1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21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223" autoAdjust="0"/>
  </p:normalViewPr>
  <p:slideViewPr>
    <p:cSldViewPr snapToGrid="0">
      <p:cViewPr varScale="1">
        <p:scale>
          <a:sx n="66" d="100"/>
          <a:sy n="66" d="100"/>
        </p:scale>
        <p:origin x="89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31"/>
    </p:cViewPr>
  </p:sorterViewPr>
  <p:notesViewPr>
    <p:cSldViewPr snapToGrid="0">
      <p:cViewPr varScale="1">
        <p:scale>
          <a:sx n="53" d="100"/>
          <a:sy n="53" d="100"/>
        </p:scale>
        <p:origin x="2932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F-4A54-A47B-E6E48E7185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EF-4A54-A47B-E6E48E7185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F-4A54-A47B-E6E48E7185F3}"/>
              </c:ext>
            </c:extLst>
          </c:dPt>
          <c:dLbls>
            <c:dLbl>
              <c:idx val="0"/>
              <c:layout>
                <c:manualLayout>
                  <c:x val="9.0675337330972702E-2"/>
                  <c:y val="8.5271292768999349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EF-4A54-A47B-E6E48E7185F3}"/>
                </c:ext>
              </c:extLst>
            </c:dLbl>
            <c:dLbl>
              <c:idx val="1"/>
              <c:layout>
                <c:manualLayout>
                  <c:x val="-0.12008355484372063"/>
                  <c:y val="0.12316964511077684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EF-4A54-A47B-E6E48E7185F3}"/>
                </c:ext>
              </c:extLst>
            </c:dLbl>
            <c:dLbl>
              <c:idx val="2"/>
              <c:layout>
                <c:manualLayout>
                  <c:x val="-2.2056163134560929E-2"/>
                  <c:y val="-9.790407688292517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EF-4A54-A47B-E6E48E7185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Non-binary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6038</c:v>
                </c:pt>
                <c:pt idx="1">
                  <c:v>3455</c:v>
                </c:pt>
                <c:pt idx="2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EF-4A54-A47B-E6E48E7185F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19315944881894"/>
          <c:y val="0.21262590922878852"/>
          <c:w val="0.59336368110236215"/>
          <c:h val="0.787374090771211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20-462D-BDDC-E253BD62E2CE}"/>
              </c:ext>
            </c:extLst>
          </c:dPt>
          <c:dPt>
            <c:idx val="1"/>
            <c:bubble3D val="0"/>
            <c:explosion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F-45DE-8B7D-0C09459FC5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20-462D-BDDC-E253BD62E2CE}"/>
              </c:ext>
            </c:extLst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bg1">
                      <a:tint val="90000"/>
                      <a:lumMod val="110000"/>
                    </a:schemeClr>
                  </a:gs>
                  <a:gs pos="100000">
                    <a:schemeClr val="bg1">
                      <a:shade val="64000"/>
                      <a:lumMod val="88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4F-45DE-8B7D-0C09459FC56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3.28</c:v>
                </c:pt>
                <c:pt idx="3">
                  <c:v>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F-45DE-8B7D-0C09459FC5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Hyderabad</c:v>
                </c:pt>
                <c:pt idx="2">
                  <c:v>Mumbai</c:v>
                </c:pt>
                <c:pt idx="3">
                  <c:v>Chennai</c:v>
                </c:pt>
                <c:pt idx="4">
                  <c:v>Pune</c:v>
                </c:pt>
                <c:pt idx="5">
                  <c:v>Kolkata</c:v>
                </c:pt>
                <c:pt idx="6">
                  <c:v>Ahmedabad</c:v>
                </c:pt>
                <c:pt idx="7">
                  <c:v>Delhi</c:v>
                </c:pt>
                <c:pt idx="8">
                  <c:v>Jaipur</c:v>
                </c:pt>
                <c:pt idx="9">
                  <c:v>Lucknow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1721</c:v>
                </c:pt>
                <c:pt idx="1">
                  <c:v>1121</c:v>
                </c:pt>
                <c:pt idx="2">
                  <c:v>908</c:v>
                </c:pt>
                <c:pt idx="3">
                  <c:v>563</c:v>
                </c:pt>
                <c:pt idx="4">
                  <c:v>544</c:v>
                </c:pt>
                <c:pt idx="5">
                  <c:v>326</c:v>
                </c:pt>
                <c:pt idx="6">
                  <c:v>287</c:v>
                </c:pt>
                <c:pt idx="7">
                  <c:v>263</c:v>
                </c:pt>
                <c:pt idx="8">
                  <c:v>197</c:v>
                </c:pt>
                <c:pt idx="9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9-4B06-AFCB-CACD1C9F3A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-27"/>
        <c:axId val="816753743"/>
        <c:axId val="816755183"/>
      </c:barChart>
      <c:catAx>
        <c:axId val="81675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755183"/>
        <c:crosses val="autoZero"/>
        <c:auto val="1"/>
        <c:lblAlgn val="ctr"/>
        <c:lblOffset val="100"/>
        <c:noMultiLvlLbl val="0"/>
      </c:catAx>
      <c:valAx>
        <c:axId val="816755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75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Other</c:v>
                </c:pt>
                <c:pt idx="1">
                  <c:v>Local stores</c:v>
                </c:pt>
                <c:pt idx="2">
                  <c:v>Gyms and fitness centers</c:v>
                </c:pt>
                <c:pt idx="3">
                  <c:v>Online retailers</c:v>
                </c:pt>
                <c:pt idx="4">
                  <c:v>Supermarkets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679</c:v>
                </c:pt>
                <c:pt idx="1">
                  <c:v>813</c:v>
                </c:pt>
                <c:pt idx="2">
                  <c:v>1464</c:v>
                </c:pt>
                <c:pt idx="3">
                  <c:v>2550</c:v>
                </c:pt>
                <c:pt idx="4">
                  <c:v>4494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E-4DC3-9CC2-DCB18D11E9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96342511"/>
        <c:axId val="2096343471"/>
        <c:axId val="0"/>
      </c:bar3DChart>
      <c:catAx>
        <c:axId val="2096342511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43471"/>
        <c:crosses val="autoZero"/>
        <c:auto val="1"/>
        <c:lblAlgn val="ctr"/>
        <c:lblOffset val="100"/>
        <c:noMultiLvlLbl val="0"/>
      </c:catAx>
      <c:valAx>
        <c:axId val="209634347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34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Consumption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Sports/exercise_x000d_</c:v>
                </c:pt>
                <c:pt idx="1">
                  <c:v>Studying/working late_x000d_</c:v>
                </c:pt>
                <c:pt idx="2">
                  <c:v>Social outings/parties_x000d_</c:v>
                </c:pt>
                <c:pt idx="3">
                  <c:v>Other_x000d_</c:v>
                </c:pt>
                <c:pt idx="4">
                  <c:v>Driving/commuting_x000d_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4494</c:v>
                </c:pt>
                <c:pt idx="1">
                  <c:v>3231</c:v>
                </c:pt>
                <c:pt idx="2">
                  <c:v>1487</c:v>
                </c:pt>
                <c:pt idx="3">
                  <c:v>491</c:v>
                </c:pt>
                <c:pt idx="4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D-4F97-B717-473CA0F9D0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20566591"/>
        <c:axId val="2020568991"/>
      </c:barChart>
      <c:catAx>
        <c:axId val="202056659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568991"/>
        <c:crosses val="autoZero"/>
        <c:auto val="1"/>
        <c:lblAlgn val="ctr"/>
        <c:lblOffset val="100"/>
        <c:noMultiLvlLbl val="0"/>
      </c:catAx>
      <c:valAx>
        <c:axId val="2020568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in"/>
        <c:tickLblPos val="nextTo"/>
        <c:spPr>
          <a:noFill/>
          <a:ln>
            <a:solidFill>
              <a:prstClr val="black">
                <a:lumMod val="25000"/>
                <a:lumOff val="75000"/>
              </a:prst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566591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Limited Edition Packing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48-4E99-8FBE-719428E200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48-4E99-8FBE-719428E200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48-4E99-8FBE-719428E200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</c:v>
                </c:pt>
                <c:pt idx="1">
                  <c:v>Yes</c:v>
                </c:pt>
                <c:pt idx="2">
                  <c:v>Not Sure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4023</c:v>
                </c:pt>
                <c:pt idx="1">
                  <c:v>3946</c:v>
                </c:pt>
                <c:pt idx="2">
                  <c:v>2031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0-4BB0-A6DC-C9013EC2F8F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Reason of Choosing Brand</a:t>
            </a:r>
          </a:p>
        </c:rich>
      </c:tx>
      <c:layout>
        <c:manualLayout>
          <c:xMode val="edge"/>
          <c:yMode val="edge"/>
          <c:x val="0.29312762795959291"/>
          <c:y val="3.461947207086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807115654120363E-2"/>
          <c:y val="0.13541810348667641"/>
          <c:w val="0.58959313360008792"/>
          <c:h val="0.863865188932167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59-4822-AADE-65EA171C6E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59-4822-AADE-65EA171C6E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59-4822-AADE-65EA171C6E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59-4822-AADE-65EA171C6E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59-4822-AADE-65EA171C6E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Brand reputation</c:v>
                </c:pt>
                <c:pt idx="1">
                  <c:v>Taste/flavor preference</c:v>
                </c:pt>
                <c:pt idx="2">
                  <c:v>Availability</c:v>
                </c:pt>
                <c:pt idx="3">
                  <c:v>Effectiveness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2652</c:v>
                </c:pt>
                <c:pt idx="1">
                  <c:v>2011</c:v>
                </c:pt>
                <c:pt idx="2">
                  <c:v>1910</c:v>
                </c:pt>
                <c:pt idx="3">
                  <c:v>1748</c:v>
                </c:pt>
                <c:pt idx="4">
                  <c:v>1679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059-4822-AADE-65EA171C6E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518572877082951"/>
          <c:y val="0.23703636346321214"/>
          <c:w val="0.26155840910063011"/>
          <c:h val="0.62051884959370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400" dirty="0"/>
              <a:t>Taste Experience</a:t>
            </a:r>
          </a:p>
        </c:rich>
      </c:tx>
      <c:layout>
        <c:manualLayout>
          <c:xMode val="edge"/>
          <c:yMode val="edge"/>
          <c:x val="0.3520869191049914"/>
          <c:y val="1.4618104887396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dPt>
            <c:idx val="0"/>
            <c:bubble3D val="0"/>
            <c:explosion val="8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E6-408E-8807-D95E8D470EDD}"/>
              </c:ext>
            </c:extLst>
          </c:dPt>
          <c:dPt>
            <c:idx val="1"/>
            <c:bubble3D val="0"/>
            <c:explosion val="7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BE6-408E-8807-D95E8D470EDD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08-4887-BBE5-E035891B296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08-4887-BBE5-E035891B296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08-4887-BBE5-E035891B2966}"/>
              </c:ext>
            </c:extLst>
          </c:dPt>
          <c:dLbls>
            <c:spPr>
              <a:solidFill>
                <a:prstClr val="white">
                  <a:alpha val="75000"/>
                </a:prstClr>
              </a:solidFill>
              <a:ln w="9525"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3 Star</c:v>
                </c:pt>
                <c:pt idx="1">
                  <c:v>4 Star</c:v>
                </c:pt>
                <c:pt idx="2">
                  <c:v>5 Star</c:v>
                </c:pt>
                <c:pt idx="3">
                  <c:v>2 Star</c:v>
                </c:pt>
                <c:pt idx="4">
                  <c:v>1 Star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1474</c:v>
                </c:pt>
                <c:pt idx="1">
                  <c:v>1219</c:v>
                </c:pt>
                <c:pt idx="2">
                  <c:v>934</c:v>
                </c:pt>
                <c:pt idx="3">
                  <c:v>732</c:v>
                </c:pt>
                <c:pt idx="4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6-408E-8807-D95E8D470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36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Brand Perception</a:t>
            </a:r>
          </a:p>
        </c:rich>
      </c:tx>
      <c:layout>
        <c:manualLayout>
          <c:xMode val="edge"/>
          <c:yMode val="edge"/>
          <c:x val="0.39524129694677484"/>
          <c:y val="2.96197937964801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36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EB-41B9-A4C3-92AAC08DC67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EB-41B9-A4C3-92AAC08DC673}"/>
              </c:ext>
            </c:extLst>
          </c:dPt>
          <c:dPt>
            <c:idx val="2"/>
            <c:bubble3D val="0"/>
            <c:spPr>
              <a:solidFill>
                <a:srgbClr val="FF0000">
                  <a:alpha val="48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5EB-41B9-A4C3-92AAC08DC673}"/>
              </c:ext>
            </c:extLst>
          </c:dPt>
          <c:dLbls>
            <c:dLbl>
              <c:idx val="2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22158509367064"/>
                      <c:h val="0.169795662293924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5EB-41B9-A4C3-92AAC08DC67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Neutral</c:v>
                </c:pt>
                <c:pt idx="1">
                  <c:v>Positive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5974</c:v>
                </c:pt>
                <c:pt idx="1">
                  <c:v>2257</c:v>
                </c:pt>
                <c:pt idx="2">
                  <c:v>1769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EB-41B9-A4C3-92AAC08DC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Reason of Choosing Brand</a:t>
            </a:r>
          </a:p>
        </c:rich>
      </c:tx>
      <c:layout>
        <c:manualLayout>
          <c:xMode val="edge"/>
          <c:yMode val="edge"/>
          <c:x val="0.64106080691926315"/>
          <c:y val="3.4619557414854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712522905269526E-2"/>
          <c:y val="3.89236653857108E-2"/>
          <c:w val="0.58971834450622151"/>
          <c:h val="0.960315351791897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0D-4590-9201-821F1550C7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0D-4590-9201-821F1550C7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0D-4590-9201-821F1550C7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0D-4590-9201-821F1550C74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60D-4590-9201-821F1550C7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Brand reputation</c:v>
                </c:pt>
                <c:pt idx="1">
                  <c:v>Taste/flavor preference</c:v>
                </c:pt>
                <c:pt idx="2">
                  <c:v>Availability</c:v>
                </c:pt>
                <c:pt idx="3">
                  <c:v>Effectiveness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2652</c:v>
                </c:pt>
                <c:pt idx="1">
                  <c:v>2011</c:v>
                </c:pt>
                <c:pt idx="2">
                  <c:v>1910</c:v>
                </c:pt>
                <c:pt idx="3">
                  <c:v>1748</c:v>
                </c:pt>
                <c:pt idx="4">
                  <c:v>1679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F-419C-8E25-AC839F4D1E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25400" dir="5400000" rotWithShape="0">
                <a:srgbClr val="000000">
                  <a:alpha val="2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19-30</c:v>
                </c:pt>
                <c:pt idx="1">
                  <c:v>31-45</c:v>
                </c:pt>
                <c:pt idx="2">
                  <c:v>15-18</c:v>
                </c:pt>
                <c:pt idx="3">
                  <c:v>46-65</c:v>
                </c:pt>
                <c:pt idx="4">
                  <c:v>65+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5520</c:v>
                </c:pt>
                <c:pt idx="1">
                  <c:v>2376</c:v>
                </c:pt>
                <c:pt idx="2">
                  <c:v>1488</c:v>
                </c:pt>
                <c:pt idx="3">
                  <c:v>426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D-4843-B6D1-C102BACB51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29530527"/>
        <c:axId val="829529087"/>
      </c:barChart>
      <c:catAx>
        <c:axId val="829530527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529087"/>
        <c:crosses val="autoZero"/>
        <c:auto val="1"/>
        <c:lblAlgn val="ctr"/>
        <c:lblOffset val="100"/>
        <c:noMultiLvlLbl val="0"/>
      </c:catAx>
      <c:valAx>
        <c:axId val="82952908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53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ads</c:v>
                </c:pt>
                <c:pt idx="1">
                  <c:v>TV commercials</c:v>
                </c:pt>
                <c:pt idx="2">
                  <c:v>Other</c:v>
                </c:pt>
                <c:pt idx="3">
                  <c:v>Outdoor billboards</c:v>
                </c:pt>
                <c:pt idx="4">
                  <c:v>Print media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3373</c:v>
                </c:pt>
                <c:pt idx="1">
                  <c:v>1785</c:v>
                </c:pt>
                <c:pt idx="2">
                  <c:v>702</c:v>
                </c:pt>
                <c:pt idx="3">
                  <c:v>702</c:v>
                </c:pt>
                <c:pt idx="4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2-4042-8C31-CF8782F240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165327"/>
        <c:axId val="760162927"/>
      </c:barChart>
      <c:catAx>
        <c:axId val="760165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162927"/>
        <c:crosses val="autoZero"/>
        <c:auto val="1"/>
        <c:lblAlgn val="ctr"/>
        <c:lblOffset val="100"/>
        <c:noMultiLvlLbl val="0"/>
      </c:catAx>
      <c:valAx>
        <c:axId val="760162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165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12-42AE-9EA0-A20F8F90C1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512-42AE-9EA0-A20F8F90C1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12-42AE-9EA0-A20F8F90C1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512-42AE-9EA0-A20F8F90C136}"/>
              </c:ext>
            </c:extLst>
          </c:dPt>
          <c:dLbls>
            <c:dLbl>
              <c:idx val="0"/>
              <c:layout>
                <c:manualLayout>
                  <c:x val="0.11843250005759802"/>
                  <c:y val="-0.1341059477769995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12-42AE-9EA0-A20F8F90C136}"/>
                </c:ext>
              </c:extLst>
            </c:dLbl>
            <c:dLbl>
              <c:idx val="1"/>
              <c:layout>
                <c:manualLayout>
                  <c:x val="0.14862117654286811"/>
                  <c:y val="8.995733682317973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512-42AE-9EA0-A20F8F90C136}"/>
                </c:ext>
              </c:extLst>
            </c:dLbl>
            <c:dLbl>
              <c:idx val="2"/>
              <c:layout>
                <c:manualLayout>
                  <c:x val="-8.5921617688845625E-2"/>
                  <c:y val="8.37533825595121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512-42AE-9EA0-A20F8F90C136}"/>
                </c:ext>
              </c:extLst>
            </c:dLbl>
            <c:dLbl>
              <c:idx val="3"/>
              <c:layout>
                <c:manualLayout>
                  <c:x val="-0.14165455889242115"/>
                  <c:y val="-4.9631634109340544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12-42AE-9EA0-A20F8F90C136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Caffeine</c:v>
                </c:pt>
                <c:pt idx="1">
                  <c:v>Vitamins</c:v>
                </c:pt>
                <c:pt idx="2">
                  <c:v>Sugar</c:v>
                </c:pt>
                <c:pt idx="3">
                  <c:v>Guarana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3896</c:v>
                </c:pt>
                <c:pt idx="1">
                  <c:v>2534</c:v>
                </c:pt>
                <c:pt idx="2">
                  <c:v>2017</c:v>
                </c:pt>
                <c:pt idx="3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2-42AE-9EA0-A20F8F90C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69879345718608"/>
          <c:y val="0.12493225110968957"/>
          <c:w val="0.60073939638870077"/>
          <c:h val="0.793284243934596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Compact and portable cans</c:v>
                </c:pt>
                <c:pt idx="1">
                  <c:v>Innovative bottle design</c:v>
                </c:pt>
                <c:pt idx="2">
                  <c:v>Collectible packaging</c:v>
                </c:pt>
                <c:pt idx="3">
                  <c:v>Eco-friendly design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3984</c:v>
                </c:pt>
                <c:pt idx="1">
                  <c:v>3047</c:v>
                </c:pt>
                <c:pt idx="2">
                  <c:v>1501</c:v>
                </c:pt>
                <c:pt idx="3">
                  <c:v>983</c:v>
                </c:pt>
                <c:pt idx="4">
                  <c:v>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C-4388-A7A1-6CA75D22C4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17914287"/>
        <c:axId val="2017917647"/>
      </c:barChart>
      <c:catAx>
        <c:axId val="201791428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917647"/>
        <c:crosses val="autoZero"/>
        <c:auto val="1"/>
        <c:lblAlgn val="ctr"/>
        <c:lblOffset val="100"/>
        <c:noMultiLvlLbl val="0"/>
      </c:catAx>
      <c:valAx>
        <c:axId val="2017917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914287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explosion val="8"/>
          <c:dPt>
            <c:idx val="0"/>
            <c:bubble3D val="0"/>
            <c:explosion val="1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BB-4C38-928D-2A69A70A4887}"/>
              </c:ext>
            </c:extLst>
          </c:dPt>
          <c:dPt>
            <c:idx val="1"/>
            <c:bubble3D val="0"/>
            <c:explosion val="12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ABB-4C38-928D-2A69A70A488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BB-4C38-928D-2A69A70A488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ABB-4C38-928D-2A69A70A488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BB-4C38-928D-2A69A70A488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BB-4C38-928D-2A69A70A4887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BB-4C38-928D-2A69A70A4887}"/>
              </c:ext>
            </c:extLst>
          </c:dPt>
          <c:dLbls>
            <c:dLbl>
              <c:idx val="0"/>
              <c:layout>
                <c:manualLayout>
                  <c:x val="9.0020720061302045E-2"/>
                  <c:y val="-0.1054672224823486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BB-4C38-928D-2A69A70A4887}"/>
                </c:ext>
              </c:extLst>
            </c:dLbl>
            <c:dLbl>
              <c:idx val="1"/>
              <c:layout>
                <c:manualLayout>
                  <c:x val="0.10897245060052355"/>
                  <c:y val="6.20395426366756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BB-4C38-928D-2A69A70A4887}"/>
                </c:ext>
              </c:extLst>
            </c:dLbl>
            <c:dLbl>
              <c:idx val="2"/>
              <c:layout>
                <c:manualLayout>
                  <c:x val="-0.14924487799636932"/>
                  <c:y val="8.99573368231795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BB-4C38-928D-2A69A70A4887}"/>
                </c:ext>
              </c:extLst>
            </c:dLbl>
            <c:dLbl>
              <c:idx val="3"/>
              <c:layout>
                <c:manualLayout>
                  <c:x val="-0.12555521482234244"/>
                  <c:y val="4.032570271383918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BB-4C38-928D-2A69A70A4887}"/>
                </c:ext>
              </c:extLst>
            </c:dLbl>
            <c:dLbl>
              <c:idx val="4"/>
              <c:layout>
                <c:manualLayout>
                  <c:x val="-0.12318624850493975"/>
                  <c:y val="-4.652965697750681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BB-4C38-928D-2A69A70A4887}"/>
                </c:ext>
              </c:extLst>
            </c:dLbl>
            <c:dLbl>
              <c:idx val="5"/>
              <c:layout>
                <c:manualLayout>
                  <c:x val="-7.8175888474288732E-2"/>
                  <c:y val="-0.102365245350514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BB-4C38-928D-2A69A70A4887}"/>
                </c:ext>
              </c:extLst>
            </c:dLbl>
            <c:dLbl>
              <c:idx val="6"/>
              <c:layout>
                <c:manualLayout>
                  <c:x val="-3.0796562126234939E-2"/>
                  <c:y val="-0.114773153877849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BB-4C38-928D-2A69A70A4887}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Cola-Coka</c:v>
                </c:pt>
                <c:pt idx="1">
                  <c:v>Bepsi</c:v>
                </c:pt>
                <c:pt idx="2">
                  <c:v>Gangster</c:v>
                </c:pt>
                <c:pt idx="3">
                  <c:v>Blue Bull</c:v>
                </c:pt>
                <c:pt idx="4">
                  <c:v>CodeX</c:v>
                </c:pt>
                <c:pt idx="5">
                  <c:v>Sky 9</c:v>
                </c:pt>
                <c:pt idx="6">
                  <c:v>Others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2538</c:v>
                </c:pt>
                <c:pt idx="1">
                  <c:v>2112</c:v>
                </c:pt>
                <c:pt idx="2">
                  <c:v>1854</c:v>
                </c:pt>
                <c:pt idx="3">
                  <c:v>1058</c:v>
                </c:pt>
                <c:pt idx="4">
                  <c:v>980</c:v>
                </c:pt>
                <c:pt idx="5">
                  <c:v>979</c:v>
                </c:pt>
                <c:pt idx="6">
                  <c:v>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B-4C38-928D-2A69A70A4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available locally</c:v>
                </c:pt>
                <c:pt idx="1">
                  <c:v>Health concerns</c:v>
                </c:pt>
                <c:pt idx="2">
                  <c:v>Not interested in energy drinks</c:v>
                </c:pt>
                <c:pt idx="3">
                  <c:v>Unfamiliar with the brand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2431</c:v>
                </c:pt>
                <c:pt idx="1">
                  <c:v>2258</c:v>
                </c:pt>
                <c:pt idx="2">
                  <c:v>2193</c:v>
                </c:pt>
                <c:pt idx="3">
                  <c:v>1850</c:v>
                </c:pt>
                <c:pt idx="4">
                  <c:v>1268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E-4800-A595-0A86DD1D48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17460223"/>
        <c:axId val="2017459743"/>
      </c:barChart>
      <c:catAx>
        <c:axId val="20174602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459743"/>
        <c:crosses val="autoZero"/>
        <c:auto val="1"/>
        <c:lblAlgn val="ctr"/>
        <c:lblOffset val="100"/>
        <c:noMultiLvlLbl val="0"/>
      </c:catAx>
      <c:valAx>
        <c:axId val="201745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46022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Online ads</c:v>
                </c:pt>
                <c:pt idx="1">
                  <c:v>TV commercials</c:v>
                </c:pt>
                <c:pt idx="2">
                  <c:v>Outdoor billboards</c:v>
                </c:pt>
                <c:pt idx="3">
                  <c:v>Other</c:v>
                </c:pt>
                <c:pt idx="4">
                  <c:v>Print media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4020</c:v>
                </c:pt>
                <c:pt idx="1">
                  <c:v>2688</c:v>
                </c:pt>
                <c:pt idx="2">
                  <c:v>1226</c:v>
                </c:pt>
                <c:pt idx="3">
                  <c:v>1225</c:v>
                </c:pt>
                <c:pt idx="4">
                  <c:v>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6E-4800-A595-0A86DD1D48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17460223"/>
        <c:axId val="2017459743"/>
      </c:barChart>
      <c:catAx>
        <c:axId val="2017460223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Marketing Channel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459743"/>
        <c:crosses val="autoZero"/>
        <c:auto val="1"/>
        <c:lblAlgn val="ctr"/>
        <c:lblOffset val="100"/>
        <c:noMultiLvlLbl val="0"/>
      </c:catAx>
      <c:valAx>
        <c:axId val="201745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46022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>
            <a:tint val="90000"/>
            <a:lumMod val="110000"/>
          </a:schemeClr>
        </a:gs>
        <a:gs pos="100000">
          <a:schemeClr val="bg1">
            <a:shade val="64000"/>
            <a:lumMod val="88000"/>
          </a:schemeClr>
        </a:gs>
      </a:gsLst>
      <a:lin ang="5400000" scaled="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Brand Perception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Respondent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2-4CB1-B8D8-EE7DD38EC90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972-4CB1-B8D8-EE7DD38EC90E}"/>
              </c:ext>
            </c:extLst>
          </c:dPt>
          <c:dPt>
            <c:idx val="2"/>
            <c:bubble3D val="0"/>
            <c:spPr>
              <a:solidFill>
                <a:srgbClr val="FF0000">
                  <a:alpha val="48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2-4CB1-B8D8-EE7DD38EC90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Neutral</c:v>
                </c:pt>
                <c:pt idx="1">
                  <c:v>Positive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5974</c:v>
                </c:pt>
                <c:pt idx="1">
                  <c:v>2257</c:v>
                </c:pt>
                <c:pt idx="2">
                  <c:v>1769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2-4CB1-B8D8-EE7DD38EC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50-99</cx:pt>
          <cx:pt idx="1">100-150</cx:pt>
          <cx:pt idx="2">Above 150</cx:pt>
          <cx:pt idx="3">Below 50</cx:pt>
        </cx:lvl>
      </cx:strDim>
      <cx:numDim type="size">
        <cx:f>Sheet1!$B$2:$B$5</cx:f>
        <cx:lvl ptCount="4" formatCode="General">
          <cx:pt idx="0">4288</cx:pt>
          <cx:pt idx="1">3142</cx:pt>
          <cx:pt idx="2">1561</cx:pt>
          <cx:pt idx="3">1009</cx:pt>
        </cx:lvl>
      </cx:numDim>
    </cx:data>
  </cx:chartData>
  <cx:chart>
    <cx:title pos="t" align="ctr" overlay="0">
      <cx:tx>
        <cx:txData>
          <cx:v>Price Range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w Cen MT" panose="020B0602020104020603"/>
            </a:rPr>
            <a:t>Price Range</a:t>
          </a:r>
        </a:p>
      </cx:txPr>
    </cx:title>
    <cx:plotArea>
      <cx:plotAreaRegion>
        <cx:series layoutId="treemap" uniqueId="{3DBF9EEE-FCEA-4E57-AB41-06964BD4DB92}">
          <cx:tx>
            <cx:txData>
              <cx:f>Sheet1!$B$1</cx:f>
              <cx:v>COUNT</cx:v>
            </cx:txData>
          </cx:tx>
          <cx:dataLabels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C01FD-76D4-4B1D-8EF4-668BFAEAD12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D1C404D-A5FE-4920-91FE-D7489D0111F6}">
      <dgm:prSet phldrT="[Text]"/>
      <dgm:spPr/>
      <dgm:t>
        <a:bodyPr/>
        <a:lstStyle/>
        <a:p>
          <a:r>
            <a:rPr lang="en-IN" dirty="0"/>
            <a:t>Marketing Campaign</a:t>
          </a:r>
        </a:p>
      </dgm:t>
    </dgm:pt>
    <dgm:pt modelId="{B63FDB9D-A048-4011-9F34-1913A1F638C3}" type="parTrans" cxnId="{DD4E2B47-EFA5-4129-B93A-06603BE78F65}">
      <dgm:prSet/>
      <dgm:spPr/>
      <dgm:t>
        <a:bodyPr/>
        <a:lstStyle/>
        <a:p>
          <a:endParaRPr lang="en-IN"/>
        </a:p>
      </dgm:t>
    </dgm:pt>
    <dgm:pt modelId="{F57DD31C-9658-4F04-B250-512C24820239}" type="sibTrans" cxnId="{DD4E2B47-EFA5-4129-B93A-06603BE78F65}">
      <dgm:prSet/>
      <dgm:spPr/>
      <dgm:t>
        <a:bodyPr/>
        <a:lstStyle/>
        <a:p>
          <a:endParaRPr lang="en-IN"/>
        </a:p>
      </dgm:t>
    </dgm:pt>
    <dgm:pt modelId="{22FB60D8-938B-40DC-8066-D73C02062226}">
      <dgm:prSet phldrT="[Text]"/>
      <dgm:spPr/>
      <dgm:t>
        <a:bodyPr/>
        <a:lstStyle/>
        <a:p>
          <a:r>
            <a:rPr lang="en-IN" dirty="0"/>
            <a:t>GYM</a:t>
          </a:r>
        </a:p>
      </dgm:t>
    </dgm:pt>
    <dgm:pt modelId="{E1AF2E52-90FB-49A5-975E-19719C6C35EF}" type="parTrans" cxnId="{A16263F4-01C7-4B77-9BC6-E9890AAEEB2A}">
      <dgm:prSet/>
      <dgm:spPr/>
      <dgm:t>
        <a:bodyPr/>
        <a:lstStyle/>
        <a:p>
          <a:endParaRPr lang="en-IN"/>
        </a:p>
      </dgm:t>
    </dgm:pt>
    <dgm:pt modelId="{4F4E5ED5-BD87-4335-99F3-418DD2935213}" type="sibTrans" cxnId="{A16263F4-01C7-4B77-9BC6-E9890AAEEB2A}">
      <dgm:prSet/>
      <dgm:spPr/>
      <dgm:t>
        <a:bodyPr/>
        <a:lstStyle/>
        <a:p>
          <a:endParaRPr lang="en-IN"/>
        </a:p>
      </dgm:t>
    </dgm:pt>
    <dgm:pt modelId="{8B677B96-619B-4CFF-BBF5-D14D74615A72}">
      <dgm:prSet phldrT="[Text]"/>
      <dgm:spPr/>
      <dgm:t>
        <a:bodyPr/>
        <a:lstStyle/>
        <a:p>
          <a:r>
            <a:rPr lang="en-IN" dirty="0"/>
            <a:t>Marathon</a:t>
          </a:r>
        </a:p>
      </dgm:t>
    </dgm:pt>
    <dgm:pt modelId="{E1A022E5-DDFD-42F9-8BC3-4D4A4F44AB9B}" type="parTrans" cxnId="{86542C76-0E14-425E-BE3C-853403C942B3}">
      <dgm:prSet/>
      <dgm:spPr/>
      <dgm:t>
        <a:bodyPr/>
        <a:lstStyle/>
        <a:p>
          <a:endParaRPr lang="en-IN"/>
        </a:p>
      </dgm:t>
    </dgm:pt>
    <dgm:pt modelId="{3889E0CD-1A4F-4E67-8D8B-ECAB9A7441C0}" type="sibTrans" cxnId="{86542C76-0E14-425E-BE3C-853403C942B3}">
      <dgm:prSet/>
      <dgm:spPr/>
      <dgm:t>
        <a:bodyPr/>
        <a:lstStyle/>
        <a:p>
          <a:endParaRPr lang="en-IN"/>
        </a:p>
      </dgm:t>
    </dgm:pt>
    <dgm:pt modelId="{ECEA4A28-845A-48CF-B9D2-4D3084BECF67}">
      <dgm:prSet phldrT="[Text]"/>
      <dgm:spPr/>
      <dgm:t>
        <a:bodyPr/>
        <a:lstStyle/>
        <a:p>
          <a:r>
            <a:rPr lang="en-IN" dirty="0"/>
            <a:t>Price Range</a:t>
          </a:r>
        </a:p>
      </dgm:t>
    </dgm:pt>
    <dgm:pt modelId="{89DCD518-CD3A-4168-ADF3-C6E575787FB8}" type="parTrans" cxnId="{D11A0A65-9546-4FBB-8099-79855D4C6117}">
      <dgm:prSet/>
      <dgm:spPr/>
      <dgm:t>
        <a:bodyPr/>
        <a:lstStyle/>
        <a:p>
          <a:endParaRPr lang="en-IN"/>
        </a:p>
      </dgm:t>
    </dgm:pt>
    <dgm:pt modelId="{8D939BC9-480F-4605-9C72-9C1F6323336A}" type="sibTrans" cxnId="{D11A0A65-9546-4FBB-8099-79855D4C6117}">
      <dgm:prSet/>
      <dgm:spPr/>
      <dgm:t>
        <a:bodyPr/>
        <a:lstStyle/>
        <a:p>
          <a:endParaRPr lang="en-IN"/>
        </a:p>
      </dgm:t>
    </dgm:pt>
    <dgm:pt modelId="{29CAE9D8-BC4C-4C3E-AE53-5E74F253565C}">
      <dgm:prSet phldrT="[Text]"/>
      <dgm:spPr/>
      <dgm:t>
        <a:bodyPr/>
        <a:lstStyle/>
        <a:p>
          <a:r>
            <a:rPr lang="en-IN" dirty="0"/>
            <a:t>50-99</a:t>
          </a:r>
        </a:p>
      </dgm:t>
    </dgm:pt>
    <dgm:pt modelId="{6884892F-9198-4177-9957-DFF5B15FE0E1}" type="parTrans" cxnId="{4E857637-330C-46BF-8813-381827B51F9A}">
      <dgm:prSet/>
      <dgm:spPr/>
      <dgm:t>
        <a:bodyPr/>
        <a:lstStyle/>
        <a:p>
          <a:endParaRPr lang="en-IN"/>
        </a:p>
      </dgm:t>
    </dgm:pt>
    <dgm:pt modelId="{F88CCD6D-3C16-4090-93E4-863339DA53DA}" type="sibTrans" cxnId="{4E857637-330C-46BF-8813-381827B51F9A}">
      <dgm:prSet/>
      <dgm:spPr/>
      <dgm:t>
        <a:bodyPr/>
        <a:lstStyle/>
        <a:p>
          <a:endParaRPr lang="en-IN"/>
        </a:p>
      </dgm:t>
    </dgm:pt>
    <dgm:pt modelId="{C043927B-1ED0-41E5-A362-B5F34FB70D75}">
      <dgm:prSet phldrT="[Text]"/>
      <dgm:spPr/>
      <dgm:t>
        <a:bodyPr/>
        <a:lstStyle/>
        <a:p>
          <a:r>
            <a:rPr lang="en-IN" dirty="0"/>
            <a:t>100-150</a:t>
          </a:r>
        </a:p>
      </dgm:t>
    </dgm:pt>
    <dgm:pt modelId="{C71EE7FF-4B62-4EC9-A9EF-8D25EACF3A22}" type="parTrans" cxnId="{5F5FF9B7-B83E-4A7F-94A7-51F3EF4DE91C}">
      <dgm:prSet/>
      <dgm:spPr/>
      <dgm:t>
        <a:bodyPr/>
        <a:lstStyle/>
        <a:p>
          <a:endParaRPr lang="en-IN"/>
        </a:p>
      </dgm:t>
    </dgm:pt>
    <dgm:pt modelId="{54E972AC-E2CF-4B56-9EB4-D2BE16A02B41}" type="sibTrans" cxnId="{5F5FF9B7-B83E-4A7F-94A7-51F3EF4DE91C}">
      <dgm:prSet/>
      <dgm:spPr/>
      <dgm:t>
        <a:bodyPr/>
        <a:lstStyle/>
        <a:p>
          <a:endParaRPr lang="en-IN"/>
        </a:p>
      </dgm:t>
    </dgm:pt>
    <dgm:pt modelId="{B1919526-6410-478A-BF5F-0C1D05993E8D}">
      <dgm:prSet phldrT="[Text]"/>
      <dgm:spPr/>
      <dgm:t>
        <a:bodyPr/>
        <a:lstStyle/>
        <a:p>
          <a:r>
            <a:rPr lang="en-IN" dirty="0"/>
            <a:t>Immediate Improvement</a:t>
          </a:r>
        </a:p>
      </dgm:t>
    </dgm:pt>
    <dgm:pt modelId="{B943B060-A28B-412A-9E12-2044519A6850}" type="parTrans" cxnId="{0D5757E6-F53D-490D-9AFD-9E0E8CCC0EC9}">
      <dgm:prSet/>
      <dgm:spPr/>
      <dgm:t>
        <a:bodyPr/>
        <a:lstStyle/>
        <a:p>
          <a:endParaRPr lang="en-IN"/>
        </a:p>
      </dgm:t>
    </dgm:pt>
    <dgm:pt modelId="{693FB1C9-D462-4A89-97D6-ACF7290896C2}" type="sibTrans" cxnId="{0D5757E6-F53D-490D-9AFD-9E0E8CCC0EC9}">
      <dgm:prSet/>
      <dgm:spPr/>
      <dgm:t>
        <a:bodyPr/>
        <a:lstStyle/>
        <a:p>
          <a:endParaRPr lang="en-IN"/>
        </a:p>
      </dgm:t>
    </dgm:pt>
    <dgm:pt modelId="{DCCB1310-9A34-43DC-BF16-7CE1C3DDCA7C}">
      <dgm:prSet phldrT="[Text]"/>
      <dgm:spPr/>
      <dgm:t>
        <a:bodyPr/>
        <a:lstStyle/>
        <a:p>
          <a:r>
            <a:rPr lang="en-IN" dirty="0"/>
            <a:t>Brand awareness</a:t>
          </a:r>
        </a:p>
      </dgm:t>
    </dgm:pt>
    <dgm:pt modelId="{550B7621-1BCA-437E-9769-19A8F5A41E5C}" type="parTrans" cxnId="{FAE8C7DB-E1CA-436A-8AA6-AA2128D68455}">
      <dgm:prSet/>
      <dgm:spPr/>
      <dgm:t>
        <a:bodyPr/>
        <a:lstStyle/>
        <a:p>
          <a:endParaRPr lang="en-IN"/>
        </a:p>
      </dgm:t>
    </dgm:pt>
    <dgm:pt modelId="{F3E08AC9-D1BA-4A6D-8D14-51C36110D2FE}" type="sibTrans" cxnId="{FAE8C7DB-E1CA-436A-8AA6-AA2128D68455}">
      <dgm:prSet/>
      <dgm:spPr/>
      <dgm:t>
        <a:bodyPr/>
        <a:lstStyle/>
        <a:p>
          <a:endParaRPr lang="en-IN"/>
        </a:p>
      </dgm:t>
    </dgm:pt>
    <dgm:pt modelId="{2F32619F-7F90-4D87-B99C-21E7B2299DD1}">
      <dgm:prSet phldrT="[Text]" phldr="1"/>
      <dgm:spPr/>
      <dgm:t>
        <a:bodyPr/>
        <a:lstStyle/>
        <a:p>
          <a:endParaRPr lang="en-IN" dirty="0"/>
        </a:p>
      </dgm:t>
    </dgm:pt>
    <dgm:pt modelId="{987EA963-0E01-4CFA-A693-D6031D9285DE}" type="parTrans" cxnId="{D788CB06-0D19-457C-997D-3CEC431D3579}">
      <dgm:prSet/>
      <dgm:spPr/>
      <dgm:t>
        <a:bodyPr/>
        <a:lstStyle/>
        <a:p>
          <a:endParaRPr lang="en-IN"/>
        </a:p>
      </dgm:t>
    </dgm:pt>
    <dgm:pt modelId="{D75C3A36-A81A-4D5F-953F-9C3382B6DAFC}" type="sibTrans" cxnId="{D788CB06-0D19-457C-997D-3CEC431D3579}">
      <dgm:prSet/>
      <dgm:spPr/>
      <dgm:t>
        <a:bodyPr/>
        <a:lstStyle/>
        <a:p>
          <a:endParaRPr lang="en-IN"/>
        </a:p>
      </dgm:t>
    </dgm:pt>
    <dgm:pt modelId="{18B2FCFE-531F-45EC-83DA-F7C33CD94597}">
      <dgm:prSet/>
      <dgm:spPr/>
      <dgm:t>
        <a:bodyPr/>
        <a:lstStyle/>
        <a:p>
          <a:r>
            <a:rPr lang="en-IN" dirty="0"/>
            <a:t>Target Audience</a:t>
          </a:r>
        </a:p>
      </dgm:t>
    </dgm:pt>
    <dgm:pt modelId="{843FF9ED-0E02-4F8E-B55F-BB26B249DF0B}" type="parTrans" cxnId="{9DA9DD58-8A33-41AF-A926-CAFE33B5F838}">
      <dgm:prSet/>
      <dgm:spPr/>
      <dgm:t>
        <a:bodyPr/>
        <a:lstStyle/>
        <a:p>
          <a:endParaRPr lang="en-IN"/>
        </a:p>
      </dgm:t>
    </dgm:pt>
    <dgm:pt modelId="{C97810EC-024A-499B-8546-8163521108FD}" type="sibTrans" cxnId="{9DA9DD58-8A33-41AF-A926-CAFE33B5F838}">
      <dgm:prSet/>
      <dgm:spPr/>
      <dgm:t>
        <a:bodyPr/>
        <a:lstStyle/>
        <a:p>
          <a:endParaRPr lang="en-IN"/>
        </a:p>
      </dgm:t>
    </dgm:pt>
    <dgm:pt modelId="{C4994BD5-A656-4863-BAC8-3B87EB88B9CA}">
      <dgm:prSet/>
      <dgm:spPr/>
      <dgm:t>
        <a:bodyPr/>
        <a:lstStyle/>
        <a:p>
          <a:r>
            <a:rPr lang="en-IN" dirty="0"/>
            <a:t>Youth (19-45)</a:t>
          </a:r>
        </a:p>
      </dgm:t>
    </dgm:pt>
    <dgm:pt modelId="{5DFAEF5E-EB0C-4387-AEB0-4FEB76F3BE1F}" type="parTrans" cxnId="{F2E86B99-3E00-4DF8-BDF8-80883A8BE73C}">
      <dgm:prSet/>
      <dgm:spPr/>
      <dgm:t>
        <a:bodyPr/>
        <a:lstStyle/>
        <a:p>
          <a:endParaRPr lang="en-IN"/>
        </a:p>
      </dgm:t>
    </dgm:pt>
    <dgm:pt modelId="{FAA0B052-9E96-4AFE-BC1F-65B160768269}" type="sibTrans" cxnId="{F2E86B99-3E00-4DF8-BDF8-80883A8BE73C}">
      <dgm:prSet/>
      <dgm:spPr/>
      <dgm:t>
        <a:bodyPr/>
        <a:lstStyle/>
        <a:p>
          <a:endParaRPr lang="en-IN"/>
        </a:p>
      </dgm:t>
    </dgm:pt>
    <dgm:pt modelId="{5289AEBD-1EA7-4667-B845-DDCE137ECFEC}">
      <dgm:prSet/>
      <dgm:spPr/>
      <dgm:t>
        <a:bodyPr/>
        <a:lstStyle/>
        <a:p>
          <a:r>
            <a:rPr lang="en-IN" dirty="0"/>
            <a:t>Sports person</a:t>
          </a:r>
        </a:p>
      </dgm:t>
    </dgm:pt>
    <dgm:pt modelId="{F137573E-CC94-47CB-AB45-C0F8448B2260}" type="parTrans" cxnId="{5D3DCB3E-E174-4685-A603-463BE73AFBD0}">
      <dgm:prSet/>
      <dgm:spPr/>
      <dgm:t>
        <a:bodyPr/>
        <a:lstStyle/>
        <a:p>
          <a:endParaRPr lang="en-IN"/>
        </a:p>
      </dgm:t>
    </dgm:pt>
    <dgm:pt modelId="{F19120F3-51E1-4DBA-8860-A2E7DF0F240C}" type="sibTrans" cxnId="{5D3DCB3E-E174-4685-A603-463BE73AFBD0}">
      <dgm:prSet/>
      <dgm:spPr/>
      <dgm:t>
        <a:bodyPr/>
        <a:lstStyle/>
        <a:p>
          <a:endParaRPr lang="en-IN"/>
        </a:p>
      </dgm:t>
    </dgm:pt>
    <dgm:pt modelId="{7C5E8499-B0A5-42E3-BDED-9DA173C151C8}" type="pres">
      <dgm:prSet presAssocID="{AA8C01FD-76D4-4B1D-8EF4-668BFAEAD12C}" presName="Name0" presStyleCnt="0">
        <dgm:presLayoutVars>
          <dgm:dir val="rev"/>
          <dgm:animLvl val="lvl"/>
          <dgm:resizeHandles val="exact"/>
        </dgm:presLayoutVars>
      </dgm:prSet>
      <dgm:spPr/>
    </dgm:pt>
    <dgm:pt modelId="{C363E86B-ED08-4218-B093-06348AE4B0FB}" type="pres">
      <dgm:prSet presAssocID="{BD1C404D-A5FE-4920-91FE-D7489D0111F6}" presName="composite" presStyleCnt="0"/>
      <dgm:spPr/>
    </dgm:pt>
    <dgm:pt modelId="{B3575677-F854-4DBE-B3AE-B1BB202BA6B3}" type="pres">
      <dgm:prSet presAssocID="{BD1C404D-A5FE-4920-91FE-D7489D0111F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A66BFF0-86E3-47B0-B7A7-1DEAD5F9033B}" type="pres">
      <dgm:prSet presAssocID="{BD1C404D-A5FE-4920-91FE-D7489D0111F6}" presName="desTx" presStyleLbl="alignAccFollowNode1" presStyleIdx="0" presStyleCnt="4">
        <dgm:presLayoutVars>
          <dgm:bulletEnabled val="1"/>
        </dgm:presLayoutVars>
      </dgm:prSet>
      <dgm:spPr/>
    </dgm:pt>
    <dgm:pt modelId="{7055E85B-83EB-43A0-B7DF-573B9A97700F}" type="pres">
      <dgm:prSet presAssocID="{F57DD31C-9658-4F04-B250-512C24820239}" presName="space" presStyleCnt="0"/>
      <dgm:spPr/>
    </dgm:pt>
    <dgm:pt modelId="{4AAA5A6F-0ED6-4486-9488-AD7B08E689E1}" type="pres">
      <dgm:prSet presAssocID="{ECEA4A28-845A-48CF-B9D2-4D3084BECF67}" presName="composite" presStyleCnt="0"/>
      <dgm:spPr/>
    </dgm:pt>
    <dgm:pt modelId="{75038674-7340-485A-8C06-5C82DC1F3D18}" type="pres">
      <dgm:prSet presAssocID="{ECEA4A28-845A-48CF-B9D2-4D3084BECF6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43B9651-276C-46FC-8436-1D685F879A73}" type="pres">
      <dgm:prSet presAssocID="{ECEA4A28-845A-48CF-B9D2-4D3084BECF67}" presName="desTx" presStyleLbl="alignAccFollowNode1" presStyleIdx="1" presStyleCnt="4">
        <dgm:presLayoutVars>
          <dgm:bulletEnabled val="1"/>
        </dgm:presLayoutVars>
      </dgm:prSet>
      <dgm:spPr/>
    </dgm:pt>
    <dgm:pt modelId="{8A06C1AD-C41E-41B5-A077-1D30196C4E94}" type="pres">
      <dgm:prSet presAssocID="{8D939BC9-480F-4605-9C72-9C1F6323336A}" presName="space" presStyleCnt="0"/>
      <dgm:spPr/>
    </dgm:pt>
    <dgm:pt modelId="{FB93BF34-057A-4731-8F32-F3CE8466DB8F}" type="pres">
      <dgm:prSet presAssocID="{B1919526-6410-478A-BF5F-0C1D05993E8D}" presName="composite" presStyleCnt="0"/>
      <dgm:spPr/>
    </dgm:pt>
    <dgm:pt modelId="{7323B488-87BB-4E95-9FFF-20088F8EEB24}" type="pres">
      <dgm:prSet presAssocID="{B1919526-6410-478A-BF5F-0C1D05993E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3A8835C-481C-4FA4-91CE-48A123A0E365}" type="pres">
      <dgm:prSet presAssocID="{B1919526-6410-478A-BF5F-0C1D05993E8D}" presName="desTx" presStyleLbl="alignAccFollowNode1" presStyleIdx="2" presStyleCnt="4">
        <dgm:presLayoutVars>
          <dgm:bulletEnabled val="1"/>
        </dgm:presLayoutVars>
      </dgm:prSet>
      <dgm:spPr/>
    </dgm:pt>
    <dgm:pt modelId="{B83BEC29-CA45-4884-BD37-212982A89C17}" type="pres">
      <dgm:prSet presAssocID="{693FB1C9-D462-4A89-97D6-ACF7290896C2}" presName="space" presStyleCnt="0"/>
      <dgm:spPr/>
    </dgm:pt>
    <dgm:pt modelId="{84F25C6E-5278-4833-B5A0-A64C7EE8576B}" type="pres">
      <dgm:prSet presAssocID="{18B2FCFE-531F-45EC-83DA-F7C33CD94597}" presName="composite" presStyleCnt="0"/>
      <dgm:spPr/>
    </dgm:pt>
    <dgm:pt modelId="{3F5B9A8C-0B81-44B3-AE99-03E90DA09C89}" type="pres">
      <dgm:prSet presAssocID="{18B2FCFE-531F-45EC-83DA-F7C33CD94597}" presName="parTx" presStyleLbl="alignNode1" presStyleIdx="3" presStyleCnt="4" custScaleX="115996">
        <dgm:presLayoutVars>
          <dgm:chMax val="0"/>
          <dgm:chPref val="0"/>
          <dgm:bulletEnabled val="1"/>
        </dgm:presLayoutVars>
      </dgm:prSet>
      <dgm:spPr/>
    </dgm:pt>
    <dgm:pt modelId="{8F171055-08E5-430F-B2A9-DAA54ECEE7D0}" type="pres">
      <dgm:prSet presAssocID="{18B2FCFE-531F-45EC-83DA-F7C33CD94597}" presName="desTx" presStyleLbl="alignAccFollowNode1" presStyleIdx="3" presStyleCnt="4" custScaleX="116403">
        <dgm:presLayoutVars>
          <dgm:bulletEnabled val="1"/>
        </dgm:presLayoutVars>
      </dgm:prSet>
      <dgm:spPr/>
    </dgm:pt>
  </dgm:ptLst>
  <dgm:cxnLst>
    <dgm:cxn modelId="{B1D94300-1E5D-44E5-8743-9B86A90F094B}" type="presOf" srcId="{BD1C404D-A5FE-4920-91FE-D7489D0111F6}" destId="{B3575677-F854-4DBE-B3AE-B1BB202BA6B3}" srcOrd="0" destOrd="0" presId="urn:microsoft.com/office/officeart/2005/8/layout/hList1"/>
    <dgm:cxn modelId="{26DD4905-7B6B-4E30-99D3-B71CF51A47DC}" type="presOf" srcId="{18B2FCFE-531F-45EC-83DA-F7C33CD94597}" destId="{3F5B9A8C-0B81-44B3-AE99-03E90DA09C89}" srcOrd="0" destOrd="0" presId="urn:microsoft.com/office/officeart/2005/8/layout/hList1"/>
    <dgm:cxn modelId="{D788CB06-0D19-457C-997D-3CEC431D3579}" srcId="{B1919526-6410-478A-BF5F-0C1D05993E8D}" destId="{2F32619F-7F90-4D87-B99C-21E7B2299DD1}" srcOrd="1" destOrd="0" parTransId="{987EA963-0E01-4CFA-A693-D6031D9285DE}" sibTransId="{D75C3A36-A81A-4D5F-953F-9C3382B6DAFC}"/>
    <dgm:cxn modelId="{78DDB52A-2FB7-4CAD-9822-1BB096797DA2}" type="presOf" srcId="{DCCB1310-9A34-43DC-BF16-7CE1C3DDCA7C}" destId="{E3A8835C-481C-4FA4-91CE-48A123A0E365}" srcOrd="0" destOrd="0" presId="urn:microsoft.com/office/officeart/2005/8/layout/hList1"/>
    <dgm:cxn modelId="{734B5732-B220-4469-BAF9-E9E3CA119FCC}" type="presOf" srcId="{2F32619F-7F90-4D87-B99C-21E7B2299DD1}" destId="{E3A8835C-481C-4FA4-91CE-48A123A0E365}" srcOrd="0" destOrd="1" presId="urn:microsoft.com/office/officeart/2005/8/layout/hList1"/>
    <dgm:cxn modelId="{4E857637-330C-46BF-8813-381827B51F9A}" srcId="{ECEA4A28-845A-48CF-B9D2-4D3084BECF67}" destId="{29CAE9D8-BC4C-4C3E-AE53-5E74F253565C}" srcOrd="0" destOrd="0" parTransId="{6884892F-9198-4177-9957-DFF5B15FE0E1}" sibTransId="{F88CCD6D-3C16-4090-93E4-863339DA53DA}"/>
    <dgm:cxn modelId="{78F70F3B-C5FA-46C6-BDE5-C47C53D1C7F3}" type="presOf" srcId="{22FB60D8-938B-40DC-8066-D73C02062226}" destId="{5A66BFF0-86E3-47B0-B7A7-1DEAD5F9033B}" srcOrd="0" destOrd="0" presId="urn:microsoft.com/office/officeart/2005/8/layout/hList1"/>
    <dgm:cxn modelId="{5D3DCB3E-E174-4685-A603-463BE73AFBD0}" srcId="{18B2FCFE-531F-45EC-83DA-F7C33CD94597}" destId="{5289AEBD-1EA7-4667-B845-DDCE137ECFEC}" srcOrd="1" destOrd="0" parTransId="{F137573E-CC94-47CB-AB45-C0F8448B2260}" sibTransId="{F19120F3-51E1-4DBA-8860-A2E7DF0F240C}"/>
    <dgm:cxn modelId="{D11A0A65-9546-4FBB-8099-79855D4C6117}" srcId="{AA8C01FD-76D4-4B1D-8EF4-668BFAEAD12C}" destId="{ECEA4A28-845A-48CF-B9D2-4D3084BECF67}" srcOrd="1" destOrd="0" parTransId="{89DCD518-CD3A-4168-ADF3-C6E575787FB8}" sibTransId="{8D939BC9-480F-4605-9C72-9C1F6323336A}"/>
    <dgm:cxn modelId="{DD4E2B47-EFA5-4129-B93A-06603BE78F65}" srcId="{AA8C01FD-76D4-4B1D-8EF4-668BFAEAD12C}" destId="{BD1C404D-A5FE-4920-91FE-D7489D0111F6}" srcOrd="0" destOrd="0" parTransId="{B63FDB9D-A048-4011-9F34-1913A1F638C3}" sibTransId="{F57DD31C-9658-4F04-B250-512C24820239}"/>
    <dgm:cxn modelId="{4EAD4F6E-B4CA-4A55-992C-ABBB12D3AC61}" type="presOf" srcId="{C043927B-1ED0-41E5-A362-B5F34FB70D75}" destId="{743B9651-276C-46FC-8436-1D685F879A73}" srcOrd="0" destOrd="1" presId="urn:microsoft.com/office/officeart/2005/8/layout/hList1"/>
    <dgm:cxn modelId="{D9E38155-DDB5-4D23-9E5F-34CEF20AD749}" type="presOf" srcId="{C4994BD5-A656-4863-BAC8-3B87EB88B9CA}" destId="{8F171055-08E5-430F-B2A9-DAA54ECEE7D0}" srcOrd="0" destOrd="0" presId="urn:microsoft.com/office/officeart/2005/8/layout/hList1"/>
    <dgm:cxn modelId="{86542C76-0E14-425E-BE3C-853403C942B3}" srcId="{BD1C404D-A5FE-4920-91FE-D7489D0111F6}" destId="{8B677B96-619B-4CFF-BBF5-D14D74615A72}" srcOrd="1" destOrd="0" parTransId="{E1A022E5-DDFD-42F9-8BC3-4D4A4F44AB9B}" sibTransId="{3889E0CD-1A4F-4E67-8D8B-ECAB9A7441C0}"/>
    <dgm:cxn modelId="{0E416B76-E3C0-40B4-B01A-F60C820E1C72}" type="presOf" srcId="{AA8C01FD-76D4-4B1D-8EF4-668BFAEAD12C}" destId="{7C5E8499-B0A5-42E3-BDED-9DA173C151C8}" srcOrd="0" destOrd="0" presId="urn:microsoft.com/office/officeart/2005/8/layout/hList1"/>
    <dgm:cxn modelId="{9DA9DD58-8A33-41AF-A926-CAFE33B5F838}" srcId="{AA8C01FD-76D4-4B1D-8EF4-668BFAEAD12C}" destId="{18B2FCFE-531F-45EC-83DA-F7C33CD94597}" srcOrd="3" destOrd="0" parTransId="{843FF9ED-0E02-4F8E-B55F-BB26B249DF0B}" sibTransId="{C97810EC-024A-499B-8546-8163521108FD}"/>
    <dgm:cxn modelId="{F2448379-33CC-479C-BBDB-C378ED7EB4A5}" type="presOf" srcId="{29CAE9D8-BC4C-4C3E-AE53-5E74F253565C}" destId="{743B9651-276C-46FC-8436-1D685F879A73}" srcOrd="0" destOrd="0" presId="urn:microsoft.com/office/officeart/2005/8/layout/hList1"/>
    <dgm:cxn modelId="{136C447B-26F8-4766-A50E-5B37716D1C33}" type="presOf" srcId="{ECEA4A28-845A-48CF-B9D2-4D3084BECF67}" destId="{75038674-7340-485A-8C06-5C82DC1F3D18}" srcOrd="0" destOrd="0" presId="urn:microsoft.com/office/officeart/2005/8/layout/hList1"/>
    <dgm:cxn modelId="{90773F91-37D3-4731-B48E-9BE89E329D0C}" type="presOf" srcId="{B1919526-6410-478A-BF5F-0C1D05993E8D}" destId="{7323B488-87BB-4E95-9FFF-20088F8EEB24}" srcOrd="0" destOrd="0" presId="urn:microsoft.com/office/officeart/2005/8/layout/hList1"/>
    <dgm:cxn modelId="{F2E86B99-3E00-4DF8-BDF8-80883A8BE73C}" srcId="{18B2FCFE-531F-45EC-83DA-F7C33CD94597}" destId="{C4994BD5-A656-4863-BAC8-3B87EB88B9CA}" srcOrd="0" destOrd="0" parTransId="{5DFAEF5E-EB0C-4387-AEB0-4FEB76F3BE1F}" sibTransId="{FAA0B052-9E96-4AFE-BC1F-65B160768269}"/>
    <dgm:cxn modelId="{7CC0749E-422D-4D51-9500-90AE227623EC}" type="presOf" srcId="{8B677B96-619B-4CFF-BBF5-D14D74615A72}" destId="{5A66BFF0-86E3-47B0-B7A7-1DEAD5F9033B}" srcOrd="0" destOrd="1" presId="urn:microsoft.com/office/officeart/2005/8/layout/hList1"/>
    <dgm:cxn modelId="{5F5FF9B7-B83E-4A7F-94A7-51F3EF4DE91C}" srcId="{ECEA4A28-845A-48CF-B9D2-4D3084BECF67}" destId="{C043927B-1ED0-41E5-A362-B5F34FB70D75}" srcOrd="1" destOrd="0" parTransId="{C71EE7FF-4B62-4EC9-A9EF-8D25EACF3A22}" sibTransId="{54E972AC-E2CF-4B56-9EB4-D2BE16A02B41}"/>
    <dgm:cxn modelId="{7F0ED2D9-F600-48F9-9440-8D17D17D397E}" type="presOf" srcId="{5289AEBD-1EA7-4667-B845-DDCE137ECFEC}" destId="{8F171055-08E5-430F-B2A9-DAA54ECEE7D0}" srcOrd="0" destOrd="1" presId="urn:microsoft.com/office/officeart/2005/8/layout/hList1"/>
    <dgm:cxn modelId="{FAE8C7DB-E1CA-436A-8AA6-AA2128D68455}" srcId="{B1919526-6410-478A-BF5F-0C1D05993E8D}" destId="{DCCB1310-9A34-43DC-BF16-7CE1C3DDCA7C}" srcOrd="0" destOrd="0" parTransId="{550B7621-1BCA-437E-9769-19A8F5A41E5C}" sibTransId="{F3E08AC9-D1BA-4A6D-8D14-51C36110D2FE}"/>
    <dgm:cxn modelId="{0D5757E6-F53D-490D-9AFD-9E0E8CCC0EC9}" srcId="{AA8C01FD-76D4-4B1D-8EF4-668BFAEAD12C}" destId="{B1919526-6410-478A-BF5F-0C1D05993E8D}" srcOrd="2" destOrd="0" parTransId="{B943B060-A28B-412A-9E12-2044519A6850}" sibTransId="{693FB1C9-D462-4A89-97D6-ACF7290896C2}"/>
    <dgm:cxn modelId="{A16263F4-01C7-4B77-9BC6-E9890AAEEB2A}" srcId="{BD1C404D-A5FE-4920-91FE-D7489D0111F6}" destId="{22FB60D8-938B-40DC-8066-D73C02062226}" srcOrd="0" destOrd="0" parTransId="{E1AF2E52-90FB-49A5-975E-19719C6C35EF}" sibTransId="{4F4E5ED5-BD87-4335-99F3-418DD2935213}"/>
    <dgm:cxn modelId="{A13C5903-C8D8-4BCD-8C97-B9EC3DC5AE9C}" type="presParOf" srcId="{7C5E8499-B0A5-42E3-BDED-9DA173C151C8}" destId="{C363E86B-ED08-4218-B093-06348AE4B0FB}" srcOrd="0" destOrd="0" presId="urn:microsoft.com/office/officeart/2005/8/layout/hList1"/>
    <dgm:cxn modelId="{FCA31AE1-1F67-425C-BCBD-D4A67E2D2306}" type="presParOf" srcId="{C363E86B-ED08-4218-B093-06348AE4B0FB}" destId="{B3575677-F854-4DBE-B3AE-B1BB202BA6B3}" srcOrd="0" destOrd="0" presId="urn:microsoft.com/office/officeart/2005/8/layout/hList1"/>
    <dgm:cxn modelId="{43CA266C-765D-40C3-BBD1-3CE6B32D680A}" type="presParOf" srcId="{C363E86B-ED08-4218-B093-06348AE4B0FB}" destId="{5A66BFF0-86E3-47B0-B7A7-1DEAD5F9033B}" srcOrd="1" destOrd="0" presId="urn:microsoft.com/office/officeart/2005/8/layout/hList1"/>
    <dgm:cxn modelId="{DCB16A40-CF6D-4ECB-8756-04F3B157127B}" type="presParOf" srcId="{7C5E8499-B0A5-42E3-BDED-9DA173C151C8}" destId="{7055E85B-83EB-43A0-B7DF-573B9A97700F}" srcOrd="1" destOrd="0" presId="urn:microsoft.com/office/officeart/2005/8/layout/hList1"/>
    <dgm:cxn modelId="{BF2D6B1D-10F1-47B8-A9DD-6A957E2C461C}" type="presParOf" srcId="{7C5E8499-B0A5-42E3-BDED-9DA173C151C8}" destId="{4AAA5A6F-0ED6-4486-9488-AD7B08E689E1}" srcOrd="2" destOrd="0" presId="urn:microsoft.com/office/officeart/2005/8/layout/hList1"/>
    <dgm:cxn modelId="{9736566E-EFBD-416D-923F-9AFD8E9A05B4}" type="presParOf" srcId="{4AAA5A6F-0ED6-4486-9488-AD7B08E689E1}" destId="{75038674-7340-485A-8C06-5C82DC1F3D18}" srcOrd="0" destOrd="0" presId="urn:microsoft.com/office/officeart/2005/8/layout/hList1"/>
    <dgm:cxn modelId="{820652B2-7578-4335-9901-9EE591295827}" type="presParOf" srcId="{4AAA5A6F-0ED6-4486-9488-AD7B08E689E1}" destId="{743B9651-276C-46FC-8436-1D685F879A73}" srcOrd="1" destOrd="0" presId="urn:microsoft.com/office/officeart/2005/8/layout/hList1"/>
    <dgm:cxn modelId="{3866B46B-062D-4599-8D08-260E0825376D}" type="presParOf" srcId="{7C5E8499-B0A5-42E3-BDED-9DA173C151C8}" destId="{8A06C1AD-C41E-41B5-A077-1D30196C4E94}" srcOrd="3" destOrd="0" presId="urn:microsoft.com/office/officeart/2005/8/layout/hList1"/>
    <dgm:cxn modelId="{2313255A-BBDE-4938-8852-8F4DA4EB16BC}" type="presParOf" srcId="{7C5E8499-B0A5-42E3-BDED-9DA173C151C8}" destId="{FB93BF34-057A-4731-8F32-F3CE8466DB8F}" srcOrd="4" destOrd="0" presId="urn:microsoft.com/office/officeart/2005/8/layout/hList1"/>
    <dgm:cxn modelId="{C8F1F36C-16E1-4585-9450-27B02AD44554}" type="presParOf" srcId="{FB93BF34-057A-4731-8F32-F3CE8466DB8F}" destId="{7323B488-87BB-4E95-9FFF-20088F8EEB24}" srcOrd="0" destOrd="0" presId="urn:microsoft.com/office/officeart/2005/8/layout/hList1"/>
    <dgm:cxn modelId="{075E7958-B0D9-4876-8C1D-411F0A10964C}" type="presParOf" srcId="{FB93BF34-057A-4731-8F32-F3CE8466DB8F}" destId="{E3A8835C-481C-4FA4-91CE-48A123A0E365}" srcOrd="1" destOrd="0" presId="urn:microsoft.com/office/officeart/2005/8/layout/hList1"/>
    <dgm:cxn modelId="{4227CE27-7696-4EF3-B123-8C74E41CEAE2}" type="presParOf" srcId="{7C5E8499-B0A5-42E3-BDED-9DA173C151C8}" destId="{B83BEC29-CA45-4884-BD37-212982A89C17}" srcOrd="5" destOrd="0" presId="urn:microsoft.com/office/officeart/2005/8/layout/hList1"/>
    <dgm:cxn modelId="{7EA91F25-8FEC-47BC-82E0-8FB1E038D8F4}" type="presParOf" srcId="{7C5E8499-B0A5-42E3-BDED-9DA173C151C8}" destId="{84F25C6E-5278-4833-B5A0-A64C7EE8576B}" srcOrd="6" destOrd="0" presId="urn:microsoft.com/office/officeart/2005/8/layout/hList1"/>
    <dgm:cxn modelId="{3A2B803A-2F36-4261-B97F-4CA5993E8AD4}" type="presParOf" srcId="{84F25C6E-5278-4833-B5A0-A64C7EE8576B}" destId="{3F5B9A8C-0B81-44B3-AE99-03E90DA09C89}" srcOrd="0" destOrd="0" presId="urn:microsoft.com/office/officeart/2005/8/layout/hList1"/>
    <dgm:cxn modelId="{D41FEA32-166E-45D8-BA2B-9F0A6B323228}" type="presParOf" srcId="{84F25C6E-5278-4833-B5A0-A64C7EE8576B}" destId="{8F171055-08E5-430F-B2A9-DAA54ECEE7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5677-F854-4DBE-B3AE-B1BB202BA6B3}">
      <dsp:nvSpPr>
        <dsp:cNvPr id="0" name=""/>
        <dsp:cNvSpPr/>
      </dsp:nvSpPr>
      <dsp:spPr>
        <a:xfrm>
          <a:off x="8456217" y="926876"/>
          <a:ext cx="2358509" cy="926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Marketing Campaign</a:t>
          </a:r>
        </a:p>
      </dsp:txBody>
      <dsp:txXfrm>
        <a:off x="8456217" y="926876"/>
        <a:ext cx="2358509" cy="926278"/>
      </dsp:txXfrm>
    </dsp:sp>
    <dsp:sp modelId="{5A66BFF0-86E3-47B0-B7A7-1DEAD5F9033B}">
      <dsp:nvSpPr>
        <dsp:cNvPr id="0" name=""/>
        <dsp:cNvSpPr/>
      </dsp:nvSpPr>
      <dsp:spPr>
        <a:xfrm>
          <a:off x="8456217" y="1853155"/>
          <a:ext cx="2358509" cy="18543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GYM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Marathon</a:t>
          </a:r>
        </a:p>
      </dsp:txBody>
      <dsp:txXfrm>
        <a:off x="8456217" y="1853155"/>
        <a:ext cx="2358509" cy="1854312"/>
      </dsp:txXfrm>
    </dsp:sp>
    <dsp:sp modelId="{75038674-7340-485A-8C06-5C82DC1F3D18}">
      <dsp:nvSpPr>
        <dsp:cNvPr id="0" name=""/>
        <dsp:cNvSpPr/>
      </dsp:nvSpPr>
      <dsp:spPr>
        <a:xfrm>
          <a:off x="5767517" y="926876"/>
          <a:ext cx="2358509" cy="926278"/>
        </a:xfrm>
        <a:prstGeom prst="rect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Price Range</a:t>
          </a:r>
        </a:p>
      </dsp:txBody>
      <dsp:txXfrm>
        <a:off x="5767517" y="926876"/>
        <a:ext cx="2358509" cy="926278"/>
      </dsp:txXfrm>
    </dsp:sp>
    <dsp:sp modelId="{743B9651-276C-46FC-8436-1D685F879A73}">
      <dsp:nvSpPr>
        <dsp:cNvPr id="0" name=""/>
        <dsp:cNvSpPr/>
      </dsp:nvSpPr>
      <dsp:spPr>
        <a:xfrm>
          <a:off x="5767517" y="1853155"/>
          <a:ext cx="2358509" cy="1854312"/>
        </a:xfrm>
        <a:prstGeom prst="rect">
          <a:avLst/>
        </a:prstGeom>
        <a:solidFill>
          <a:schemeClr val="accent5">
            <a:tint val="40000"/>
            <a:alpha val="90000"/>
            <a:hueOff val="5186383"/>
            <a:satOff val="-492"/>
            <a:lumOff val="35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5186383"/>
              <a:satOff val="-492"/>
              <a:lumOff val="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50-99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100-150</a:t>
          </a:r>
        </a:p>
      </dsp:txBody>
      <dsp:txXfrm>
        <a:off x="5767517" y="1853155"/>
        <a:ext cx="2358509" cy="1854312"/>
      </dsp:txXfrm>
    </dsp:sp>
    <dsp:sp modelId="{7323B488-87BB-4E95-9FFF-20088F8EEB24}">
      <dsp:nvSpPr>
        <dsp:cNvPr id="0" name=""/>
        <dsp:cNvSpPr/>
      </dsp:nvSpPr>
      <dsp:spPr>
        <a:xfrm>
          <a:off x="3078816" y="926876"/>
          <a:ext cx="2358509" cy="926278"/>
        </a:xfrm>
        <a:prstGeom prst="rect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Immediate Improvement</a:t>
          </a:r>
        </a:p>
      </dsp:txBody>
      <dsp:txXfrm>
        <a:off x="3078816" y="926876"/>
        <a:ext cx="2358509" cy="926278"/>
      </dsp:txXfrm>
    </dsp:sp>
    <dsp:sp modelId="{E3A8835C-481C-4FA4-91CE-48A123A0E365}">
      <dsp:nvSpPr>
        <dsp:cNvPr id="0" name=""/>
        <dsp:cNvSpPr/>
      </dsp:nvSpPr>
      <dsp:spPr>
        <a:xfrm>
          <a:off x="3078816" y="1853155"/>
          <a:ext cx="2358509" cy="1854312"/>
        </a:xfrm>
        <a:prstGeom prst="rect">
          <a:avLst/>
        </a:prstGeom>
        <a:solidFill>
          <a:schemeClr val="accent5">
            <a:tint val="40000"/>
            <a:alpha val="90000"/>
            <a:hueOff val="10372766"/>
            <a:satOff val="-984"/>
            <a:lumOff val="71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0372766"/>
              <a:satOff val="-984"/>
              <a:lumOff val="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Brand awareness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3078816" y="1853155"/>
        <a:ext cx="2358509" cy="1854312"/>
      </dsp:txXfrm>
    </dsp:sp>
    <dsp:sp modelId="{3F5B9A8C-0B81-44B3-AE99-03E90DA09C89}">
      <dsp:nvSpPr>
        <dsp:cNvPr id="0" name=""/>
        <dsp:cNvSpPr/>
      </dsp:nvSpPr>
      <dsp:spPr>
        <a:xfrm>
          <a:off x="8049" y="926876"/>
          <a:ext cx="2735776" cy="926278"/>
        </a:xfrm>
        <a:prstGeom prst="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Target Audience</a:t>
          </a:r>
        </a:p>
      </dsp:txBody>
      <dsp:txXfrm>
        <a:off x="8049" y="926876"/>
        <a:ext cx="2735776" cy="926278"/>
      </dsp:txXfrm>
    </dsp:sp>
    <dsp:sp modelId="{8F171055-08E5-430F-B2A9-DAA54ECEE7D0}">
      <dsp:nvSpPr>
        <dsp:cNvPr id="0" name=""/>
        <dsp:cNvSpPr/>
      </dsp:nvSpPr>
      <dsp:spPr>
        <a:xfrm>
          <a:off x="3250" y="1853155"/>
          <a:ext cx="2745375" cy="1854312"/>
        </a:xfrm>
        <a:prstGeom prst="rect">
          <a:avLst/>
        </a:prstGeom>
        <a:solidFill>
          <a:schemeClr val="accent5">
            <a:tint val="40000"/>
            <a:alpha val="90000"/>
            <a:hueOff val="15559149"/>
            <a:satOff val="-1476"/>
            <a:lumOff val="107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5559149"/>
              <a:satOff val="-1476"/>
              <a:lumOff val="1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Youth (19-45)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Sports person</a:t>
          </a:r>
        </a:p>
      </dsp:txBody>
      <dsp:txXfrm>
        <a:off x="3250" y="1853155"/>
        <a:ext cx="2745375" cy="185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5T19:07:3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6-27T18:05:2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14673 13738 0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6-27T18:06:03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12143 14446 0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6DD9-5AAC-4CFB-8EB6-494B600B266D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FA2A4-22EE-4CDB-91DF-E0FB77285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7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FA2A4-22EE-4CDB-91DF-E0FB77285B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7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0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33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6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5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1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5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9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2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0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  <p:sldLayoutId id="214748402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30.png"/><Relationship Id="rId7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image" Target="../media/image7.sv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35F90D8-D8D8-9BCD-F832-095B92AE2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143" b="23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74D74-F200-5CE1-4346-966865D7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 to Marketing Team in </a:t>
            </a:r>
            <a:br>
              <a:rPr lang="en-US" dirty="0"/>
            </a:br>
            <a:r>
              <a:rPr lang="en-US" dirty="0"/>
              <a:t>Food &amp; Beverages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3347-6BCF-0147-9263-B5945EB5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2369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: Codex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– Food &amp; beverages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 : marketing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– SQL, PowerPoint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Prepared by – Deepak p.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DF2DAD-85A9-8C55-3B1C-FC7395566C34}"/>
                  </a:ext>
                </a:extLst>
              </p14:cNvPr>
              <p14:cNvContentPartPr/>
              <p14:nvPr/>
            </p14:nvContentPartPr>
            <p14:xfrm>
              <a:off x="3221100" y="291951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DF2DAD-85A9-8C55-3B1C-FC7395566C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2100" y="29105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DA4117-E2CD-329F-947E-22C7A02BC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2057400" cy="8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40604"/>
            <a:ext cx="10364450" cy="945718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 What are the primary reasons consumers preferring those brands over ours?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2182091"/>
            <a:ext cx="4759662" cy="38550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Primary reason was majority of time the brand is not available in store which is around 24%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And second is Health concerns which is around 22.5%. The marketing team should also bring the awareness regarding the pros &amp; cons of product.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85CF66-AB0D-A960-552D-033811E12C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6533661"/>
              </p:ext>
            </p:extLst>
          </p:nvPr>
        </p:nvGraphicFramePr>
        <p:xfrm>
          <a:off x="5808518" y="2182091"/>
          <a:ext cx="5584970" cy="385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828154-DEB9-92EC-A406-F72C74AE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09" y="96982"/>
            <a:ext cx="872836" cy="8728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2247D2-0EE5-CE59-88FB-5E815C5EDDA7}"/>
              </a:ext>
            </a:extLst>
          </p:cNvPr>
          <p:cNvSpPr txBox="1">
            <a:spLocks/>
          </p:cNvSpPr>
          <p:nvPr/>
        </p:nvSpPr>
        <p:spPr>
          <a:xfrm>
            <a:off x="4275545" y="218064"/>
            <a:ext cx="4084252" cy="60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Competition Analysis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1" name="Camera 10">
            <a:extLst>
              <a:ext uri="{FF2B5EF4-FFF2-40B4-BE49-F238E27FC236}">
                <a16:creationId xmlns:a16="http://schemas.microsoft.com/office/drawing/2014/main" id="{5578CC0A-AEC7-21AD-DE87-C23893F3FD2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558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2" y="1018307"/>
            <a:ext cx="10364450" cy="568902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Which marketing channel can be used to reach more customers?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943099"/>
            <a:ext cx="4977871" cy="4094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Online Ads &amp; TV Commercials are the most channel which reaches to customer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E85CF66-AB0D-A960-552D-033811E12C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718359"/>
              </p:ext>
            </p:extLst>
          </p:nvPr>
        </p:nvGraphicFramePr>
        <p:xfrm>
          <a:off x="6096000" y="1943100"/>
          <a:ext cx="5297488" cy="409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1BFB72-CA9D-BC57-B80C-70116B42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41" y="93519"/>
            <a:ext cx="820882" cy="8208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950CF7-6E2B-521E-35C4-0974EFD2D25D}"/>
              </a:ext>
            </a:extLst>
          </p:cNvPr>
          <p:cNvSpPr txBox="1">
            <a:spLocks/>
          </p:cNvSpPr>
          <p:nvPr/>
        </p:nvSpPr>
        <p:spPr>
          <a:xfrm>
            <a:off x="3402708" y="357620"/>
            <a:ext cx="5730105" cy="396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Marketing &amp; Brand Awareness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1" name="Camera 10">
            <a:extLst>
              <a:ext uri="{FF2B5EF4-FFF2-40B4-BE49-F238E27FC236}">
                <a16:creationId xmlns:a16="http://schemas.microsoft.com/office/drawing/2014/main" id="{1E2B645C-9E12-3C28-0DF5-83A1A76E75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10783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623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24913"/>
            <a:ext cx="10817977" cy="584776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What do people think about our brand? (overall rating)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1680"/>
            <a:ext cx="4977871" cy="40254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Average Rating of our brand is 3.28 which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But in term of Brand perception perspective still 60% of people think Neutral and only 22% of people feels positive.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2B9F2E0-8D0F-556B-13E0-15F3B1D4D9D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32319191"/>
              </p:ext>
            </p:extLst>
          </p:nvPr>
        </p:nvGraphicFramePr>
        <p:xfrm>
          <a:off x="5743867" y="3003940"/>
          <a:ext cx="4689764" cy="331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E8D789C-46F0-2810-3982-F0EA76175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175984"/>
              </p:ext>
            </p:extLst>
          </p:nvPr>
        </p:nvGraphicFramePr>
        <p:xfrm>
          <a:off x="8401631" y="1124913"/>
          <a:ext cx="4064000" cy="3062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C2AD62-24BA-DCDA-D4D1-867ABD7B017D}"/>
              </a:ext>
            </a:extLst>
          </p:cNvPr>
          <p:cNvSpPr txBox="1"/>
          <p:nvPr/>
        </p:nvSpPr>
        <p:spPr>
          <a:xfrm>
            <a:off x="9863860" y="2363836"/>
            <a:ext cx="95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3.28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C7B43-0B28-1B0B-835E-E92435DF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237" y="255722"/>
            <a:ext cx="707756" cy="70775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98EB5B5-DFD5-5E40-C7EC-78B2657C8D80}"/>
              </a:ext>
            </a:extLst>
          </p:cNvPr>
          <p:cNvSpPr txBox="1">
            <a:spLocks/>
          </p:cNvSpPr>
          <p:nvPr/>
        </p:nvSpPr>
        <p:spPr>
          <a:xfrm>
            <a:off x="4647993" y="334623"/>
            <a:ext cx="3567755" cy="54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Brand Penetration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9" name="Camera 8">
            <a:extLst>
              <a:ext uri="{FF2B5EF4-FFF2-40B4-BE49-F238E27FC236}">
                <a16:creationId xmlns:a16="http://schemas.microsoft.com/office/drawing/2014/main" id="{52DFD21B-5448-49A5-CAC6-DE26F3912D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5110783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0899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2379"/>
            <a:ext cx="10817977" cy="707756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Which cities do we need to focus more on?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1680"/>
            <a:ext cx="4977871" cy="4025438"/>
          </a:xfrm>
        </p:spPr>
        <p:txBody>
          <a:bodyPr/>
          <a:lstStyle/>
          <a:p>
            <a:r>
              <a:rPr lang="en-IN" cap="none" dirty="0"/>
              <a:t>Kolkata, Ahmedabad, Delhi, Lucknow are the cities we need to focus on brand penetration.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6CEB8-B7CD-9803-DAEC-AB1E8779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37" y="255722"/>
            <a:ext cx="707756" cy="7077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95F467D-8935-1906-D868-1AC8D7E8D6E8}"/>
              </a:ext>
            </a:extLst>
          </p:cNvPr>
          <p:cNvSpPr txBox="1">
            <a:spLocks/>
          </p:cNvSpPr>
          <p:nvPr/>
        </p:nvSpPr>
        <p:spPr>
          <a:xfrm>
            <a:off x="4647993" y="334623"/>
            <a:ext cx="3567755" cy="54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Brand Penetration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BFA679C-1D2F-EB9F-0E8A-5CBD794C2B1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2121404"/>
              </p:ext>
            </p:extLst>
          </p:nvPr>
        </p:nvGraphicFramePr>
        <p:xfrm>
          <a:off x="6096000" y="2011678"/>
          <a:ext cx="5718464" cy="4041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Camera 9">
            <a:extLst>
              <a:ext uri="{FF2B5EF4-FFF2-40B4-BE49-F238E27FC236}">
                <a16:creationId xmlns:a16="http://schemas.microsoft.com/office/drawing/2014/main" id="{582D5FF3-1DF1-727A-6D0C-F1CFBDD5F52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10783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534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55" y="1039091"/>
            <a:ext cx="10817977" cy="633845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 Where do respondents prefer to purchase energy drinks?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1680"/>
            <a:ext cx="4977871" cy="40254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Supermarket &amp; Online retailers are the most preference to purchase the energy drink as they offer discounts &amp; offer than other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DF02614-8D04-F506-D70E-66DADB3944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3274362"/>
              </p:ext>
            </p:extLst>
          </p:nvPr>
        </p:nvGraphicFramePr>
        <p:xfrm>
          <a:off x="6096000" y="2011363"/>
          <a:ext cx="5635625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1BC7B1-FC44-2144-D3A0-95A257FB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3" y="151361"/>
            <a:ext cx="779318" cy="7793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1C6C86-31DB-15D2-BBC1-7C3CB6ECEE80}"/>
              </a:ext>
            </a:extLst>
          </p:cNvPr>
          <p:cNvSpPr txBox="1">
            <a:spLocks/>
          </p:cNvSpPr>
          <p:nvPr/>
        </p:nvSpPr>
        <p:spPr>
          <a:xfrm>
            <a:off x="4686301" y="224097"/>
            <a:ext cx="3460250" cy="63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Purchase Behavior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1" name="Camera 10">
            <a:extLst>
              <a:ext uri="{FF2B5EF4-FFF2-40B4-BE49-F238E27FC236}">
                <a16:creationId xmlns:a16="http://schemas.microsoft.com/office/drawing/2014/main" id="{18415D5A-B701-FAF7-597A-ABC38BFF9D2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2236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98813"/>
            <a:ext cx="10817977" cy="980209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What are the typical consumption situations for energy drinks among respondents?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1680"/>
            <a:ext cx="4977871" cy="40254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Exercise &amp; Studying/working late professional having more consumption situation for energy drink.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0421F9-7AEA-8963-25AC-06F1462902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2715479"/>
              </p:ext>
            </p:extLst>
          </p:nvPr>
        </p:nvGraphicFramePr>
        <p:xfrm>
          <a:off x="6096000" y="2011363"/>
          <a:ext cx="5635625" cy="402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F21546-575F-F611-3CC1-625CDA74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3" y="151361"/>
            <a:ext cx="779318" cy="7793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24C505-B7AD-0271-92B3-621BD10381F3}"/>
              </a:ext>
            </a:extLst>
          </p:cNvPr>
          <p:cNvSpPr txBox="1">
            <a:spLocks/>
          </p:cNvSpPr>
          <p:nvPr/>
        </p:nvSpPr>
        <p:spPr>
          <a:xfrm>
            <a:off x="4686301" y="224097"/>
            <a:ext cx="3460250" cy="63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Purchase Behavior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1" name="Camera 10">
            <a:extLst>
              <a:ext uri="{FF2B5EF4-FFF2-40B4-BE49-F238E27FC236}">
                <a16:creationId xmlns:a16="http://schemas.microsoft.com/office/drawing/2014/main" id="{7DB2E02F-FAB5-F055-6C69-3C18E3BD432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059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57942"/>
            <a:ext cx="10817977" cy="969818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What factors influence respondents' purchase decisions?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5611092"/>
            <a:ext cx="10485053" cy="11578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Price Range is the major factor where respondent make purchase decision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Another reason is likely due to brand reputation, Taste &amp; Availability.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6487806-4833-171A-FFD8-50BCC2C99DDD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6157926"/>
                  </p:ext>
                </p:extLst>
              </p:nvPr>
            </p:nvGraphicFramePr>
            <p:xfrm>
              <a:off x="3252355" y="1827183"/>
              <a:ext cx="4260272" cy="34465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6487806-4833-171A-FFD8-50BCC2C99D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355" y="1827183"/>
                <a:ext cx="4260272" cy="3446511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F49AE4-A62C-034C-991D-C2C659EAC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3" y="151361"/>
            <a:ext cx="779318" cy="7793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43B500-EE28-A33A-D32B-6671FAF5E7DC}"/>
              </a:ext>
            </a:extLst>
          </p:cNvPr>
          <p:cNvSpPr txBox="1">
            <a:spLocks/>
          </p:cNvSpPr>
          <p:nvPr/>
        </p:nvSpPr>
        <p:spPr>
          <a:xfrm>
            <a:off x="4686301" y="224097"/>
            <a:ext cx="3460250" cy="63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Purchase Behavior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ED21187-6993-E845-EA11-0C7BAF33A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232239"/>
              </p:ext>
            </p:extLst>
          </p:nvPr>
        </p:nvGraphicFramePr>
        <p:xfrm>
          <a:off x="0" y="1827760"/>
          <a:ext cx="3252355" cy="3446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4B415CD8-DA39-0419-5EFE-A54970F15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82768"/>
              </p:ext>
            </p:extLst>
          </p:nvPr>
        </p:nvGraphicFramePr>
        <p:xfrm>
          <a:off x="7512627" y="2018531"/>
          <a:ext cx="4769428" cy="3255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" name="Camera 10">
            <a:extLst>
              <a:ext uri="{FF2B5EF4-FFF2-40B4-BE49-F238E27FC236}">
                <a16:creationId xmlns:a16="http://schemas.microsoft.com/office/drawing/2014/main" id="{9D2BDD6A-ED58-FC3B-5820-2C58B426924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5131565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050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43617"/>
            <a:ext cx="10817977" cy="969818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Which area of business should we focus more on our product development? (Branding/taste/availability)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1680"/>
            <a:ext cx="10433099" cy="9698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The area of business we need to focus on Brand Perception and the Effectiveness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BC6E43-260A-1E01-3DCB-BBD971BA922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8737994"/>
              </p:ext>
            </p:extLst>
          </p:nvPr>
        </p:nvGraphicFramePr>
        <p:xfrm>
          <a:off x="239244" y="2296591"/>
          <a:ext cx="3457336" cy="3159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9563B8C-A2A2-AA85-0F36-3EE422BD5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55200"/>
              </p:ext>
            </p:extLst>
          </p:nvPr>
        </p:nvGraphicFramePr>
        <p:xfrm>
          <a:off x="8802392" y="2683748"/>
          <a:ext cx="3389608" cy="324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FDD2B9E-C4A0-8036-4840-723DA50FA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291391"/>
              </p:ext>
            </p:extLst>
          </p:nvPr>
        </p:nvGraphicFramePr>
        <p:xfrm>
          <a:off x="3696580" y="2683748"/>
          <a:ext cx="5105812" cy="313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938D8E-4D76-C929-1DC6-AAD232627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863" y="104602"/>
            <a:ext cx="872836" cy="87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534F87-5874-2F95-7763-E01060E760FD}"/>
              </a:ext>
            </a:extLst>
          </p:cNvPr>
          <p:cNvSpPr txBox="1">
            <a:spLocks/>
          </p:cNvSpPr>
          <p:nvPr/>
        </p:nvSpPr>
        <p:spPr>
          <a:xfrm>
            <a:off x="4021281" y="312563"/>
            <a:ext cx="4766379" cy="594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Product Development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2" name="Camera 11">
            <a:extLst>
              <a:ext uri="{FF2B5EF4-FFF2-40B4-BE49-F238E27FC236}">
                <a16:creationId xmlns:a16="http://schemas.microsoft.com/office/drawing/2014/main" id="{20D4D331-B1C7-0EED-B0ED-6333D0F07FE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" y="5131565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6234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10817977" cy="793173"/>
          </a:xfrm>
        </p:spPr>
        <p:txBody>
          <a:bodyPr anchor="ctr"/>
          <a:lstStyle/>
          <a:p>
            <a:r>
              <a:rPr lang="en-IN" cap="none" dirty="0">
                <a:latin typeface="Amasis MT Pro" panose="020F0502020204030204" pitchFamily="18" charset="0"/>
              </a:rPr>
              <a:t>Recommendations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9753B42-C1AD-CADA-DF8B-F884840E1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261849"/>
              </p:ext>
            </p:extLst>
          </p:nvPr>
        </p:nvGraphicFramePr>
        <p:xfrm>
          <a:off x="789084" y="1402773"/>
          <a:ext cx="10817977" cy="4634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amera 6">
            <a:extLst>
              <a:ext uri="{FF2B5EF4-FFF2-40B4-BE49-F238E27FC236}">
                <a16:creationId xmlns:a16="http://schemas.microsoft.com/office/drawing/2014/main" id="{F22708A9-059A-E0A8-996E-3A6474FFA57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5131565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343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BF696-A377-0BC4-7570-BCF7D555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9565"/>
          </a:xfrm>
        </p:spPr>
        <p:txBody>
          <a:bodyPr>
            <a:normAutofit/>
          </a:bodyPr>
          <a:lstStyle/>
          <a:p>
            <a:r>
              <a:rPr lang="en-IN" sz="3200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4BE133-9DD8-49BE-1654-3FC3E11E5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78082"/>
            <a:ext cx="10363826" cy="4513117"/>
          </a:xfrm>
        </p:spPr>
        <p:txBody>
          <a:bodyPr/>
          <a:lstStyle/>
          <a:p>
            <a:r>
              <a:rPr lang="en-IN" dirty="0"/>
              <a:t>TRY TO BRING THE BRAND AWARENESS ACCORDING TO CITY</a:t>
            </a:r>
          </a:p>
          <a:p>
            <a:endParaRPr lang="en-IN" dirty="0"/>
          </a:p>
        </p:txBody>
      </p:sp>
      <p:pic>
        <p:nvPicPr>
          <p:cNvPr id="6" name="Camera 5">
            <a:extLst>
              <a:ext uri="{FF2B5EF4-FFF2-40B4-BE49-F238E27FC236}">
                <a16:creationId xmlns:a16="http://schemas.microsoft.com/office/drawing/2014/main" id="{647D48C4-E337-CFE5-A55B-BCEA7B34EA4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5131565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0243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>
            <a:extLst>
              <a:ext uri="{FF2B5EF4-FFF2-40B4-BE49-F238E27FC236}">
                <a16:creationId xmlns:a16="http://schemas.microsoft.com/office/drawing/2014/main" id="{422A6188-FD5B-96F6-9E91-0360DBF3E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143" b="23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29AA-658C-4BBC-837F-FEE3B776F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9402" y="1093086"/>
            <a:ext cx="4727306" cy="4370778"/>
          </a:xfrm>
        </p:spPr>
        <p:txBody>
          <a:bodyPr>
            <a:normAutofit lnSpcReduction="10000"/>
          </a:bodyPr>
          <a:lstStyle/>
          <a:p>
            <a:pPr marL="0" indent="0" algn="ctr" defTabSz="841248">
              <a:spcBef>
                <a:spcPts val="920"/>
              </a:spcBef>
              <a:buNone/>
            </a:pPr>
            <a:r>
              <a:rPr lang="en-US" sz="2576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ABOUT CODEX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840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Codex </a:t>
            </a: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is a German beverage company that is aiming to make its mark in the Indian emerging market. 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A few months ago, they launched their </a:t>
            </a:r>
            <a:r>
              <a:rPr lang="en-US" sz="1840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energy drink </a:t>
            </a: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in 10 cities of India.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Their marketing team is trying to increasing brand awareness, market share, and product development. 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So, they conducted a survey in those 10 cities and received results from </a:t>
            </a:r>
            <a:r>
              <a:rPr lang="en-US" sz="1840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10k</a:t>
            </a: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 respondents (</a:t>
            </a:r>
            <a:r>
              <a:rPr lang="en-US" sz="1840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Random Sampling</a:t>
            </a: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).</a:t>
            </a:r>
            <a:endParaRPr lang="en-IN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74D11-02A3-D7C2-FCB0-3B8F514108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37804" y="1093086"/>
            <a:ext cx="4726727" cy="4370778"/>
          </a:xfrm>
        </p:spPr>
        <p:txBody>
          <a:bodyPr/>
          <a:lstStyle/>
          <a:p>
            <a:pPr marL="0" indent="0" algn="ctr" defTabSz="841248">
              <a:spcBef>
                <a:spcPts val="920"/>
              </a:spcBef>
              <a:buNone/>
            </a:pPr>
            <a:r>
              <a:rPr lang="en-US" sz="2576" b="1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OBJECTIVE</a:t>
            </a:r>
          </a:p>
          <a:p>
            <a:pPr marL="210312" indent="-210312" defTabSz="841248">
              <a:spcBef>
                <a:spcPts val="920"/>
              </a:spcBef>
            </a:pPr>
            <a:r>
              <a:rPr lang="en-US" sz="1840" kern="1200" cap="none" baseline="0" dirty="0">
                <a:solidFill>
                  <a:srgbClr val="131022"/>
                </a:solidFill>
                <a:effectLst/>
                <a:latin typeface="manrope"/>
                <a:ea typeface="+mn-ea"/>
                <a:cs typeface="+mn-cs"/>
              </a:rPr>
              <a:t>As a data analyst is tasked to convert these survey results to meaningful insights which the team can use to drive actions.</a:t>
            </a:r>
            <a:endParaRPr lang="en-IN" cap="none" dirty="0"/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DD8D222-7E0A-AEE1-039C-1ADE121FA0D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4391" y="513155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13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>
            <a:extLst>
              <a:ext uri="{FF2B5EF4-FFF2-40B4-BE49-F238E27FC236}">
                <a16:creationId xmlns:a16="http://schemas.microsoft.com/office/drawing/2014/main" id="{1ED95C56-1743-76B9-F910-CC8FB06D3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0143" b="236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F4BB80-3FE6-8D12-6280-48E26CD1D7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5282280" y="49456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F4BB80-3FE6-8D12-6280-48E26CD1D7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2920" y="49363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3D8F04-FA91-FE6E-16D1-049340DD14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4371480" y="52005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3D8F04-FA91-FE6E-16D1-049340DD14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2120" y="519120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3C97BC6-284D-2EE7-4475-E7F7C0F08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81" y="1205347"/>
            <a:ext cx="10451661" cy="4520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F3D78-CA3C-5257-DF7F-490F8AE4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07" y="231938"/>
            <a:ext cx="10364451" cy="576438"/>
          </a:xfrm>
        </p:spPr>
        <p:txBody>
          <a:bodyPr>
            <a:normAutofit fontScale="90000"/>
          </a:bodyPr>
          <a:lstStyle/>
          <a:p>
            <a:r>
              <a:rPr lang="en-IN" dirty="0"/>
              <a:t>Snowflake schema</a:t>
            </a:r>
          </a:p>
        </p:txBody>
      </p:sp>
      <p:pic>
        <p:nvPicPr>
          <p:cNvPr id="18" name="Graphic 18">
            <a:extLst>
              <a:ext uri="{FF2B5EF4-FFF2-40B4-BE49-F238E27FC236}">
                <a16:creationId xmlns:a16="http://schemas.microsoft.com/office/drawing/2014/main" id="{9D97C654-8A9F-03C6-4CFD-0CBFB7A7A71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0226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90624"/>
            <a:ext cx="10509923" cy="554182"/>
          </a:xfrm>
        </p:spPr>
        <p:txBody>
          <a:bodyPr anchor="ctr"/>
          <a:lstStyle/>
          <a:p>
            <a:r>
              <a:rPr lang="en-US" cap="none" dirty="0">
                <a:latin typeface="Amasis MT Pro" panose="020F0502020204030204" pitchFamily="18" charset="0"/>
              </a:rPr>
              <a:t>Who prefers energy drink more?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B2E14D-187E-290E-B53D-EAF33C404A8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2025602"/>
              </p:ext>
            </p:extLst>
          </p:nvPr>
        </p:nvGraphicFramePr>
        <p:xfrm>
          <a:off x="6241473" y="2015835"/>
          <a:ext cx="5182225" cy="402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5" y="2015835"/>
            <a:ext cx="4957090" cy="4021283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>
                <a:latin typeface="Tw Cen"/>
              </a:rPr>
              <a:t>Around 60% of Male prefers energy drink followed by Female with 35% and Non-Binary with 5%.</a:t>
            </a:r>
          </a:p>
          <a:p>
            <a:endParaRPr lang="en-IN" cap="none" dirty="0">
              <a:latin typeface="Tw Cen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9872D8-828F-0CC5-4BC3-30B01D283D50}"/>
              </a:ext>
            </a:extLst>
          </p:cNvPr>
          <p:cNvSpPr txBox="1">
            <a:spLocks/>
          </p:cNvSpPr>
          <p:nvPr/>
        </p:nvSpPr>
        <p:spPr>
          <a:xfrm>
            <a:off x="913775" y="365414"/>
            <a:ext cx="10364450" cy="554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cap="none" dirty="0">
                <a:latin typeface="Amasis MT Pro" panose="020F0502020204030204" pitchFamily="18" charset="0"/>
              </a:rPr>
              <a:t>Demographic Insight</a:t>
            </a:r>
            <a:endParaRPr lang="en-IN" u="sng" cap="none" dirty="0">
              <a:latin typeface="Amasis MT Pro" panose="020F0502020204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09C63-37D2-7C6B-7908-AE7A3C27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88" y="254698"/>
            <a:ext cx="737633" cy="737633"/>
          </a:xfrm>
          <a:prstGeom prst="rect">
            <a:avLst/>
          </a:prstGeom>
        </p:spPr>
      </p:pic>
      <p:pic>
        <p:nvPicPr>
          <p:cNvPr id="16" name="Graphic 16">
            <a:extLst>
              <a:ext uri="{FF2B5EF4-FFF2-40B4-BE49-F238E27FC236}">
                <a16:creationId xmlns:a16="http://schemas.microsoft.com/office/drawing/2014/main" id="{0B45584D-56AB-7566-B2E7-B3B5E393D2D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203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99019"/>
            <a:ext cx="10364450" cy="737633"/>
          </a:xfrm>
        </p:spPr>
        <p:txBody>
          <a:bodyPr anchor="ctr"/>
          <a:lstStyle/>
          <a:p>
            <a:r>
              <a:rPr lang="en-US" cap="none" dirty="0">
                <a:latin typeface="Amasis MT Pro" panose="020F0502020204030204" pitchFamily="18" charset="0"/>
              </a:rPr>
              <a:t>Which age group prefers energy drinks more?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182091"/>
            <a:ext cx="4977871" cy="38550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The Age group between 19-45 prefers energy drink more.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7C751E-C519-F337-37A0-5D3CC16E3A2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54411891"/>
              </p:ext>
            </p:extLst>
          </p:nvPr>
        </p:nvGraphicFramePr>
        <p:xfrm>
          <a:off x="5975350" y="2182091"/>
          <a:ext cx="5402263" cy="385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DBB9E3F0-0985-5CD5-B4AB-833E94A17DC7}"/>
              </a:ext>
            </a:extLst>
          </p:cNvPr>
          <p:cNvSpPr txBox="1">
            <a:spLocks/>
          </p:cNvSpPr>
          <p:nvPr/>
        </p:nvSpPr>
        <p:spPr>
          <a:xfrm>
            <a:off x="913775" y="365414"/>
            <a:ext cx="10364450" cy="554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cap="none" dirty="0">
                <a:latin typeface="Amasis MT Pro" panose="020F0502020204030204" pitchFamily="18" charset="0"/>
              </a:rPr>
              <a:t>Demographic Insight</a:t>
            </a:r>
            <a:endParaRPr lang="en-IN" u="sng" cap="none" dirty="0">
              <a:latin typeface="Amasis MT Pro" panose="020F0502020204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B83FE-FE14-97DC-FD87-0622B2545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88" y="254698"/>
            <a:ext cx="737633" cy="737633"/>
          </a:xfrm>
          <a:prstGeom prst="rect">
            <a:avLst/>
          </a:prstGeom>
        </p:spPr>
      </p:pic>
      <p:pic>
        <p:nvPicPr>
          <p:cNvPr id="21" name="Camera 20">
            <a:extLst>
              <a:ext uri="{FF2B5EF4-FFF2-40B4-BE49-F238E27FC236}">
                <a16:creationId xmlns:a16="http://schemas.microsoft.com/office/drawing/2014/main" id="{815AFECD-25D2-4580-1573-86FDD9135A8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1353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55985"/>
            <a:ext cx="10364450" cy="554183"/>
          </a:xfrm>
        </p:spPr>
        <p:txBody>
          <a:bodyPr anchor="ctr"/>
          <a:lstStyle/>
          <a:p>
            <a:r>
              <a:rPr lang="en-US" cap="none" dirty="0">
                <a:latin typeface="Amasis MT Pro" panose="020F0502020204030204" pitchFamily="18" charset="0"/>
              </a:rPr>
              <a:t>Which type of Marketing reaches the most Youth (15-30)?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1943099"/>
            <a:ext cx="4977871" cy="4094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Online Ads &amp; TV Commercials has the major contribution for marketing reach out to youth.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D370C7C-E579-A207-5073-FDCFF2EFBF0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2650132"/>
              </p:ext>
            </p:extLst>
          </p:nvPr>
        </p:nvGraphicFramePr>
        <p:xfrm>
          <a:off x="6096000" y="1943100"/>
          <a:ext cx="5302250" cy="409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BB85A90-4D7A-7EBC-F8A7-83CA095087C2}"/>
              </a:ext>
            </a:extLst>
          </p:cNvPr>
          <p:cNvSpPr txBox="1">
            <a:spLocks/>
          </p:cNvSpPr>
          <p:nvPr/>
        </p:nvSpPr>
        <p:spPr>
          <a:xfrm>
            <a:off x="4052021" y="365414"/>
            <a:ext cx="4087960" cy="55418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cap="none" dirty="0">
                <a:latin typeface="Amasis MT Pro" panose="020F0502020204030204" pitchFamily="18" charset="0"/>
              </a:rPr>
              <a:t>Demographic Insight</a:t>
            </a:r>
            <a:endParaRPr lang="en-IN" u="sng" cap="none" dirty="0">
              <a:latin typeface="Amasis MT Pro" panose="020F0502020204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7C45B-C94C-1F8B-0596-42BBFB4F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88" y="254698"/>
            <a:ext cx="737633" cy="737633"/>
          </a:xfrm>
          <a:prstGeom prst="rect">
            <a:avLst/>
          </a:prstGeom>
        </p:spPr>
      </p:pic>
      <p:pic>
        <p:nvPicPr>
          <p:cNvPr id="16" name="Camera 15">
            <a:extLst>
              <a:ext uri="{FF2B5EF4-FFF2-40B4-BE49-F238E27FC236}">
                <a16:creationId xmlns:a16="http://schemas.microsoft.com/office/drawing/2014/main" id="{F83AE011-E42B-EA2D-D8EA-0AD541E700A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12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45428"/>
            <a:ext cx="10364450" cy="1122363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What are the preferred ingredients of energy drinks among respondents?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192482"/>
            <a:ext cx="4977871" cy="38446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With 3896 (39%) respondent, Caffeine has the highest preferred ingredient of energy drink followed by Vitamins with  2534 (25%).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780A779-1621-563D-852A-7F9D3035F19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47227451"/>
              </p:ext>
            </p:extLst>
          </p:nvPr>
        </p:nvGraphicFramePr>
        <p:xfrm>
          <a:off x="6096000" y="2192482"/>
          <a:ext cx="5468938" cy="384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1F734BD-7837-981D-4032-4597227F77A4}"/>
              </a:ext>
            </a:extLst>
          </p:cNvPr>
          <p:cNvSpPr txBox="1">
            <a:spLocks/>
          </p:cNvSpPr>
          <p:nvPr/>
        </p:nvSpPr>
        <p:spPr>
          <a:xfrm>
            <a:off x="3948544" y="200746"/>
            <a:ext cx="4177147" cy="6199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Consumer Preferences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2E78D-07A2-17A8-3F7E-CE3C09B2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41" y="131473"/>
            <a:ext cx="758536" cy="758536"/>
          </a:xfrm>
          <a:prstGeom prst="rect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C4874741-DE1B-D03C-3438-4C3E92D497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4110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20736"/>
            <a:ext cx="10364450" cy="935327"/>
          </a:xfrm>
        </p:spPr>
        <p:txBody>
          <a:bodyPr anchor="ctr">
            <a:normAutofit/>
          </a:bodyPr>
          <a:lstStyle/>
          <a:p>
            <a:r>
              <a:rPr lang="en-US" sz="2800" cap="none" dirty="0">
                <a:latin typeface="Amasis MT Pro" panose="020F0502020204030204" pitchFamily="18" charset="0"/>
              </a:rPr>
              <a:t> What packaging preferences do respondents have for energy drinks?</a:t>
            </a:r>
            <a:endParaRPr lang="en-IN" sz="2800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88573"/>
            <a:ext cx="4977871" cy="3948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Respondent prefers Compact &amp; portable cans, Innovative bottle design (like Paper Bottle)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899F3B1-9978-9114-3AF4-9692BC37E68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36550041"/>
              </p:ext>
            </p:extLst>
          </p:nvPr>
        </p:nvGraphicFramePr>
        <p:xfrm>
          <a:off x="6095999" y="2088573"/>
          <a:ext cx="5545281" cy="394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A3234BC-F905-C838-4FFE-3E39BB4DC0ED}"/>
              </a:ext>
            </a:extLst>
          </p:cNvPr>
          <p:cNvSpPr txBox="1">
            <a:spLocks/>
          </p:cNvSpPr>
          <p:nvPr/>
        </p:nvSpPr>
        <p:spPr>
          <a:xfrm>
            <a:off x="3948544" y="200746"/>
            <a:ext cx="4177147" cy="6199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Consumer Preferences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30B31-D06E-B75C-F087-44E1146D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441" y="131473"/>
            <a:ext cx="758536" cy="758536"/>
          </a:xfrm>
          <a:prstGeom prst="rect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97E8E8CE-DB43-B984-7F73-018AD46128A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0089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677-A69D-AB4A-2878-CF261D5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103094"/>
            <a:ext cx="10364450" cy="602673"/>
          </a:xfrm>
        </p:spPr>
        <p:txBody>
          <a:bodyPr anchor="ctr"/>
          <a:lstStyle/>
          <a:p>
            <a:r>
              <a:rPr lang="en-US" cap="none" dirty="0">
                <a:latin typeface="Amasis MT Pro" panose="020F0502020204030204" pitchFamily="18" charset="0"/>
              </a:rPr>
              <a:t> Who are the Current market leaders?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3BF82-EE0A-7B74-737A-CD6A67B4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161309"/>
            <a:ext cx="4977871" cy="3875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Cola-</a:t>
            </a:r>
            <a:r>
              <a:rPr lang="en-IN" cap="none" dirty="0" err="1"/>
              <a:t>coka</a:t>
            </a:r>
            <a:r>
              <a:rPr lang="en-IN" cap="none" dirty="0"/>
              <a:t>, </a:t>
            </a:r>
            <a:r>
              <a:rPr lang="en-IN" cap="none" dirty="0" err="1"/>
              <a:t>Bepsi</a:t>
            </a:r>
            <a:r>
              <a:rPr lang="en-IN" cap="none" dirty="0"/>
              <a:t>  &amp; Gangster are dominating the market with 25%, 21% &amp; 18% of market share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cap="none" dirty="0"/>
              <a:t>Codex has the 10% of market share. Moreover, it has done great job in term of market capture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316B0CA-5570-88C7-AAFA-98F18CCDD43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5221631"/>
              </p:ext>
            </p:extLst>
          </p:nvPr>
        </p:nvGraphicFramePr>
        <p:xfrm>
          <a:off x="6016625" y="2161309"/>
          <a:ext cx="5360988" cy="3875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A0C8531-130F-7063-C90F-5C65249A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09" y="96982"/>
            <a:ext cx="872836" cy="872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7BE7E5-491D-24A3-8B7B-64E916E92872}"/>
              </a:ext>
            </a:extLst>
          </p:cNvPr>
          <p:cNvSpPr txBox="1">
            <a:spLocks/>
          </p:cNvSpPr>
          <p:nvPr/>
        </p:nvSpPr>
        <p:spPr>
          <a:xfrm>
            <a:off x="4275545" y="218064"/>
            <a:ext cx="4084252" cy="60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latin typeface="Amasis MT Pro" panose="020F0502020204030204" pitchFamily="18" charset="0"/>
              </a:rPr>
              <a:t>Competition Analysis</a:t>
            </a:r>
            <a:endParaRPr lang="en-IN" cap="none" dirty="0">
              <a:latin typeface="Amasis MT Pro" panose="020F0502020204030204" pitchFamily="18" charset="0"/>
            </a:endParaRPr>
          </a:p>
        </p:txBody>
      </p:sp>
      <p:pic>
        <p:nvPicPr>
          <p:cNvPr id="11" name="Camera 10">
            <a:extLst>
              <a:ext uri="{FF2B5EF4-FFF2-40B4-BE49-F238E27FC236}">
                <a16:creationId xmlns:a16="http://schemas.microsoft.com/office/drawing/2014/main" id="{28CB8C5D-EEA9-FBF8-807E-323BA92D9DB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5121174"/>
            <a:ext cx="1747217" cy="17472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121838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696</TotalTime>
  <Words>743</Words>
  <Application>Microsoft Office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Amasis MT Pro</vt:lpstr>
      <vt:lpstr>Arial</vt:lpstr>
      <vt:lpstr>Calibri</vt:lpstr>
      <vt:lpstr>manrope</vt:lpstr>
      <vt:lpstr>Tw Cen</vt:lpstr>
      <vt:lpstr>Tw Cen MT</vt:lpstr>
      <vt:lpstr>Droplet</vt:lpstr>
      <vt:lpstr>Insight to Marketing Team in  Food &amp; Beverages Industry</vt:lpstr>
      <vt:lpstr>PowerPoint Presentation</vt:lpstr>
      <vt:lpstr>Snowflake schema</vt:lpstr>
      <vt:lpstr>Who prefers energy drink more?</vt:lpstr>
      <vt:lpstr>Which age group prefers energy drinks more?</vt:lpstr>
      <vt:lpstr>Which type of Marketing reaches the most Youth (15-30)?</vt:lpstr>
      <vt:lpstr>What are the preferred ingredients of energy drinks among respondents?</vt:lpstr>
      <vt:lpstr> What packaging preferences do respondents have for energy drinks?</vt:lpstr>
      <vt:lpstr> Who are the Current market leaders?</vt:lpstr>
      <vt:lpstr> What are the primary reasons consumers preferring those brands over ours?</vt:lpstr>
      <vt:lpstr>Which marketing channel can be used to reach more customers?</vt:lpstr>
      <vt:lpstr>What do people think about our brand? (overall rating)</vt:lpstr>
      <vt:lpstr>Which cities do we need to focus more on?</vt:lpstr>
      <vt:lpstr> Where do respondents prefer to purchase energy drinks?</vt:lpstr>
      <vt:lpstr>What are the typical consumption situations for energy drinks among respondents?</vt:lpstr>
      <vt:lpstr>What factors influence respondents' purchase decisions?</vt:lpstr>
      <vt:lpstr>Which area of business should we focus more on our product development? (Branding/taste/availability)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PATIL</dc:creator>
  <cp:lastModifiedBy>DEEPAK PATIL</cp:lastModifiedBy>
  <cp:revision>11</cp:revision>
  <dcterms:created xsi:type="dcterms:W3CDTF">2023-06-25T19:05:00Z</dcterms:created>
  <dcterms:modified xsi:type="dcterms:W3CDTF">2023-07-06T18:47:23Z</dcterms:modified>
</cp:coreProperties>
</file>