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9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Bhadradri Kothagudem </cx:pt>
          <cx:pt idx="1">Yadadri Bhongir</cx:pt>
          <cx:pt idx="2">Rajanna Sircilla </cx:pt>
          <cx:pt idx="3">Jayashankar Bhoopalpally</cx:pt>
          <cx:pt idx="4">Medak </cx:pt>
        </cx:lvl>
      </cx:strDim>
      <cx:numDim type="val">
        <cx:f>Sheet1!$B$2:$B$6</cx:f>
        <cx:lvl ptCount="5" formatCode="General">
          <cx:pt idx="0">975.25</cx:pt>
          <cx:pt idx="1">504.19</cx:pt>
          <cx:pt idx="2">502.04000000000002</cx:pt>
          <cx:pt idx="3">463.20999999999998</cx:pt>
          <cx:pt idx="4">283.94999999999999</cx:pt>
        </cx:lvl>
      </cx:numDim>
    </cx:data>
  </cx:chartData>
  <cx:chart>
    <cx:plotArea>
      <cx:plotAreaRegion>
        <cx:series layoutId="funnel" uniqueId="{B0DF057E-BE73-4D18-B9C0-DB53F8DD976A}">
          <cx:tx>
            <cx:txData>
              <cx:f>Sheet1!$B$1</cx:f>
              <cx:v>V2P</cx:v>
            </cx:txData>
          </cx:tx>
          <cx:dataLabels>
            <cx:visibility seriesName="0" categoryName="0" value="1"/>
          </cx:dataLabels>
          <cx:dataId val="0"/>
        </cx:series>
      </cx:plotAreaRegion>
      <cx:axis id="1">
        <cx:catScaling gapWidth="0.150000006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Suryapet</cx:pt>
          <cx:pt idx="1">Kamareddy </cx:pt>
          <cx:pt idx="2">Peddapalli</cx:pt>
          <cx:pt idx="3">Nizamabad</cx:pt>
          <cx:pt idx="4">Komaram Bheem Asifabad</cx:pt>
        </cx:lvl>
      </cx:strDim>
      <cx:numDim type="val">
        <cx:f>Sheet1!$B$2:$B$6</cx:f>
        <cx:lvl ptCount="5" formatCode="0.00">
          <cx:pt idx="0">0</cx:pt>
          <cx:pt idx="1">0.022100000000000002</cx:pt>
          <cx:pt idx="2">0.2258</cx:pt>
          <cx:pt idx="3">0.37330000000000002</cx:pt>
          <cx:pt idx="4">1.6104000000000001</cx:pt>
        </cx:lvl>
      </cx:numDim>
    </cx:data>
  </cx:chartData>
  <cx:chart>
    <cx:plotArea>
      <cx:plotAreaRegion>
        <cx:series layoutId="funnel" uniqueId="{3215E26C-7A5C-4823-BD1E-B8A82B52D55B}">
          <cx:tx>
            <cx:txData>
              <cx:f>Sheet1!$B$1</cx:f>
              <cx:v>V2P</cx:v>
            </cx:txData>
          </cx:tx>
          <cx:dataLabels>
            <cx:visibility seriesName="0" categoryName="0" value="1"/>
          </cx:dataLabels>
          <cx:dataId val="0"/>
        </cx:series>
      </cx:plotAreaRegion>
      <cx:axis id="1">
        <cx:catScaling gapWidth="0.150000006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2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9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5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0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8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3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14/relationships/chartEx" Target="../charts/chartEx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0963067-42F1-894C-A473-2C090C5E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869D-2EDA-811D-C10D-D5E17B772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TELANGANA TOURISM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E3C3-E2E4-6859-EF14-47FF4A90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Domain – Tourism</a:t>
            </a:r>
          </a:p>
          <a:p>
            <a:r>
              <a:rPr lang="en-IN" dirty="0">
                <a:solidFill>
                  <a:srgbClr val="FFFFFF"/>
                </a:solidFill>
              </a:rPr>
              <a:t>Tools – MySQL, Power BI, PowerPoint</a:t>
            </a:r>
          </a:p>
          <a:p>
            <a:r>
              <a:rPr lang="en-IN" dirty="0">
                <a:solidFill>
                  <a:srgbClr val="FFFFFF"/>
                </a:solidFill>
              </a:rPr>
              <a:t>Created by. – Deepak P.</a:t>
            </a:r>
          </a:p>
        </p:txBody>
      </p:sp>
      <p:pic>
        <p:nvPicPr>
          <p:cNvPr id="6" name="Picture 5" descr="A map of india with a red location&#10;&#10;Description automatically generated with low confidence">
            <a:extLst>
              <a:ext uri="{FF2B5EF4-FFF2-40B4-BE49-F238E27FC236}">
                <a16:creationId xmlns:a16="http://schemas.microsoft.com/office/drawing/2014/main" id="{09063826-2778-0369-91C4-7B7B8FC57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1" y="0"/>
            <a:ext cx="2819400" cy="2452256"/>
          </a:xfrm>
          <a:prstGeom prst="rect">
            <a:avLst/>
          </a:prstGeom>
        </p:spPr>
      </p:pic>
      <p:pic>
        <p:nvPicPr>
          <p:cNvPr id="8" name="Picture 7" descr="A picture containing sky, building, outdoor, cloud&#10;&#10;Description automatically generated">
            <a:extLst>
              <a:ext uri="{FF2B5EF4-FFF2-40B4-BE49-F238E27FC236}">
                <a16:creationId xmlns:a16="http://schemas.microsoft.com/office/drawing/2014/main" id="{63CB38A6-7F3B-2E42-2017-9D67E6F71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15" y="2423318"/>
            <a:ext cx="3791586" cy="44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0963067-42F1-894C-A473-2C090C5E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-118364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7869D-2EDA-811D-C10D-D5E17B77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E3C3-E2E4-6859-EF14-47FF4A90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60" y="2243476"/>
            <a:ext cx="8074152" cy="3677683"/>
          </a:xfrm>
        </p:spPr>
        <p:txBody>
          <a:bodyPr>
            <a:normAutofit/>
          </a:bodyPr>
          <a:lstStyle/>
          <a:p>
            <a:r>
              <a:rPr lang="en-US" sz="2800" i="0" dirty="0">
                <a:solidFill>
                  <a:schemeClr val="bg1"/>
                </a:solidFill>
                <a:effectLst/>
                <a:latin typeface="Manrope"/>
              </a:rPr>
              <a:t>The aim is to find the patterns in the given data, do additional research, and give data-informed recommendations to the Telangana government which can be used to increase their revenue by improving administrative operations.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5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0963067-42F1-894C-A473-2C090C5E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869D-2EDA-811D-C10D-D5E17B772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065" y="946974"/>
            <a:ext cx="5029198" cy="147597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FF"/>
                </a:solidFill>
              </a:rPr>
              <a:t>Top 10 Domestic District where Visitor Like to Visit the Most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E3C3-E2E4-6859-EF14-47FF4A90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11" y="3110773"/>
            <a:ext cx="5029198" cy="35082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FFFFFF"/>
                </a:solidFill>
                <a:latin typeface="-apple-system"/>
              </a:rPr>
              <a:t>Hyderabad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 is the most popular tourist place for Domestic people with 83.9 Millions visitors from 2016 - 2019 . 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Some of the most popular attractions are </a:t>
            </a:r>
            <a:r>
              <a:rPr lang="en-US" b="1" i="1" dirty="0">
                <a:solidFill>
                  <a:schemeClr val="bg1"/>
                </a:solidFill>
                <a:effectLst/>
                <a:latin typeface="-apple-system"/>
              </a:rPr>
              <a:t>Charminar,</a:t>
            </a:r>
            <a:r>
              <a:rPr lang="en-IN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N" b="1" i="1" dirty="0">
                <a:solidFill>
                  <a:schemeClr val="bg1"/>
                </a:solidFill>
                <a:effectLst/>
                <a:latin typeface="-apple-system"/>
              </a:rPr>
              <a:t>Golkonda 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  <a:latin typeface="-apple-system"/>
              </a:rPr>
              <a:t>Rajanna</a:t>
            </a:r>
            <a:r>
              <a:rPr lang="en-IN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-apple-system"/>
              </a:rPr>
              <a:t>Sircilla</a:t>
            </a:r>
            <a:r>
              <a:rPr lang="en-IN" dirty="0">
                <a:solidFill>
                  <a:schemeClr val="bg1"/>
                </a:solidFill>
                <a:latin typeface="-apple-system"/>
              </a:rPr>
              <a:t>, Warangal (Urban) are the Second, Third Most District </a:t>
            </a:r>
            <a:endParaRPr lang="en-IN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7" name="Picture 6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6372200C-61F2-E82A-731A-7AD2B681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28" y="541728"/>
            <a:ext cx="6278673" cy="45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0963067-42F1-894C-A473-2C090C5E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0" y="-4"/>
            <a:ext cx="12192001" cy="68580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869D-2EDA-811D-C10D-D5E17B772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47" y="360197"/>
            <a:ext cx="5029198" cy="14759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Top 3 District with High CAGR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E3C3-E2E4-6859-EF14-47FF4A90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11" y="3110773"/>
            <a:ext cx="5029198" cy="35082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err="1">
                <a:solidFill>
                  <a:srgbClr val="FFFFFF"/>
                </a:solidFill>
                <a:latin typeface="-apple-system"/>
              </a:rPr>
              <a:t>Mancherial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 has the highest growth rate of CAGR 225.8% are not in Top 10 district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  <a:latin typeface="-apple-system"/>
              </a:rPr>
              <a:t>While</a:t>
            </a:r>
            <a:r>
              <a:rPr lang="en-IN" b="1" i="1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IN" b="1" i="1" dirty="0" err="1">
                <a:solidFill>
                  <a:srgbClr val="FFFFFF"/>
                </a:solidFill>
                <a:latin typeface="-apple-system"/>
              </a:rPr>
              <a:t>Bhadradri</a:t>
            </a:r>
            <a:r>
              <a:rPr lang="en-IN" b="1" i="1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IN" b="1" i="1" dirty="0" err="1">
                <a:solidFill>
                  <a:srgbClr val="FFFFFF"/>
                </a:solidFill>
                <a:latin typeface="-apple-system"/>
              </a:rPr>
              <a:t>Kothagudem</a:t>
            </a:r>
            <a:r>
              <a:rPr lang="en-IN" b="1" i="1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are having CAGR of 143.39% resp. also </a:t>
            </a:r>
            <a:r>
              <a:rPr lang="en-IN" i="1" dirty="0">
                <a:solidFill>
                  <a:srgbClr val="FFFFFF"/>
                </a:solidFill>
                <a:latin typeface="-apple-system"/>
              </a:rPr>
              <a:t>present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 in Top 10 Domestic Visitor list. So expected to have better growth rate in future.</a:t>
            </a:r>
          </a:p>
        </p:txBody>
      </p:sp>
      <p:pic>
        <p:nvPicPr>
          <p:cNvPr id="6" name="Picture 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8C8F1526-1F36-EAF8-F770-60F35BF8D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145" y="79125"/>
            <a:ext cx="5220853" cy="317322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66DF1D1-1E03-D11A-C8CE-0051C7632A6C}"/>
              </a:ext>
            </a:extLst>
          </p:cNvPr>
          <p:cNvSpPr txBox="1">
            <a:spLocks/>
          </p:cNvSpPr>
          <p:nvPr/>
        </p:nvSpPr>
        <p:spPr>
          <a:xfrm>
            <a:off x="6563591" y="3449668"/>
            <a:ext cx="5029198" cy="283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>
                <a:latin typeface="-apple-system"/>
              </a:rPr>
              <a:t>CAGR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stands for </a:t>
            </a:r>
            <a:r>
              <a:rPr lang="en-US" i="1" dirty="0">
                <a:solidFill>
                  <a:srgbClr val="111111"/>
                </a:solidFill>
                <a:effectLst/>
                <a:latin typeface="-apple-system"/>
              </a:rPr>
              <a:t>Compound Annual Growth Rate.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dirty="0">
                <a:latin typeface="-apple-system"/>
              </a:rPr>
              <a:t>It is the measure annual growth rate over time, with the effect of compounding taken into account.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dirty="0">
                <a:latin typeface="-apple-system"/>
              </a:rPr>
              <a:t>It is often used to measure and compare the past performance or to project their expected future returns.</a:t>
            </a:r>
            <a:endParaRPr lang="en-IN" i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9539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0963067-42F1-894C-A473-2C090C5E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0" y="-4"/>
            <a:ext cx="12192001" cy="68580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869D-2EDA-811D-C10D-D5E17B772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47" y="360197"/>
            <a:ext cx="5029198" cy="14759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Bottom 3 District with CAGR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E3C3-E2E4-6859-EF14-47FF4A90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10" y="2395728"/>
            <a:ext cx="5810733" cy="42232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FFFFFF"/>
                </a:solidFill>
                <a:latin typeface="-apple-system"/>
              </a:rPr>
              <a:t>Karimnagar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has the lowest growth rate of CAGR -79.63% followed by</a:t>
            </a:r>
            <a:r>
              <a:rPr lang="en-IN" b="1" dirty="0">
                <a:solidFill>
                  <a:srgbClr val="FFFFFF"/>
                </a:solidFill>
                <a:latin typeface="-apple-system"/>
              </a:rPr>
              <a:t> Nalgonda, Warangal (Urban)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with</a:t>
            </a:r>
            <a:r>
              <a:rPr lang="en-IN" b="1" dirty="0">
                <a:solidFill>
                  <a:srgbClr val="FFFFFF"/>
                </a:solidFill>
                <a:latin typeface="-apple-system"/>
              </a:rPr>
              <a:t> CAGR -71.13%, -58.85%.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FFFF"/>
                </a:solidFill>
                <a:latin typeface="-apple-system"/>
              </a:rPr>
              <a:t>Insight :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Focus on  Warangal (Urban) as Rural is growing with CAGR 163%.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FFFF"/>
                </a:solidFill>
                <a:latin typeface="-apple-system"/>
              </a:rPr>
              <a:t>Suggestion :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Govt. should do advertisement on Cuisines, Tourist place during festival to attract the people. Also Govt. should  build infrastructure in Warangal (Urban)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F1526-1F36-EAF8-F770-60F35BF8D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1145" y="161832"/>
            <a:ext cx="5220853" cy="316325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66DF1D1-1E03-D11A-C8CE-0051C7632A6C}"/>
              </a:ext>
            </a:extLst>
          </p:cNvPr>
          <p:cNvSpPr txBox="1">
            <a:spLocks/>
          </p:cNvSpPr>
          <p:nvPr/>
        </p:nvSpPr>
        <p:spPr>
          <a:xfrm>
            <a:off x="6563591" y="3449668"/>
            <a:ext cx="5029198" cy="283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>
                <a:latin typeface="-apple-system"/>
              </a:rPr>
              <a:t>CAGR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stands for </a:t>
            </a:r>
            <a:r>
              <a:rPr lang="en-US" i="1" dirty="0">
                <a:solidFill>
                  <a:srgbClr val="111111"/>
                </a:solidFill>
                <a:effectLst/>
                <a:latin typeface="-apple-system"/>
              </a:rPr>
              <a:t>Compound Annual Growth Rate.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dirty="0">
                <a:latin typeface="-apple-system"/>
              </a:rPr>
              <a:t>It is the measure annual growth rate over time, with the effect of compounding taken into account.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dirty="0">
                <a:latin typeface="-apple-system"/>
              </a:rPr>
              <a:t>It is often used to measure and compare the past performance or to project their expected future returns.</a:t>
            </a:r>
            <a:endParaRPr lang="en-IN" i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337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0963067-42F1-894C-A473-2C090C5E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7845" y="-6"/>
            <a:ext cx="12192001" cy="68580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869D-2EDA-811D-C10D-D5E17B772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47" y="360197"/>
            <a:ext cx="5029198" cy="14759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Peak &amp; Low Season for Hyderabad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E3C3-E2E4-6859-EF14-47FF4A90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67" y="2196373"/>
            <a:ext cx="5810733" cy="42232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FFFFFF"/>
                </a:solidFill>
                <a:latin typeface="-apple-system"/>
              </a:rPr>
              <a:t>Visitor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are likely to visit in month of </a:t>
            </a:r>
            <a:r>
              <a:rPr lang="en-IN" b="1" i="1" dirty="0">
                <a:solidFill>
                  <a:srgbClr val="FFFFFF"/>
                </a:solidFill>
                <a:latin typeface="-apple-system"/>
              </a:rPr>
              <a:t>June, December, October, January</a:t>
            </a:r>
            <a:r>
              <a:rPr lang="en-IN" b="1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due to cultural festival such as </a:t>
            </a:r>
            <a:r>
              <a:rPr lang="en-IN" dirty="0" err="1">
                <a:solidFill>
                  <a:srgbClr val="FFFFFF"/>
                </a:solidFill>
                <a:latin typeface="-apple-system"/>
              </a:rPr>
              <a:t>Bonalu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, Bathukamma &amp; Christmas as well as Holiday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  <a:latin typeface="-apple-system"/>
              </a:rPr>
              <a:t>Month of </a:t>
            </a:r>
            <a:r>
              <a:rPr lang="en-IN" b="1" i="1" dirty="0">
                <a:solidFill>
                  <a:srgbClr val="FFFFFF"/>
                </a:solidFill>
                <a:latin typeface="-apple-system"/>
              </a:rPr>
              <a:t>February, March, May, September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recorded the lowest visitor due to Exam</a:t>
            </a:r>
          </a:p>
        </p:txBody>
      </p:sp>
      <p:pic>
        <p:nvPicPr>
          <p:cNvPr id="7" name="Picture 6" descr="A picture containing line, plot, diagram, slope&#10;&#10;Description automatically generated">
            <a:extLst>
              <a:ext uri="{FF2B5EF4-FFF2-40B4-BE49-F238E27FC236}">
                <a16:creationId xmlns:a16="http://schemas.microsoft.com/office/drawing/2014/main" id="{71FA0A09-1CD8-973D-DDC8-9DE244595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0"/>
            <a:ext cx="5974080" cy="3118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0EC8E-67BF-6C76-1CDD-D349AD9BA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061" y="4800600"/>
            <a:ext cx="2698221" cy="1619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700233-A499-5FEF-52B3-444EEFF14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062" y="3118863"/>
            <a:ext cx="2698221" cy="145114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EF2F51-FE20-134A-655B-63644648B070}"/>
              </a:ext>
            </a:extLst>
          </p:cNvPr>
          <p:cNvCxnSpPr/>
          <p:nvPr/>
        </p:nvCxnSpPr>
        <p:spPr>
          <a:xfrm flipH="1">
            <a:off x="8379509" y="3941064"/>
            <a:ext cx="987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4AFF403A-950C-D4EF-D963-F35DB1EDF329}"/>
              </a:ext>
            </a:extLst>
          </p:cNvPr>
          <p:cNvSpPr txBox="1">
            <a:spLocks/>
          </p:cNvSpPr>
          <p:nvPr/>
        </p:nvSpPr>
        <p:spPr>
          <a:xfrm>
            <a:off x="6873374" y="3570024"/>
            <a:ext cx="1858721" cy="73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PEAK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8E4529-EF32-49FA-8638-C5C4D851ED03}"/>
              </a:ext>
            </a:extLst>
          </p:cNvPr>
          <p:cNvSpPr txBox="1">
            <a:spLocks/>
          </p:cNvSpPr>
          <p:nvPr/>
        </p:nvSpPr>
        <p:spPr>
          <a:xfrm>
            <a:off x="6873374" y="5130214"/>
            <a:ext cx="1570592" cy="815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ACA3F-EDA2-8955-4C24-EFB68D4A402C}"/>
              </a:ext>
            </a:extLst>
          </p:cNvPr>
          <p:cNvCxnSpPr/>
          <p:nvPr/>
        </p:nvCxnSpPr>
        <p:spPr>
          <a:xfrm flipH="1">
            <a:off x="8302884" y="5610127"/>
            <a:ext cx="987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0963067-42F1-894C-A473-2C090C5E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7845" y="-6"/>
            <a:ext cx="12192001" cy="68580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869D-2EDA-811D-C10D-D5E17B772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47" y="360197"/>
            <a:ext cx="5029198" cy="14759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Top &amp; Bottom District based on D2F Ratio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E3C3-E2E4-6859-EF14-47FF4A90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67" y="2196373"/>
            <a:ext cx="5810733" cy="42232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FFFFFF"/>
                </a:solidFill>
                <a:latin typeface="-apple-system"/>
              </a:rPr>
              <a:t>Visitor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are likely to visit in month of </a:t>
            </a:r>
            <a:r>
              <a:rPr lang="en-IN" b="1" i="1" dirty="0">
                <a:solidFill>
                  <a:srgbClr val="FFFFFF"/>
                </a:solidFill>
                <a:latin typeface="-apple-system"/>
              </a:rPr>
              <a:t>June, December, October, January</a:t>
            </a:r>
            <a:r>
              <a:rPr lang="en-IN" b="1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due to cultural festival such as </a:t>
            </a:r>
            <a:r>
              <a:rPr lang="en-IN" dirty="0" err="1">
                <a:solidFill>
                  <a:srgbClr val="FFFFFF"/>
                </a:solidFill>
                <a:latin typeface="-apple-system"/>
              </a:rPr>
              <a:t>Bonalu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, Bathukamma &amp; Christmas as well as Holiday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  <a:latin typeface="-apple-system"/>
              </a:rPr>
              <a:t>Month of </a:t>
            </a:r>
            <a:r>
              <a:rPr lang="en-IN" b="1" i="1" dirty="0">
                <a:solidFill>
                  <a:srgbClr val="FFFFFF"/>
                </a:solidFill>
                <a:latin typeface="-apple-system"/>
              </a:rPr>
              <a:t>February, March, May, September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recorded the lowest visitor due to Exam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5E1A56-AB6A-CA8A-0900-0F784319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485" y="0"/>
            <a:ext cx="4992744" cy="24678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8A93C1-7937-0B29-A776-A94669454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099" y="2705199"/>
            <a:ext cx="5042670" cy="2467897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168E19DE-CEFC-6A34-54E9-16FEF7CD32CE}"/>
              </a:ext>
            </a:extLst>
          </p:cNvPr>
          <p:cNvSpPr txBox="1">
            <a:spLocks/>
          </p:cNvSpPr>
          <p:nvPr/>
        </p:nvSpPr>
        <p:spPr>
          <a:xfrm>
            <a:off x="7141485" y="5173096"/>
            <a:ext cx="5066206" cy="168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>
                <a:latin typeface="-apple-system"/>
              </a:rPr>
              <a:t>Domestic to Foreign Ratio (D2F) </a:t>
            </a:r>
            <a:r>
              <a:rPr lang="en-IN" dirty="0">
                <a:latin typeface="-apple-system"/>
              </a:rPr>
              <a:t>helps to understand proportion of domestic &amp; foreign visitor in each district. </a:t>
            </a:r>
            <a:r>
              <a:rPr lang="en-IN" b="1" i="1" dirty="0">
                <a:latin typeface="-apple-system"/>
              </a:rPr>
              <a:t>Lower the Ratio Higher the Foreign Visitor </a:t>
            </a:r>
          </a:p>
        </p:txBody>
      </p:sp>
    </p:spTree>
    <p:extLst>
      <p:ext uri="{BB962C8B-B14F-4D97-AF65-F5344CB8AC3E}">
        <p14:creationId xmlns:p14="http://schemas.microsoft.com/office/powerpoint/2010/main" val="33556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0963067-42F1-894C-A473-2C090C5E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86502" y="-2"/>
            <a:ext cx="12192001" cy="68580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869D-2EDA-811D-C10D-D5E17B772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46" y="360197"/>
            <a:ext cx="5658963" cy="147597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FF"/>
                </a:solidFill>
              </a:rPr>
              <a:t>Top &amp; Bottom District based on FOOTFALL Ratio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E3C3-E2E4-6859-EF14-47FF4A90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67" y="2196373"/>
            <a:ext cx="5810733" cy="42232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err="1">
                <a:solidFill>
                  <a:srgbClr val="FFFFFF"/>
                </a:solidFill>
                <a:latin typeface="-apple-system"/>
              </a:rPr>
              <a:t>Bhadradri</a:t>
            </a:r>
            <a:r>
              <a:rPr lang="en-IN" b="1" i="1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IN" b="1" i="1" dirty="0" err="1">
                <a:solidFill>
                  <a:srgbClr val="FFFFFF"/>
                </a:solidFill>
                <a:latin typeface="-apple-system"/>
              </a:rPr>
              <a:t>Kothagudem</a:t>
            </a:r>
            <a:r>
              <a:rPr lang="en-IN" b="1" i="1" dirty="0">
                <a:solidFill>
                  <a:srgbClr val="FFFFFF"/>
                </a:solidFill>
                <a:latin typeface="-apple-system"/>
              </a:rPr>
              <a:t> 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has higher Footfall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err="1">
                <a:solidFill>
                  <a:srgbClr val="FFFFFF"/>
                </a:solidFill>
                <a:latin typeface="-apple-system"/>
              </a:rPr>
              <a:t>Komaram</a:t>
            </a:r>
            <a:r>
              <a:rPr lang="en-IN" dirty="0">
                <a:solidFill>
                  <a:srgbClr val="FFFFFF"/>
                </a:solidFill>
                <a:latin typeface="-apple-system"/>
              </a:rPr>
              <a:t> has the Lowest Footfall Ratio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68E19DE-CEFC-6A34-54E9-16FEF7CD32CE}"/>
              </a:ext>
            </a:extLst>
          </p:cNvPr>
          <p:cNvSpPr txBox="1">
            <a:spLocks/>
          </p:cNvSpPr>
          <p:nvPr/>
        </p:nvSpPr>
        <p:spPr>
          <a:xfrm>
            <a:off x="285266" y="4229188"/>
            <a:ext cx="5066206" cy="168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bg1"/>
                </a:solidFill>
                <a:latin typeface="-apple-system"/>
              </a:rPr>
              <a:t>Footfall Ratio </a:t>
            </a:r>
            <a:r>
              <a:rPr lang="en-IN" dirty="0">
                <a:solidFill>
                  <a:schemeClr val="bg1"/>
                </a:solidFill>
                <a:latin typeface="-apple-system"/>
              </a:rPr>
              <a:t>refer to number of visitor in a particular area. </a:t>
            </a:r>
            <a:r>
              <a:rPr lang="en-IN" b="1" i="1" dirty="0">
                <a:solidFill>
                  <a:schemeClr val="bg1"/>
                </a:solidFill>
                <a:latin typeface="-apple-system"/>
              </a:rPr>
              <a:t>Higher Ratio indicates a Higher number of visitors.</a:t>
            </a: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85C9EB6E-5C38-8727-C9D9-7A39B3212F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7831805"/>
                  </p:ext>
                </p:extLst>
              </p:nvPr>
            </p:nvGraphicFramePr>
            <p:xfrm>
              <a:off x="7113810" y="-3"/>
              <a:ext cx="5066206" cy="34764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85C9EB6E-5C38-8727-C9D9-7A39B3212F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3810" y="-3"/>
                <a:ext cx="5066206" cy="3476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FA616FBA-0AD6-52A7-2F80-7F287829A4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59359219"/>
                  </p:ext>
                </p:extLst>
              </p:nvPr>
            </p:nvGraphicFramePr>
            <p:xfrm>
              <a:off x="7125795" y="3509691"/>
              <a:ext cx="5152707" cy="334830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FA616FBA-0AD6-52A7-2F80-7F287829A4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5795" y="3509691"/>
                <a:ext cx="5152707" cy="33483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02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C0963067-42F1-894C-A473-2C090C5E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0" y="-3"/>
            <a:ext cx="12192001" cy="68580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869D-2EDA-811D-C10D-D5E17B772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46" y="360198"/>
            <a:ext cx="11081454" cy="89227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Boost Hyderabad Tourism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E3C3-E2E4-6859-EF14-47FF4A90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68" y="1612667"/>
            <a:ext cx="7081888" cy="480698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bg1"/>
                </a:solidFill>
                <a:effectLst/>
                <a:latin typeface="Söhne"/>
              </a:rPr>
              <a:t>Developing infrastructure: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Developing and improving infrastructure is essential for attracting more tourists.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bg1"/>
                </a:solidFill>
                <a:effectLst/>
                <a:latin typeface="Söhne"/>
              </a:rPr>
              <a:t>Promoting cultural and historical sites: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Telangana has a rich cultural and historical heritage that can be leveraged to attract more tourists. Promoting famous sites such as the Charminar, Golconda Fort, and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Ramappa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Temple, along with lesser-known attractions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bg1"/>
                </a:solidFill>
                <a:effectLst/>
                <a:latin typeface="Söhne"/>
              </a:rPr>
              <a:t>Marketing and advertising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: Effective marketing and advertising campaigns can help to increase awareness of Telangana as a tourist destination. The use of social media platforms, travel blogs, and online travel guides can help in reaching a wider audience.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bg1"/>
                </a:solidFill>
                <a:effectLst/>
                <a:latin typeface="Söhne"/>
              </a:rPr>
              <a:t>Hosting festivals and events: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Telangana hosts a number of cultural and religious festivals throughout the year, such as Bathukamma and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Bonalu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bg1"/>
                </a:solidFill>
                <a:effectLst/>
                <a:latin typeface="Söhne"/>
              </a:rPr>
              <a:t>Offering adventure tourism: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Adventure tourism, such as trekking, camping, and water sports, can be promoted in Telangana to attract adventure enthusiasts.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2782492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224</TotalTime>
  <Words>673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Manrope</vt:lpstr>
      <vt:lpstr>Neue Haas Grotesk Text Pro</vt:lpstr>
      <vt:lpstr>Söhne</vt:lpstr>
      <vt:lpstr>SwellVTI</vt:lpstr>
      <vt:lpstr>TELANGANA TOURISM ANALYSIS</vt:lpstr>
      <vt:lpstr>Problem Statement</vt:lpstr>
      <vt:lpstr>Top 10 Domestic District where Visitor Like to Visit the Most</vt:lpstr>
      <vt:lpstr>Top 3 District with High CAGR</vt:lpstr>
      <vt:lpstr>Bottom 3 District with CAGR</vt:lpstr>
      <vt:lpstr>Peak &amp; Low Season for Hyderabad</vt:lpstr>
      <vt:lpstr>Top &amp; Bottom District based on D2F Ratio</vt:lpstr>
      <vt:lpstr>Top &amp; Bottom District based on FOOTFALL Ratio</vt:lpstr>
      <vt:lpstr>Boost Hyderabad Tourism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TELANGANA TOURISM ANALYSIS</dc:title>
  <dc:creator>DEEPAK PATIL</dc:creator>
  <cp:lastModifiedBy>DEEPAK PATIL</cp:lastModifiedBy>
  <cp:revision>3</cp:revision>
  <dcterms:created xsi:type="dcterms:W3CDTF">2023-05-14T14:31:43Z</dcterms:created>
  <dcterms:modified xsi:type="dcterms:W3CDTF">2023-05-14T18:16:16Z</dcterms:modified>
</cp:coreProperties>
</file>