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73" r:id="rId13"/>
    <p:sldId id="2146847060" r:id="rId14"/>
    <p:sldId id="2146847068" r:id="rId15"/>
    <p:sldId id="2146847074" r:id="rId16"/>
    <p:sldId id="2146847062" r:id="rId17"/>
    <p:sldId id="2146847061" r:id="rId18"/>
    <p:sldId id="2146847055" r:id="rId19"/>
    <p:sldId id="2146847059" r:id="rId20"/>
    <p:sldId id="2146847070"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30-Jul-25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30-Jul-25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30-Jul-25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30-Jul-25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30-Jul-25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30-Jul-25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30-Jul-25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30-Jul-25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30-Jul-25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30-Jul-25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30-Jul-25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30-Jul-25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eepak-droid9/LearnPath-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 </a:t>
            </a:r>
            <a:r>
              <a:rPr lang="en-US" b="1" dirty="0" err="1">
                <a:solidFill>
                  <a:schemeClr val="accent1"/>
                </a:solidFill>
                <a:latin typeface="Arial"/>
                <a:cs typeface="Arial"/>
              </a:rPr>
              <a:t>Learnmate</a:t>
            </a:r>
            <a:r>
              <a:rPr lang="en-US" b="1" dirty="0">
                <a:solidFill>
                  <a:schemeClr val="accent1"/>
                </a:solidFill>
                <a:latin typeface="Arial"/>
                <a:cs typeface="Arial"/>
              </a:rPr>
              <a:t>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153265" y="4586365"/>
            <a:ext cx="8944447" cy="1938992"/>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p>
          <a:p>
            <a:r>
              <a:rPr lang="en-US" sz="2000" b="1" dirty="0">
                <a:solidFill>
                  <a:schemeClr val="bg2"/>
                </a:solidFill>
                <a:latin typeface="Arial" pitchFamily="34" charset="0"/>
                <a:cs typeface="Arial" pitchFamily="34" charset="0"/>
              </a:rPr>
              <a:t>Student name : Deepak Kumar Verma </a:t>
            </a:r>
          </a:p>
          <a:p>
            <a:r>
              <a:rPr lang="en-US" sz="2000" b="1" dirty="0">
                <a:solidFill>
                  <a:schemeClr val="bg2"/>
                </a:solidFill>
                <a:latin typeface="Arial" pitchFamily="34" charset="0"/>
                <a:cs typeface="Arial" pitchFamily="34" charset="0"/>
              </a:rPr>
              <a:t>Course : Masters in computer application</a:t>
            </a:r>
          </a:p>
          <a:p>
            <a:r>
              <a:rPr lang="en-US" sz="2000" b="1" dirty="0">
                <a:solidFill>
                  <a:schemeClr val="bg2"/>
                </a:solidFill>
                <a:latin typeface="Arial"/>
                <a:cs typeface="Arial"/>
              </a:rPr>
              <a:t>College Name &amp; Department : School of studies in Computer &amp; IT</a:t>
            </a:r>
          </a:p>
          <a:p>
            <a:r>
              <a:rPr lang="en-US" sz="2000" b="1" dirty="0">
                <a:solidFill>
                  <a:schemeClr val="bg2"/>
                </a:solidFill>
                <a:latin typeface="Arial"/>
                <a:cs typeface="Arial"/>
              </a:rPr>
              <a:t>Pt. Ravishankar Shukla University, Raipur, Chhattisgarh</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6C2E29F-1C7D-A967-32B9-5A6DF6EFB03C}"/>
              </a:ext>
            </a:extLst>
          </p:cNvPr>
          <p:cNvPicPr>
            <a:picLocks noGrp="1" noChangeAspect="1"/>
          </p:cNvPicPr>
          <p:nvPr>
            <p:ph idx="1"/>
          </p:nvPr>
        </p:nvPicPr>
        <p:blipFill>
          <a:blip r:embed="rId2"/>
          <a:stretch>
            <a:fillRect/>
          </a:stretch>
        </p:blipFill>
        <p:spPr>
          <a:xfrm>
            <a:off x="2993923" y="702156"/>
            <a:ext cx="5788528" cy="5978862"/>
          </a:xfrm>
          <a:ln>
            <a:solidFill>
              <a:schemeClr val="tx1"/>
            </a:solidFill>
          </a:ln>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254808" y="709232"/>
            <a:ext cx="11029616" cy="530296"/>
          </a:xfrm>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54808" y="156292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4C82B69-82F0-DE2A-A1D9-26483E6E8C52}"/>
              </a:ext>
            </a:extLst>
          </p:cNvPr>
          <p:cNvPicPr>
            <a:picLocks noChangeAspect="1"/>
          </p:cNvPicPr>
          <p:nvPr/>
        </p:nvPicPr>
        <p:blipFill>
          <a:blip r:embed="rId2"/>
          <a:stretch>
            <a:fillRect/>
          </a:stretch>
        </p:blipFill>
        <p:spPr>
          <a:xfrm>
            <a:off x="1631804" y="2086140"/>
            <a:ext cx="9190023" cy="4184137"/>
          </a:xfrm>
          <a:prstGeom prst="rect">
            <a:avLst/>
          </a:prstGeom>
          <a:ln>
            <a:solidFill>
              <a:schemeClr val="tx1"/>
            </a:solidFill>
          </a:ln>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3FCC5-B9AC-6069-9D31-33C267B30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C870D9-34A6-D00D-D8D4-A232AC465B2C}"/>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FC9A7B1A-88A8-DE6A-EC89-BF9166BAC818}"/>
              </a:ext>
            </a:extLst>
          </p:cNvPr>
          <p:cNvSpPr txBox="1"/>
          <p:nvPr/>
        </p:nvSpPr>
        <p:spPr>
          <a:xfrm>
            <a:off x="581192"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D34E9489-F583-F4E3-34C1-BD3063557C42}"/>
              </a:ext>
            </a:extLst>
          </p:cNvPr>
          <p:cNvPicPr>
            <a:picLocks noChangeAspect="1"/>
          </p:cNvPicPr>
          <p:nvPr/>
        </p:nvPicPr>
        <p:blipFill>
          <a:blip r:embed="rId2"/>
          <a:stretch>
            <a:fillRect/>
          </a:stretch>
        </p:blipFill>
        <p:spPr>
          <a:xfrm>
            <a:off x="1877961" y="1755673"/>
            <a:ext cx="8504904" cy="4589956"/>
          </a:xfrm>
          <a:prstGeom prst="rect">
            <a:avLst/>
          </a:prstGeom>
        </p:spPr>
      </p:pic>
    </p:spTree>
    <p:extLst>
      <p:ext uri="{BB962C8B-B14F-4D97-AF65-F5344CB8AC3E}">
        <p14:creationId xmlns:p14="http://schemas.microsoft.com/office/powerpoint/2010/main" val="35883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305435" indent="-305435"/>
            <a:r>
              <a:rPr lang="en-US" sz="2800" b="1" dirty="0">
                <a:latin typeface="Calibri" panose="020F0502020204030204" pitchFamily="34" charset="0"/>
                <a:cs typeface="Calibri" panose="020F0502020204030204" pitchFamily="34" charset="0"/>
              </a:rPr>
              <a:t>Personalized Learning Paths</a:t>
            </a:r>
            <a:r>
              <a:rPr lang="en-US" sz="2800" dirty="0">
                <a:latin typeface="Calibri" panose="020F0502020204030204" pitchFamily="34" charset="0"/>
                <a:cs typeface="Calibri" panose="020F0502020204030204" pitchFamily="34" charset="0"/>
              </a:rPr>
              <a:t> tailored to user interests, goals, and skill level</a:t>
            </a:r>
          </a:p>
          <a:p>
            <a:pPr marL="305435" indent="-305435"/>
            <a:r>
              <a:rPr lang="en-US" sz="2800" b="1" dirty="0">
                <a:latin typeface="Calibri" panose="020F0502020204030204" pitchFamily="34" charset="0"/>
                <a:cs typeface="Calibri" panose="020F0502020204030204" pitchFamily="34" charset="0"/>
              </a:rPr>
              <a:t>Personalized Planning:</a:t>
            </a:r>
            <a:r>
              <a:rPr lang="en-US" sz="2800" dirty="0">
                <a:latin typeface="Calibri" panose="020F0502020204030204" pitchFamily="34" charset="0"/>
                <a:cs typeface="Calibri" panose="020F0502020204030204" pitchFamily="34" charset="0"/>
              </a:rPr>
              <a:t> Dynamically creates structured, multi-week learning roadmaps with recommended courses and milestones.</a:t>
            </a:r>
          </a:p>
          <a:p>
            <a:pPr marL="305435" indent="-305435"/>
            <a:r>
              <a:rPr lang="en-US" sz="2800" b="1" dirty="0">
                <a:latin typeface="Calibri" panose="020F0502020204030204" pitchFamily="34" charset="0"/>
                <a:cs typeface="Calibri" panose="020F0502020204030204" pitchFamily="34" charset="0"/>
              </a:rPr>
              <a:t>Skill Gap Assessment:</a:t>
            </a:r>
            <a:r>
              <a:rPr lang="en-US" sz="2800" dirty="0">
                <a:latin typeface="Calibri" panose="020F0502020204030204" pitchFamily="34" charset="0"/>
                <a:cs typeface="Calibri" panose="020F0502020204030204" pitchFamily="34" charset="0"/>
              </a:rPr>
              <a:t> Quickly identifies a student’s strengths/weaknesses and selects optimal starting points.</a:t>
            </a:r>
          </a:p>
          <a:p>
            <a:pPr marL="305435" indent="-305435"/>
            <a:r>
              <a:rPr lang="en-IN" sz="2800" dirty="0">
                <a:solidFill>
                  <a:srgbClr val="404040"/>
                </a:solidFill>
                <a:latin typeface="Calibri" panose="020F0502020204030204" pitchFamily="34" charset="0"/>
                <a:ea typeface="Calibri"/>
                <a:cs typeface="Calibri" panose="020F0502020204030204" pitchFamily="34" charset="0"/>
              </a:rPr>
              <a:t> </a:t>
            </a:r>
            <a:r>
              <a:rPr lang="en-US" sz="2800" b="1" dirty="0">
                <a:latin typeface="Calibri" panose="020F0502020204030204" pitchFamily="34" charset="0"/>
                <a:cs typeface="Calibri" panose="020F0502020204030204" pitchFamily="34" charset="0"/>
              </a:rPr>
              <a:t>Primary Beneficiary</a:t>
            </a:r>
            <a:r>
              <a:rPr lang="en-US" sz="2800" dirty="0">
                <a:latin typeface="Calibri" panose="020F0502020204030204" pitchFamily="34" charset="0"/>
                <a:cs typeface="Calibri" panose="020F0502020204030204" pitchFamily="34" charset="0"/>
              </a:rPr>
              <a:t>: Individual learners seeking </a:t>
            </a:r>
            <a:r>
              <a:rPr lang="en-US" sz="2800" b="1" dirty="0">
                <a:latin typeface="Calibri" panose="020F0502020204030204" pitchFamily="34" charset="0"/>
                <a:cs typeface="Calibri" panose="020F0502020204030204" pitchFamily="34" charset="0"/>
              </a:rPr>
              <a:t>structured, personalized, and adaptive course pathways</a:t>
            </a:r>
            <a:r>
              <a:rPr lang="en-US" sz="2800" dirty="0">
                <a:latin typeface="Calibri" panose="020F0502020204030204" pitchFamily="34" charset="0"/>
                <a:cs typeface="Calibri" panose="020F0502020204030204" pitchFamily="34" charset="0"/>
              </a:rPr>
              <a:t> to meet their educational and career goals.</a:t>
            </a:r>
            <a:endParaRPr lang="en-US" sz="2800"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hlinkClick r:id="rId2"/>
              </a:rPr>
              <a:t>Deepak-droid9/</a:t>
            </a:r>
            <a:r>
              <a:rPr lang="en-US" dirty="0" err="1">
                <a:hlinkClick r:id="rId2"/>
              </a:rPr>
              <a:t>LearnPath</a:t>
            </a:r>
            <a:r>
              <a:rPr lang="en-US">
                <a:hlinkClick r:id="rId2"/>
              </a:rPr>
              <a:t>-ai</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panose="020F0502020204030204" pitchFamily="34" charset="0"/>
                <a:cs typeface="Calibri" panose="020F0502020204030204" pitchFamily="34" charset="0"/>
              </a:rPr>
              <a:t>Integration with Learning Management Systems (LMS)</a:t>
            </a:r>
          </a:p>
          <a:p>
            <a:pPr marL="305435" indent="-305435"/>
            <a:r>
              <a:rPr lang="en-US" sz="2800" dirty="0">
                <a:latin typeface="Calibri" panose="020F0502020204030204" pitchFamily="34" charset="0"/>
                <a:cs typeface="Calibri" panose="020F0502020204030204" pitchFamily="34" charset="0"/>
              </a:rPr>
              <a:t>Mobile App Deployment</a:t>
            </a:r>
          </a:p>
          <a:p>
            <a:pPr marL="305435" indent="-305435"/>
            <a:r>
              <a:rPr lang="en-US" sz="2800" dirty="0">
                <a:latin typeface="Calibri" panose="020F0502020204030204" pitchFamily="34" charset="0"/>
                <a:cs typeface="Calibri" panose="020F0502020204030204" pitchFamily="34" charset="0"/>
              </a:rPr>
              <a:t>Multi-Agent Collaboration</a:t>
            </a:r>
          </a:p>
          <a:p>
            <a:pPr marL="305435" indent="-305435"/>
            <a:r>
              <a:rPr lang="en-US" sz="2800" dirty="0">
                <a:latin typeface="Calibri" panose="020F0502020204030204" pitchFamily="34" charset="0"/>
                <a:cs typeface="Calibri" panose="020F0502020204030204" pitchFamily="34" charset="0"/>
              </a:rPr>
              <a:t>Multi-language &amp; Regional Expansion</a:t>
            </a:r>
          </a:p>
          <a:p>
            <a:pPr marL="305435" indent="-305435"/>
            <a:r>
              <a:rPr lang="en-US" sz="2800" dirty="0">
                <a:latin typeface="Calibri" panose="020F0502020204030204" pitchFamily="34" charset="0"/>
                <a:cs typeface="Calibri" panose="020F0502020204030204" pitchFamily="34" charset="0"/>
              </a:rPr>
              <a:t>Career Mapping &amp; Certification Guidance</a:t>
            </a:r>
          </a:p>
          <a:p>
            <a:pPr marL="305435" indent="-305435"/>
            <a:r>
              <a:rPr lang="en-US" sz="2800" dirty="0">
                <a:latin typeface="Calibri" panose="020F0502020204030204" pitchFamily="34" charset="0"/>
                <a:cs typeface="Calibri" panose="020F0502020204030204" pitchFamily="34" charset="0"/>
              </a:rPr>
              <a:t>Partner Ecosystem for Courses</a:t>
            </a:r>
          </a:p>
          <a:p>
            <a:pPr marL="305435" indent="-305435"/>
            <a:r>
              <a:rPr lang="en-US" sz="2800" dirty="0">
                <a:latin typeface="Calibri" panose="020F0502020204030204" pitchFamily="34" charset="0"/>
                <a:cs typeface="Calibri" panose="020F0502020204030204" pitchFamily="34" charset="0"/>
              </a:rPr>
              <a:t>Enterprise Upskilling</a:t>
            </a:r>
            <a:endParaRPr lang="en-US" sz="2800" dirty="0">
              <a:latin typeface="Calibri" panose="020F0502020204030204" pitchFamily="34" charset="0"/>
              <a:ea typeface="+mn-lt"/>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4ED2DAB6-2B20-4AEA-9ECC-7939D57616BA}"/>
              </a:ext>
            </a:extLst>
          </p:cNvPr>
          <p:cNvPicPr>
            <a:picLocks noGrp="1" noChangeAspect="1"/>
          </p:cNvPicPr>
          <p:nvPr>
            <p:ph idx="1"/>
          </p:nvPr>
        </p:nvPicPr>
        <p:blipFill>
          <a:blip r:embed="rId2"/>
          <a:stretch>
            <a:fillRect/>
          </a:stretch>
        </p:blipFill>
        <p:spPr>
          <a:xfrm>
            <a:off x="2638270" y="1301750"/>
            <a:ext cx="7055266" cy="512903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7AFD-A491-3336-6814-66F5E6626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7C721F-97BD-F8A3-8750-9DC4C89FFF45}"/>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F3F0039-729F-723C-5C85-DC80959DE969}"/>
              </a:ext>
            </a:extLst>
          </p:cNvPr>
          <p:cNvPicPr>
            <a:picLocks noGrp="1" noChangeAspect="1"/>
          </p:cNvPicPr>
          <p:nvPr>
            <p:ph idx="1"/>
          </p:nvPr>
        </p:nvPicPr>
        <p:blipFill>
          <a:blip r:embed="rId2"/>
          <a:stretch>
            <a:fillRect/>
          </a:stretch>
        </p:blipFill>
        <p:spPr>
          <a:xfrm>
            <a:off x="2473378" y="1301749"/>
            <a:ext cx="7135318" cy="5062625"/>
          </a:xfrm>
        </p:spPr>
      </p:pic>
    </p:spTree>
    <p:extLst>
      <p:ext uri="{BB962C8B-B14F-4D97-AF65-F5344CB8AC3E}">
        <p14:creationId xmlns:p14="http://schemas.microsoft.com/office/powerpoint/2010/main" val="80774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66C60-477C-29F3-5577-C29B9801A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1F841-1090-CC68-46D7-0DF937E86030}"/>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970CA92-69E9-50E4-E194-81C854A5401A}"/>
              </a:ext>
            </a:extLst>
          </p:cNvPr>
          <p:cNvPicPr>
            <a:picLocks noGrp="1" noChangeAspect="1"/>
          </p:cNvPicPr>
          <p:nvPr>
            <p:ph idx="1"/>
          </p:nvPr>
        </p:nvPicPr>
        <p:blipFill>
          <a:blip r:embed="rId2"/>
          <a:srcRect r="4933" b="3726"/>
          <a:stretch>
            <a:fillRect/>
          </a:stretch>
        </p:blipFill>
        <p:spPr>
          <a:xfrm>
            <a:off x="2265293" y="1301750"/>
            <a:ext cx="8797448" cy="5008764"/>
          </a:xfrm>
        </p:spPr>
      </p:pic>
    </p:spTree>
    <p:extLst>
      <p:ext uri="{BB962C8B-B14F-4D97-AF65-F5344CB8AC3E}">
        <p14:creationId xmlns:p14="http://schemas.microsoft.com/office/powerpoint/2010/main" val="96737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No 12</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918212"/>
          </a:xfrm>
        </p:spPr>
        <p:txBody>
          <a:bodyPr>
            <a:normAutofit fontScale="85000" lnSpcReduction="10000"/>
          </a:bodyPr>
          <a:lstStyle/>
          <a:p>
            <a:pPr marL="0" indent="0" algn="just">
              <a:buNone/>
            </a:pPr>
            <a:r>
              <a:rPr lang="en-US" sz="2800" dirty="0">
                <a:latin typeface="Calibri" panose="020F0502020204030204" pitchFamily="34" charset="0"/>
                <a:cs typeface="Calibri" panose="020F0502020204030204" pitchFamily="34" charset="0"/>
              </a:rPr>
              <a:t>In today's digital world, students have access to thousands of online courses across platforms like Coursera, Udemy, edX, and more. Many students, especially beginners, lack the experience or mentorship to build structured learning paths tailored to:</a:t>
            </a:r>
          </a:p>
          <a:p>
            <a:pPr algn="just"/>
            <a:r>
              <a:rPr lang="en-US" sz="2200" dirty="0">
                <a:latin typeface="Calibri" panose="020F0502020204030204" pitchFamily="34" charset="0"/>
                <a:cs typeface="Calibri" panose="020F0502020204030204" pitchFamily="34" charset="0"/>
              </a:rPr>
              <a:t>Their interests (e.g., Frontend Development, Cybersecurity, UI/UX)</a:t>
            </a:r>
          </a:p>
          <a:p>
            <a:pPr algn="just"/>
            <a:r>
              <a:rPr lang="en-US" sz="2200" dirty="0">
                <a:latin typeface="Calibri" panose="020F0502020204030204" pitchFamily="34" charset="0"/>
                <a:cs typeface="Calibri" panose="020F0502020204030204" pitchFamily="34" charset="0"/>
              </a:rPr>
              <a:t>Current skill level</a:t>
            </a:r>
          </a:p>
          <a:p>
            <a:pPr algn="just"/>
            <a:r>
              <a:rPr lang="en-US" sz="2200" dirty="0">
                <a:latin typeface="Calibri" panose="020F0502020204030204" pitchFamily="34" charset="0"/>
                <a:cs typeface="Calibri" panose="020F0502020204030204" pitchFamily="34" charset="0"/>
              </a:rPr>
              <a:t>Learning pace and preferences</a:t>
            </a:r>
          </a:p>
          <a:p>
            <a:pPr algn="just"/>
            <a:r>
              <a:rPr lang="en-US" sz="2200" dirty="0">
                <a:latin typeface="Calibri" panose="020F0502020204030204" pitchFamily="34" charset="0"/>
                <a:cs typeface="Calibri" panose="020F0502020204030204" pitchFamily="34" charset="0"/>
              </a:rPr>
              <a:t>Future career goals</a:t>
            </a:r>
          </a:p>
          <a:p>
            <a:pPr marL="0" indent="0" algn="just">
              <a:buNone/>
            </a:pPr>
            <a:r>
              <a:rPr lang="en-US" sz="2800" b="1" dirty="0">
                <a:latin typeface="Calibri" panose="020F0502020204030204" pitchFamily="34" charset="0"/>
                <a:ea typeface="+mn-lt"/>
                <a:cs typeface="Calibri" panose="020F0502020204030204" pitchFamily="34" charset="0"/>
              </a:rPr>
              <a:t>Proposed Solution:</a:t>
            </a:r>
          </a:p>
          <a:p>
            <a:pPr marL="0" indent="0" algn="just">
              <a:buNone/>
            </a:pPr>
            <a:r>
              <a:rPr lang="en-US" sz="2800" b="1" dirty="0" err="1">
                <a:latin typeface="Calibri" panose="020F0502020204030204" pitchFamily="34" charset="0"/>
                <a:cs typeface="Calibri" panose="020F0502020204030204" pitchFamily="34" charset="0"/>
              </a:rPr>
              <a:t>LearnMate</a:t>
            </a:r>
            <a:r>
              <a:rPr lang="en-US" sz="2800" dirty="0">
                <a:latin typeface="Calibri" panose="020F0502020204030204" pitchFamily="34" charset="0"/>
                <a:cs typeface="Calibri" panose="020F0502020204030204" pitchFamily="34" charset="0"/>
              </a:rPr>
              <a:t> is an intelligent AI agent, powered by </a:t>
            </a:r>
            <a:r>
              <a:rPr lang="en-US" sz="2800" b="1" dirty="0">
                <a:latin typeface="Calibri" panose="020F0502020204030204" pitchFamily="34" charset="0"/>
                <a:cs typeface="Calibri" panose="020F0502020204030204" pitchFamily="34" charset="0"/>
              </a:rPr>
              <a:t>IBM Granite models</a:t>
            </a:r>
            <a:r>
              <a:rPr lang="en-US" sz="2800" dirty="0">
                <a:latin typeface="Calibri" panose="020F0502020204030204" pitchFamily="34" charset="0"/>
                <a:cs typeface="Calibri" panose="020F0502020204030204" pitchFamily="34" charset="0"/>
              </a:rPr>
              <a:t>, hosted on </a:t>
            </a:r>
            <a:r>
              <a:rPr lang="en-US" sz="2800" b="1" dirty="0">
                <a:latin typeface="Calibri" panose="020F0502020204030204" pitchFamily="34" charset="0"/>
                <a:cs typeface="Calibri" panose="020F0502020204030204" pitchFamily="34" charset="0"/>
              </a:rPr>
              <a:t>IBM Cloud Lite</a:t>
            </a:r>
            <a:r>
              <a:rPr lang="en-US" sz="2800" dirty="0">
                <a:latin typeface="Calibri" panose="020F0502020204030204" pitchFamily="34" charset="0"/>
                <a:cs typeface="Calibri" panose="020F0502020204030204" pitchFamily="34" charset="0"/>
              </a:rPr>
              <a:t>, that helps students design and follow personalized, adaptive learning paths for their career goals.</a:t>
            </a:r>
          </a:p>
          <a:p>
            <a:pPr marL="0" indent="0">
              <a:buNone/>
            </a:pP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latin typeface="Calibri" panose="020F0502020204030204" pitchFamily="34" charset="0"/>
                <a:cs typeface="Calibri" panose="020F050202020403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000" dirty="0">
                <a:latin typeface="Calibri" panose="020F0502020204030204" pitchFamily="34" charset="0"/>
                <a:cs typeface="Calibri" panose="020F0502020204030204" pitchFamily="34" charset="0"/>
              </a:rPr>
              <a:t>IBM Cloud Watsonx AI Studio</a:t>
            </a:r>
          </a:p>
          <a:p>
            <a:pPr marL="305435" indent="-305435"/>
            <a:r>
              <a:rPr lang="en-IN" sz="2000" dirty="0">
                <a:latin typeface="Calibri" panose="020F0502020204030204" pitchFamily="34" charset="0"/>
                <a:cs typeface="Calibri" panose="020F0502020204030204" pitchFamily="34" charset="0"/>
              </a:rPr>
              <a:t>IBM Cloud </a:t>
            </a:r>
            <a:r>
              <a:rPr lang="en-IN" sz="2000" dirty="0" err="1">
                <a:latin typeface="Calibri" panose="020F0502020204030204" pitchFamily="34" charset="0"/>
                <a:cs typeface="Calibri" panose="020F0502020204030204" pitchFamily="34" charset="0"/>
              </a:rPr>
              <a:t>Watsonx</a:t>
            </a:r>
            <a:r>
              <a:rPr lang="en-IN" sz="2000" dirty="0">
                <a:latin typeface="Calibri" panose="020F0502020204030204" pitchFamily="34" charset="0"/>
                <a:cs typeface="Calibri" panose="020F0502020204030204" pitchFamily="34" charset="0"/>
              </a:rPr>
              <a:t> AI runtime</a:t>
            </a:r>
          </a:p>
          <a:p>
            <a:pPr marL="305435" indent="-305435"/>
            <a:r>
              <a:rPr lang="en-IN" sz="2000" dirty="0">
                <a:latin typeface="Calibri" panose="020F0502020204030204" pitchFamily="34" charset="0"/>
                <a:cs typeface="Calibri" panose="020F0502020204030204" pitchFamily="34" charset="0"/>
              </a:rPr>
              <a:t>IBM Cloud Agent Lab</a:t>
            </a:r>
          </a:p>
          <a:p>
            <a:pPr marL="305435" indent="-305435"/>
            <a:r>
              <a:rPr lang="en-IN" sz="2000" dirty="0">
                <a:latin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dirty="0">
                <a:latin typeface="Calibri" panose="020F0502020204030204" pitchFamily="34" charset="0"/>
                <a:cs typeface="Calibri" panose="020F0502020204030204" pitchFamily="34" charset="0"/>
              </a:rPr>
              <a:t>Using this Agentic AI, </a:t>
            </a:r>
            <a:r>
              <a:rPr lang="en-US" sz="2800" dirty="0" err="1">
                <a:latin typeface="Calibri" panose="020F0502020204030204" pitchFamily="34" charset="0"/>
                <a:cs typeface="Calibri" panose="020F0502020204030204" pitchFamily="34" charset="0"/>
              </a:rPr>
              <a:t>LearnMate</a:t>
            </a:r>
            <a:r>
              <a:rPr lang="en-US" sz="2800" dirty="0">
                <a:latin typeface="Calibri" panose="020F0502020204030204" pitchFamily="34" charset="0"/>
                <a:cs typeface="Calibri" panose="020F0502020204030204" pitchFamily="34" charset="0"/>
              </a:rPr>
              <a:t>, provides students with a highly personalized, dynamic, and adaptive learning experience that goes far beyond static course recommendations. It acts like a virtual mentor, intelligently understanding each student's interests, goals, and current skill level to build a tailored roadmap that evolves with their progress and feedback.</a:t>
            </a:r>
          </a:p>
          <a:p>
            <a:pPr marL="0" indent="0">
              <a:buNone/>
            </a:pPr>
            <a:r>
              <a:rPr lang="en-IN" sz="2800" dirty="0">
                <a:solidFill>
                  <a:srgbClr val="0F0F0F"/>
                </a:solidFill>
                <a:latin typeface="Calibri"/>
                <a:ea typeface="Calibri"/>
                <a:cs typeface="Calibri"/>
              </a:rPr>
              <a:t>Unique features:</a:t>
            </a:r>
            <a:endParaRPr lang="en-US" sz="2800" dirty="0"/>
          </a:p>
          <a:p>
            <a:r>
              <a:rPr lang="en-US" sz="2800" b="1" dirty="0"/>
              <a:t>Personalized Learning Paths</a:t>
            </a:r>
            <a:r>
              <a:rPr lang="en-US" sz="2800" dirty="0"/>
              <a:t> tailored to user interests, goals, and skill level</a:t>
            </a:r>
          </a:p>
          <a:p>
            <a:r>
              <a:rPr lang="en-US" sz="2800" b="1" dirty="0"/>
              <a:t>Agentic Reasoning</a:t>
            </a:r>
            <a:r>
              <a:rPr lang="en-US" sz="2800" dirty="0"/>
              <a:t> using IBM Granite to plan, adapt, and justify course roadmaps</a:t>
            </a:r>
          </a:p>
          <a:p>
            <a:r>
              <a:rPr lang="en-US" sz="2800" b="1" dirty="0"/>
              <a:t>Dynamic Adaptation</a:t>
            </a:r>
            <a:r>
              <a:rPr lang="en-US" sz="2800" dirty="0"/>
              <a:t> based on progress, feedback, and changing interests</a:t>
            </a:r>
          </a:p>
          <a:p>
            <a:r>
              <a:rPr lang="en-US" sz="2800" b="1" dirty="0"/>
              <a:t>Multi-Track Learning</a:t>
            </a:r>
            <a:r>
              <a:rPr lang="en-US" sz="2800" dirty="0"/>
              <a:t> including both technical skills and soft skills</a:t>
            </a:r>
          </a:p>
          <a:p>
            <a:r>
              <a:rPr lang="en-US" sz="2800" b="1" dirty="0"/>
              <a:t>Modular Course Suggestions</a:t>
            </a:r>
            <a:r>
              <a:rPr lang="en-US" sz="2800" dirty="0"/>
              <a:t> from multiple platforms (Coursera, Udemy, etc.)</a:t>
            </a:r>
          </a:p>
          <a:p>
            <a:r>
              <a:rPr lang="en-US" sz="2800" b="1"/>
              <a:t>Autonomous </a:t>
            </a:r>
            <a:r>
              <a:rPr lang="en-US" sz="2800" b="1" dirty="0"/>
              <a:t>Planning Loop</a:t>
            </a:r>
            <a:r>
              <a:rPr lang="en-US" sz="2800" dirty="0"/>
              <a:t> (observe, think, act, reflect) for ongoing mentorship</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Students and Learners</a:t>
            </a:r>
          </a:p>
          <a:p>
            <a:pPr marL="305435" indent="-305435"/>
            <a:r>
              <a:rPr lang="en-US" sz="2800" dirty="0"/>
              <a:t>Educational Institutions (Secondary Users)</a:t>
            </a:r>
          </a:p>
          <a:p>
            <a:pPr marL="305435" indent="-305435"/>
            <a:r>
              <a:rPr lang="en-US" sz="2800" dirty="0"/>
              <a:t>Career Counselors </a:t>
            </a:r>
          </a:p>
          <a:p>
            <a:pPr marL="305435" indent="-305435"/>
            <a:r>
              <a:rPr lang="en-US" sz="2800" dirty="0"/>
              <a:t>Mentors (Facilitators)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17" name="Content Placeholder 16">
            <a:extLst>
              <a:ext uri="{FF2B5EF4-FFF2-40B4-BE49-F238E27FC236}">
                <a16:creationId xmlns:a16="http://schemas.microsoft.com/office/drawing/2014/main" id="{80BA566A-3908-36A8-F667-E3C76E0BC58B}"/>
              </a:ext>
            </a:extLst>
          </p:cNvPr>
          <p:cNvPicPr>
            <a:picLocks noGrp="1" noChangeAspect="1"/>
          </p:cNvPicPr>
          <p:nvPr>
            <p:ph idx="1"/>
          </p:nvPr>
        </p:nvPicPr>
        <p:blipFill>
          <a:blip r:embed="rId2"/>
          <a:stretch>
            <a:fillRect/>
          </a:stretch>
        </p:blipFill>
        <p:spPr>
          <a:xfrm>
            <a:off x="581192" y="1232452"/>
            <a:ext cx="10465350" cy="4923392"/>
          </a:xfrm>
          <a:ln>
            <a:solidFill>
              <a:schemeClr val="tx1"/>
            </a:solidFill>
          </a:ln>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C7978-50F2-E416-0E34-515E1493B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74B37-7FAC-76D7-D559-5026356769DE}"/>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4" name="Content Placeholder 3">
            <a:extLst>
              <a:ext uri="{FF2B5EF4-FFF2-40B4-BE49-F238E27FC236}">
                <a16:creationId xmlns:a16="http://schemas.microsoft.com/office/drawing/2014/main" id="{17C43E4F-2873-F032-08E5-B04D9911EE27}"/>
              </a:ext>
            </a:extLst>
          </p:cNvPr>
          <p:cNvPicPr>
            <a:picLocks noGrp="1" noChangeAspect="1"/>
          </p:cNvPicPr>
          <p:nvPr>
            <p:ph idx="1"/>
          </p:nvPr>
        </p:nvPicPr>
        <p:blipFill>
          <a:blip r:embed="rId2"/>
          <a:stretch>
            <a:fillRect/>
          </a:stretch>
        </p:blipFill>
        <p:spPr>
          <a:xfrm>
            <a:off x="3259395" y="702156"/>
            <a:ext cx="5840360" cy="5993612"/>
          </a:xfrm>
          <a:ln>
            <a:solidFill>
              <a:schemeClr val="tx1"/>
            </a:solidFill>
          </a:ln>
        </p:spPr>
      </p:pic>
    </p:spTree>
    <p:extLst>
      <p:ext uri="{BB962C8B-B14F-4D97-AF65-F5344CB8AC3E}">
        <p14:creationId xmlns:p14="http://schemas.microsoft.com/office/powerpoint/2010/main" val="84497220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497</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 Learnmate ai agent</vt:lpstr>
      <vt:lpstr>OUTLINE</vt:lpstr>
      <vt:lpstr>Problem Statement No 12</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 KUMAR VERMA</cp:lastModifiedBy>
  <cp:revision>148</cp:revision>
  <dcterms:created xsi:type="dcterms:W3CDTF">2021-05-26T16:50:10Z</dcterms:created>
  <dcterms:modified xsi:type="dcterms:W3CDTF">2025-07-30T06:02:11Z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