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5" r:id="rId2"/>
    <p:sldId id="277" r:id="rId3"/>
    <p:sldId id="279" r:id="rId4"/>
    <p:sldId id="257" r:id="rId5"/>
    <p:sldId id="258" r:id="rId6"/>
    <p:sldId id="259" r:id="rId7"/>
    <p:sldId id="260" r:id="rId8"/>
    <p:sldId id="262" r:id="rId9"/>
    <p:sldId id="276" r:id="rId10"/>
    <p:sldId id="264" r:id="rId11"/>
    <p:sldId id="265" r:id="rId12"/>
    <p:sldId id="266" r:id="rId13"/>
    <p:sldId id="267" r:id="rId14"/>
    <p:sldId id="268" r:id="rId15"/>
    <p:sldId id="269" r:id="rId16"/>
    <p:sldId id="270" r:id="rId17"/>
    <p:sldId id="274" r:id="rId18"/>
    <p:sldId id="273" r:id="rId19"/>
    <p:sldId id="271" r:id="rId20"/>
    <p:sldId id="27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3/26/2024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3/26/2024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3/26/2024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3/26/2024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3/26/2024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hyperlink" Target="https://www.kaggle.com/datasets/santoshd3/bank-customers"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600" dirty="0" smtClean="0"/>
              <a:t>BANK CUSTOMER’S CHURN PREDICTION USING MACHINE LEARNING</a:t>
            </a:r>
            <a:endParaRPr lang="en-US" sz="2600" dirty="0"/>
          </a:p>
        </p:txBody>
      </p:sp>
      <p:pic>
        <p:nvPicPr>
          <p:cNvPr id="9" name="Content Placeholder 8"/>
          <p:cNvPicPr>
            <a:picLocks noGrp="1" noChangeAspect="1"/>
          </p:cNvPicPr>
          <p:nvPr>
            <p:ph idx="1"/>
          </p:nvPr>
        </p:nvPicPr>
        <p:blipFill>
          <a:blip r:embed="rId2"/>
          <a:stretch>
            <a:fillRect/>
          </a:stretch>
        </p:blipFill>
        <p:spPr>
          <a:xfrm>
            <a:off x="2153540" y="2181225"/>
            <a:ext cx="7537391" cy="3946110"/>
          </a:xfrm>
          <a:prstGeom prst="rect">
            <a:avLst/>
          </a:prstGeom>
        </p:spPr>
      </p:pic>
    </p:spTree>
    <p:extLst>
      <p:ext uri="{BB962C8B-B14F-4D97-AF65-F5344CB8AC3E}">
        <p14:creationId xmlns:p14="http://schemas.microsoft.com/office/powerpoint/2010/main" val="30135697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sz="half" idx="1"/>
          </p:nvPr>
        </p:nvSpPr>
        <p:spPr>
          <a:xfrm>
            <a:off x="581192" y="2228003"/>
            <a:ext cx="10964176" cy="4027518"/>
          </a:xfrm>
        </p:spPr>
        <p:txBody>
          <a:bodyPr>
            <a:normAutofit fontScale="92500" lnSpcReduction="20000"/>
          </a:bodyPr>
          <a:lstStyle/>
          <a:p>
            <a:endParaRPr lang="en-US" dirty="0" smtClean="0"/>
          </a:p>
          <a:p>
            <a:pPr marL="0" indent="0">
              <a:buNone/>
            </a:pPr>
            <a:r>
              <a:rPr lang="en-US" dirty="0" smtClean="0"/>
              <a:t>         </a:t>
            </a:r>
          </a:p>
          <a:p>
            <a:pPr marL="0" indent="0">
              <a:buNone/>
            </a:pPr>
            <a:r>
              <a:rPr lang="en-US" dirty="0"/>
              <a:t> </a:t>
            </a:r>
            <a:r>
              <a:rPr lang="en-US" dirty="0" smtClean="0"/>
              <a:t>        </a:t>
            </a:r>
          </a:p>
          <a:p>
            <a:pPr marL="0" indent="0">
              <a:buNone/>
            </a:pPr>
            <a:endParaRPr lang="en-US" dirty="0"/>
          </a:p>
          <a:p>
            <a:pPr marL="0" indent="0">
              <a:buNone/>
            </a:pPr>
            <a:endParaRPr lang="en-US" dirty="0" smtClean="0"/>
          </a:p>
          <a:p>
            <a:pPr marL="0" indent="0">
              <a:buNone/>
            </a:pPr>
            <a:endParaRPr lang="en-US" dirty="0" smtClean="0"/>
          </a:p>
          <a:p>
            <a:pPr algn="just">
              <a:buFont typeface="Wingdings" panose="05000000000000000000" pitchFamily="2" charset="2"/>
              <a:buChar char="q"/>
            </a:pPr>
            <a:r>
              <a:rPr lang="en-US" dirty="0" smtClean="0"/>
              <a:t> Data is collected from the </a:t>
            </a:r>
            <a:r>
              <a:rPr lang="en-US" dirty="0" err="1" smtClean="0"/>
              <a:t>kaggle</a:t>
            </a:r>
            <a:r>
              <a:rPr lang="en-US" dirty="0" smtClean="0"/>
              <a:t> website and then it is processed for finding the customer’s churn.</a:t>
            </a:r>
          </a:p>
          <a:p>
            <a:pPr algn="just">
              <a:buFont typeface="Wingdings" panose="05000000000000000000" pitchFamily="2" charset="2"/>
              <a:buChar char="q"/>
            </a:pPr>
            <a:r>
              <a:rPr lang="en-US" dirty="0" smtClean="0"/>
              <a:t>All the missing values and unrelated data is removed and made it clean for model assessment.</a:t>
            </a:r>
          </a:p>
          <a:p>
            <a:pPr algn="just">
              <a:buFont typeface="Wingdings" panose="05000000000000000000" pitchFamily="2" charset="2"/>
              <a:buChar char="q"/>
            </a:pPr>
            <a:r>
              <a:rPr lang="en-US" dirty="0" smtClean="0"/>
              <a:t>We built the model by using various algorithms to predict the bank customer’s churn rate.</a:t>
            </a:r>
          </a:p>
          <a:p>
            <a:pPr algn="just">
              <a:buFont typeface="Wingdings" panose="05000000000000000000" pitchFamily="2" charset="2"/>
              <a:buChar char="q"/>
            </a:pPr>
            <a:r>
              <a:rPr lang="en-US" dirty="0" smtClean="0"/>
              <a:t>Based on the model output we can easily predict whether the customer can withdraw his account from the bank or not.</a:t>
            </a:r>
          </a:p>
          <a:p>
            <a:pPr marL="0" indent="0">
              <a:buNone/>
            </a:pPr>
            <a:r>
              <a:rPr lang="en-US" dirty="0" smtClean="0"/>
              <a:t>            </a:t>
            </a:r>
            <a:endParaRPr lang="en-US" dirty="0"/>
          </a:p>
        </p:txBody>
      </p:sp>
      <p:pic>
        <p:nvPicPr>
          <p:cNvPr id="5" name="Content Placeholder 4"/>
          <p:cNvPicPr>
            <a:picLocks noGrp="1" noChangeAspect="1"/>
          </p:cNvPicPr>
          <p:nvPr>
            <p:ph sz="half" idx="2"/>
          </p:nvPr>
        </p:nvPicPr>
        <p:blipFill>
          <a:blip r:embed="rId2"/>
          <a:stretch>
            <a:fillRect/>
          </a:stretch>
        </p:blipFill>
        <p:spPr>
          <a:xfrm>
            <a:off x="581191" y="1939895"/>
            <a:ext cx="9502845" cy="2196269"/>
          </a:xfrm>
          <a:prstGeom prst="rect">
            <a:avLst/>
          </a:prstGeom>
        </p:spPr>
      </p:pic>
    </p:spTree>
    <p:extLst>
      <p:ext uri="{BB962C8B-B14F-4D97-AF65-F5344CB8AC3E}">
        <p14:creationId xmlns:p14="http://schemas.microsoft.com/office/powerpoint/2010/main" val="20705792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MODELS USED</a:t>
            </a:r>
            <a:endParaRPr lang="en-US" dirty="0"/>
          </a:p>
        </p:txBody>
      </p:sp>
      <p:sp>
        <p:nvSpPr>
          <p:cNvPr id="3" name="Content Placeholder 2"/>
          <p:cNvSpPr>
            <a:spLocks noGrp="1"/>
          </p:cNvSpPr>
          <p:nvPr>
            <p:ph idx="1"/>
          </p:nvPr>
        </p:nvSpPr>
        <p:spPr/>
        <p:txBody>
          <a:bodyPr/>
          <a:lstStyle/>
          <a:p>
            <a:pPr algn="just"/>
            <a:r>
              <a:rPr lang="en-US" sz="2000" b="1" dirty="0" smtClean="0"/>
              <a:t>Logistic Regression : </a:t>
            </a:r>
            <a:r>
              <a:rPr lang="en-US" dirty="0"/>
              <a:t>A popular supervised learning algorithm for predicting categorical outcomes based on independent </a:t>
            </a:r>
            <a:r>
              <a:rPr lang="en-US" dirty="0" smtClean="0"/>
              <a:t>variables. Logistic </a:t>
            </a:r>
            <a:r>
              <a:rPr lang="en-US" dirty="0"/>
              <a:t>regression provides probabilistic values between 0 and 1, representing categorical outcomes</a:t>
            </a:r>
          </a:p>
          <a:p>
            <a:pPr algn="just"/>
            <a:r>
              <a:rPr lang="en-US" b="1" dirty="0" smtClean="0"/>
              <a:t>Decision Tree : </a:t>
            </a:r>
            <a:r>
              <a:rPr lang="en-US" dirty="0"/>
              <a:t> A supervised learning technique for classification and regression. It forms a tree structure with decision nodes and leaf </a:t>
            </a:r>
            <a:r>
              <a:rPr lang="en-US" dirty="0" smtClean="0"/>
              <a:t>nodes. Decision </a:t>
            </a:r>
            <a:r>
              <a:rPr lang="en-US" dirty="0"/>
              <a:t>nodes make choices based on features, while leaf nodes provide final </a:t>
            </a:r>
            <a:r>
              <a:rPr lang="en-US" dirty="0" smtClean="0"/>
              <a:t>outcomes</a:t>
            </a:r>
          </a:p>
          <a:p>
            <a:pPr algn="just"/>
            <a:r>
              <a:rPr lang="en-US" b="1" dirty="0" smtClean="0"/>
              <a:t>Random Forest : </a:t>
            </a:r>
            <a:r>
              <a:rPr lang="en-US" dirty="0"/>
              <a:t>I</a:t>
            </a:r>
            <a:r>
              <a:rPr lang="en-US" dirty="0" smtClean="0"/>
              <a:t>t is </a:t>
            </a:r>
            <a:r>
              <a:rPr lang="en-US" dirty="0"/>
              <a:t>an ensemble learning algorithm that combines multiple decision trees. It uses subsets of the dataset to build individual trees and aggregates their predictions to improve accuracy in classification and regression tasks </a:t>
            </a:r>
            <a:endParaRPr lang="en-US" b="1" dirty="0"/>
          </a:p>
        </p:txBody>
      </p:sp>
    </p:spTree>
    <p:extLst>
      <p:ext uri="{BB962C8B-B14F-4D97-AF65-F5344CB8AC3E}">
        <p14:creationId xmlns:p14="http://schemas.microsoft.com/office/powerpoint/2010/main" val="40106004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a:xfrm>
            <a:off x="581192" y="2180496"/>
            <a:ext cx="11029615" cy="3912655"/>
          </a:xfrm>
        </p:spPr>
        <p:txBody>
          <a:bodyPr/>
          <a:lstStyle/>
          <a:p>
            <a:pPr algn="just"/>
            <a:r>
              <a:rPr lang="en-US" b="1" dirty="0" smtClean="0"/>
              <a:t>Extra </a:t>
            </a:r>
            <a:r>
              <a:rPr lang="en-US" b="1" dirty="0"/>
              <a:t>Trees </a:t>
            </a:r>
            <a:r>
              <a:rPr lang="en-US" b="1" dirty="0" smtClean="0"/>
              <a:t>Classifier : </a:t>
            </a:r>
            <a:r>
              <a:rPr lang="en-US" dirty="0" smtClean="0"/>
              <a:t>It </a:t>
            </a:r>
            <a:r>
              <a:rPr lang="en-US" dirty="0"/>
              <a:t> is an ensemble learning technique that aggregates results from multiple de-correlated decision trees. It closely resembles the Random Forest Classifier but differs in how decision trees are </a:t>
            </a:r>
            <a:r>
              <a:rPr lang="en-US" dirty="0" smtClean="0"/>
              <a:t>constructed.</a:t>
            </a:r>
          </a:p>
          <a:p>
            <a:pPr algn="just"/>
            <a:r>
              <a:rPr lang="en-US" b="1" dirty="0" smtClean="0"/>
              <a:t>K-Nearest Neighbor </a:t>
            </a:r>
            <a:r>
              <a:rPr lang="en-US" b="1" dirty="0"/>
              <a:t>(K-NN</a:t>
            </a:r>
            <a:r>
              <a:rPr lang="en-US" b="1" dirty="0" smtClean="0"/>
              <a:t>): </a:t>
            </a:r>
            <a:r>
              <a:rPr lang="en-US" dirty="0" smtClean="0"/>
              <a:t>It</a:t>
            </a:r>
            <a:r>
              <a:rPr lang="en-US" dirty="0"/>
              <a:t> is a straightforward supervised learning algorithm that classifies new data points based on their similarity to existing cases. It stores all available data and assigns the new case to the category most similar to the existing ones.</a:t>
            </a:r>
            <a:endParaRPr lang="en-US" dirty="0" smtClean="0"/>
          </a:p>
          <a:p>
            <a:pPr algn="just"/>
            <a:r>
              <a:rPr lang="en-US" b="1" dirty="0" smtClean="0"/>
              <a:t>Support </a:t>
            </a:r>
            <a:r>
              <a:rPr lang="en-US" b="1" dirty="0"/>
              <a:t>Vector Machine (SVM)</a:t>
            </a:r>
            <a:r>
              <a:rPr lang="en-US" dirty="0"/>
              <a:t> </a:t>
            </a:r>
            <a:r>
              <a:rPr lang="en-US" dirty="0" smtClean="0"/>
              <a:t>: It is </a:t>
            </a:r>
            <a:r>
              <a:rPr lang="en-US" dirty="0"/>
              <a:t>a popular supervised learning algorithm used for classification and regression tasks. It aims to create a </a:t>
            </a:r>
            <a:r>
              <a:rPr lang="en-US" dirty="0" err="1"/>
              <a:t>hyperplane</a:t>
            </a:r>
            <a:r>
              <a:rPr lang="en-US" dirty="0"/>
              <a:t> that effectively separates n-dimensional space into classes, with support vectors playing a crucial role in defining this boundary.</a:t>
            </a:r>
          </a:p>
        </p:txBody>
      </p:sp>
    </p:spTree>
    <p:extLst>
      <p:ext uri="{BB962C8B-B14F-4D97-AF65-F5344CB8AC3E}">
        <p14:creationId xmlns:p14="http://schemas.microsoft.com/office/powerpoint/2010/main" val="28805086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a:xfrm>
            <a:off x="581192" y="2180496"/>
            <a:ext cx="11029615" cy="3707556"/>
          </a:xfrm>
        </p:spPr>
        <p:txBody>
          <a:bodyPr/>
          <a:lstStyle/>
          <a:p>
            <a:pPr algn="just"/>
            <a:r>
              <a:rPr lang="en-US" b="1" dirty="0"/>
              <a:t>Bagging </a:t>
            </a:r>
            <a:r>
              <a:rPr lang="en-US" b="1" dirty="0" smtClean="0"/>
              <a:t>classifier : </a:t>
            </a:r>
            <a:r>
              <a:rPr lang="en-US" dirty="0" smtClean="0"/>
              <a:t>It</a:t>
            </a:r>
            <a:r>
              <a:rPr lang="en-US" dirty="0"/>
              <a:t> is an ensemble technique that fits base classifiers on random subsets of the original dataset. It aggregates their predictions to form a final output, reducing variance and enhancing performance. It’s particularly useful for improving black-box estimators like decision trees</a:t>
            </a:r>
            <a:r>
              <a:rPr lang="en-US" dirty="0" smtClean="0"/>
              <a:t>.</a:t>
            </a:r>
          </a:p>
          <a:p>
            <a:pPr algn="just"/>
            <a:r>
              <a:rPr lang="en-US" b="1" dirty="0"/>
              <a:t>Gradient Boosting</a:t>
            </a:r>
            <a:r>
              <a:rPr lang="en-US" dirty="0"/>
              <a:t> </a:t>
            </a:r>
            <a:r>
              <a:rPr lang="en-US" dirty="0" smtClean="0"/>
              <a:t>: It is </a:t>
            </a:r>
            <a:r>
              <a:rPr lang="en-US" dirty="0"/>
              <a:t>a powerful ensemble algorithm that combines weak learning models (often decision trees) to create a robust predictive model. Unlike </a:t>
            </a:r>
            <a:r>
              <a:rPr lang="en-US" dirty="0" err="1"/>
              <a:t>Adaboost</a:t>
            </a:r>
            <a:r>
              <a:rPr lang="en-US" dirty="0"/>
              <a:t>, it corrects errors by training each predictor using the residual errors from its predecessor</a:t>
            </a:r>
            <a:r>
              <a:rPr lang="en-US" dirty="0" smtClean="0"/>
              <a:t>.</a:t>
            </a:r>
          </a:p>
          <a:p>
            <a:pPr algn="just"/>
            <a:r>
              <a:rPr lang="en-US" b="1" dirty="0" err="1" smtClean="0"/>
              <a:t>LightGBM</a:t>
            </a:r>
            <a:r>
              <a:rPr lang="en-US" b="1" dirty="0" smtClean="0"/>
              <a:t>: </a:t>
            </a:r>
            <a:r>
              <a:rPr lang="en-US" dirty="0" smtClean="0"/>
              <a:t>It</a:t>
            </a:r>
            <a:r>
              <a:rPr lang="en-US" dirty="0"/>
              <a:t> is a powerful gradient boosting classifier that uses tree-based learning algorithms. It’s designed for efficiency, with faster training speed, lower memory usage, and improved accuracy. </a:t>
            </a:r>
            <a:r>
              <a:rPr lang="en-US" dirty="0" err="1"/>
              <a:t>LightGBM</a:t>
            </a:r>
            <a:r>
              <a:rPr lang="en-US" dirty="0"/>
              <a:t> is widely used in the machine learning community for various classification tasks.</a:t>
            </a:r>
          </a:p>
        </p:txBody>
      </p:sp>
    </p:spTree>
    <p:extLst>
      <p:ext uri="{BB962C8B-B14F-4D97-AF65-F5344CB8AC3E}">
        <p14:creationId xmlns:p14="http://schemas.microsoft.com/office/powerpoint/2010/main" val="37389288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algn="just"/>
            <a:r>
              <a:rPr lang="en-US" dirty="0"/>
              <a:t>The model results in the following order by considering the model accuracy, F1 score and </a:t>
            </a:r>
            <a:r>
              <a:rPr lang="en-US" dirty="0" err="1"/>
              <a:t>RoC</a:t>
            </a:r>
            <a:r>
              <a:rPr lang="en-US" dirty="0"/>
              <a:t> AUC score. </a:t>
            </a:r>
            <a:endParaRPr lang="en-US" dirty="0" smtClean="0"/>
          </a:p>
          <a:p>
            <a:pPr algn="just"/>
            <a:r>
              <a:rPr lang="en-US" dirty="0" smtClean="0"/>
              <a:t>1</a:t>
            </a:r>
            <a:r>
              <a:rPr lang="en-US" dirty="0"/>
              <a:t>) Gradient </a:t>
            </a:r>
            <a:r>
              <a:rPr lang="en-US" dirty="0" smtClean="0"/>
              <a:t>Boosting</a:t>
            </a:r>
            <a:r>
              <a:rPr lang="en-US" dirty="0"/>
              <a:t>.</a:t>
            </a:r>
            <a:endParaRPr lang="en-US" dirty="0" smtClean="0"/>
          </a:p>
          <a:p>
            <a:pPr algn="just"/>
            <a:r>
              <a:rPr lang="en-US" dirty="0" smtClean="0"/>
              <a:t>2</a:t>
            </a:r>
            <a:r>
              <a:rPr lang="en-US" dirty="0"/>
              <a:t>) </a:t>
            </a:r>
            <a:r>
              <a:rPr lang="en-US" dirty="0" err="1"/>
              <a:t>LightGBM</a:t>
            </a:r>
            <a:r>
              <a:rPr lang="en-US" dirty="0"/>
              <a:t> (Light Gradient Boosting </a:t>
            </a:r>
            <a:r>
              <a:rPr lang="en-US" dirty="0" smtClean="0"/>
              <a:t>Machine.</a:t>
            </a:r>
          </a:p>
          <a:p>
            <a:pPr algn="just"/>
            <a:r>
              <a:rPr lang="en-US" dirty="0" smtClean="0"/>
              <a:t>3</a:t>
            </a:r>
            <a:r>
              <a:rPr lang="en-US" dirty="0"/>
              <a:t>) Random </a:t>
            </a:r>
            <a:r>
              <a:rPr lang="en-US" dirty="0" smtClean="0"/>
              <a:t>Forest.</a:t>
            </a:r>
          </a:p>
          <a:p>
            <a:pPr algn="just"/>
            <a:r>
              <a:rPr lang="en-US" dirty="0" smtClean="0"/>
              <a:t> </a:t>
            </a:r>
            <a:r>
              <a:rPr lang="en-US" dirty="0"/>
              <a:t>We recommend model – Gradient Boosting Classifier with Simple Random Sampling technique as a best fit for the given Bank Customer’s dataset. We considered Gradient Boosting Classifier because it uses In gradient boosting, each predictor corrects its predecessor’s error. In contrast to Ada boost, the weights of the training instances are not tweaked, instead, each predictor is trained using the residual errors of predecessor as labels for Bank Customer’s Churn dataset.</a:t>
            </a:r>
          </a:p>
        </p:txBody>
      </p:sp>
    </p:spTree>
    <p:extLst>
      <p:ext uri="{BB962C8B-B14F-4D97-AF65-F5344CB8AC3E}">
        <p14:creationId xmlns:p14="http://schemas.microsoft.com/office/powerpoint/2010/main" val="42648494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4" name="Content Placeholder 3"/>
          <p:cNvPicPr>
            <a:picLocks noGrp="1" noChangeAspect="1"/>
          </p:cNvPicPr>
          <p:nvPr>
            <p:ph idx="1"/>
          </p:nvPr>
        </p:nvPicPr>
        <p:blipFill>
          <a:blip r:embed="rId2"/>
          <a:stretch>
            <a:fillRect/>
          </a:stretch>
        </p:blipFill>
        <p:spPr>
          <a:xfrm>
            <a:off x="724535" y="2181225"/>
            <a:ext cx="10778104" cy="3678238"/>
          </a:xfrm>
          <a:prstGeom prst="rect">
            <a:avLst/>
          </a:prstGeom>
        </p:spPr>
      </p:pic>
    </p:spTree>
    <p:extLst>
      <p:ext uri="{BB962C8B-B14F-4D97-AF65-F5344CB8AC3E}">
        <p14:creationId xmlns:p14="http://schemas.microsoft.com/office/powerpoint/2010/main" val="8623027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Text Placeholder 2"/>
          <p:cNvSpPr>
            <a:spLocks noGrp="1"/>
          </p:cNvSpPr>
          <p:nvPr>
            <p:ph type="body" idx="1"/>
          </p:nvPr>
        </p:nvSpPr>
        <p:spPr/>
        <p:txBody>
          <a:bodyPr/>
          <a:lstStyle/>
          <a:p>
            <a:r>
              <a:rPr lang="en-US" dirty="0" smtClean="0"/>
              <a:t>GRADIENT BOOSTING CLASSIFIER</a:t>
            </a:r>
            <a:endParaRPr lang="en-US" dirty="0"/>
          </a:p>
        </p:txBody>
      </p:sp>
      <p:pic>
        <p:nvPicPr>
          <p:cNvPr id="7" name="Content Placeholder 6"/>
          <p:cNvPicPr>
            <a:picLocks noGrp="1" noChangeAspect="1"/>
          </p:cNvPicPr>
          <p:nvPr>
            <p:ph sz="half" idx="2"/>
          </p:nvPr>
        </p:nvPicPr>
        <p:blipFill>
          <a:blip r:embed="rId2"/>
          <a:stretch>
            <a:fillRect/>
          </a:stretch>
        </p:blipFill>
        <p:spPr>
          <a:xfrm>
            <a:off x="1008404" y="2925764"/>
            <a:ext cx="4367046" cy="2935287"/>
          </a:xfrm>
          <a:prstGeom prst="rect">
            <a:avLst/>
          </a:prstGeom>
        </p:spPr>
      </p:pic>
      <p:sp>
        <p:nvSpPr>
          <p:cNvPr id="5" name="Text Placeholder 4"/>
          <p:cNvSpPr>
            <a:spLocks noGrp="1"/>
          </p:cNvSpPr>
          <p:nvPr>
            <p:ph type="body" sz="quarter" idx="3"/>
          </p:nvPr>
        </p:nvSpPr>
        <p:spPr/>
        <p:txBody>
          <a:bodyPr/>
          <a:lstStyle/>
          <a:p>
            <a:r>
              <a:rPr lang="en-US" dirty="0" smtClean="0"/>
              <a:t>LIGHTGBM CLASSIFIER</a:t>
            </a:r>
            <a:endParaRPr lang="en-US" dirty="0"/>
          </a:p>
        </p:txBody>
      </p:sp>
      <p:pic>
        <p:nvPicPr>
          <p:cNvPr id="8" name="Content Placeholder 7"/>
          <p:cNvPicPr>
            <a:picLocks noGrp="1" noChangeAspect="1"/>
          </p:cNvPicPr>
          <p:nvPr>
            <p:ph sz="quarter" idx="4"/>
          </p:nvPr>
        </p:nvPicPr>
        <p:blipFill>
          <a:blip r:embed="rId3"/>
          <a:stretch>
            <a:fillRect/>
          </a:stretch>
        </p:blipFill>
        <p:spPr>
          <a:xfrm>
            <a:off x="6523734" y="3011221"/>
            <a:ext cx="4671257" cy="2935287"/>
          </a:xfrm>
          <a:prstGeom prst="rect">
            <a:avLst/>
          </a:prstGeom>
        </p:spPr>
      </p:pic>
    </p:spTree>
    <p:extLst>
      <p:ext uri="{BB962C8B-B14F-4D97-AF65-F5344CB8AC3E}">
        <p14:creationId xmlns:p14="http://schemas.microsoft.com/office/powerpoint/2010/main" val="25029158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HYPERPARAMETER TUNING</a:t>
            </a:r>
            <a:endParaRPr lang="en-US" dirty="0"/>
          </a:p>
        </p:txBody>
      </p:sp>
      <p:sp>
        <p:nvSpPr>
          <p:cNvPr id="3" name="Content Placeholder 2"/>
          <p:cNvSpPr>
            <a:spLocks noGrp="1"/>
          </p:cNvSpPr>
          <p:nvPr>
            <p:ph idx="1"/>
          </p:nvPr>
        </p:nvSpPr>
        <p:spPr/>
        <p:txBody>
          <a:bodyPr/>
          <a:lstStyle/>
          <a:p>
            <a:pPr algn="just"/>
            <a:endParaRPr lang="en-US" dirty="0" smtClean="0"/>
          </a:p>
          <a:p>
            <a:pPr algn="just"/>
            <a:endParaRPr lang="en-US" dirty="0"/>
          </a:p>
          <a:p>
            <a:pPr algn="just"/>
            <a:r>
              <a:rPr lang="en-US" dirty="0" err="1" smtClean="0"/>
              <a:t>Hyperparameter</a:t>
            </a:r>
            <a:r>
              <a:rPr lang="en-US" dirty="0" smtClean="0"/>
              <a:t> </a:t>
            </a:r>
            <a:r>
              <a:rPr lang="en-US" dirty="0"/>
              <a:t>tuning is the process of selecting the optimal values for a </a:t>
            </a:r>
            <a:r>
              <a:rPr lang="en-US" u="sng" dirty="0" smtClean="0"/>
              <a:t>machine learning</a:t>
            </a:r>
            <a:r>
              <a:rPr lang="en-US" dirty="0"/>
              <a:t> model’s </a:t>
            </a:r>
            <a:r>
              <a:rPr lang="en-US" dirty="0" err="1"/>
              <a:t>hyperparameters</a:t>
            </a:r>
            <a:r>
              <a:rPr lang="en-US" dirty="0"/>
              <a:t>. </a:t>
            </a:r>
            <a:r>
              <a:rPr lang="en-US" dirty="0" err="1"/>
              <a:t>Hyperparameters</a:t>
            </a:r>
            <a:r>
              <a:rPr lang="en-US" dirty="0"/>
              <a:t> are settings that control the learning process of the model, such as the learning rate, the number of neurons in a neural network, or the kernel size in a support vector machine. The goal of </a:t>
            </a:r>
            <a:r>
              <a:rPr lang="en-US" dirty="0" err="1"/>
              <a:t>hyperparameter</a:t>
            </a:r>
            <a:r>
              <a:rPr lang="en-US" dirty="0"/>
              <a:t> tuning is to find the values that lead to the best performance on a given task</a:t>
            </a:r>
            <a:r>
              <a:rPr lang="en-US" dirty="0" smtClean="0"/>
              <a:t>.</a:t>
            </a:r>
          </a:p>
          <a:p>
            <a:pPr fontAlgn="base"/>
            <a:r>
              <a:rPr lang="en-US" dirty="0"/>
              <a:t>The two best strategies for </a:t>
            </a:r>
            <a:r>
              <a:rPr lang="en-US" dirty="0" err="1"/>
              <a:t>Hyperparameter</a:t>
            </a:r>
            <a:r>
              <a:rPr lang="en-US" dirty="0"/>
              <a:t> tuning are</a:t>
            </a:r>
            <a:r>
              <a:rPr lang="en-US" dirty="0" smtClean="0"/>
              <a:t>:</a:t>
            </a:r>
          </a:p>
          <a:p>
            <a:pPr marL="0" indent="0" fontAlgn="base">
              <a:buNone/>
            </a:pPr>
            <a:r>
              <a:rPr lang="en-US" dirty="0" smtClean="0"/>
              <a:t>     1. </a:t>
            </a:r>
            <a:r>
              <a:rPr lang="en-US" dirty="0" err="1" smtClean="0"/>
              <a:t>GridSearchCV</a:t>
            </a:r>
            <a:endParaRPr lang="en-US" dirty="0"/>
          </a:p>
          <a:p>
            <a:pPr marL="0" indent="0" fontAlgn="base">
              <a:buNone/>
            </a:pPr>
            <a:r>
              <a:rPr lang="en-US" dirty="0" smtClean="0"/>
              <a:t>     2. </a:t>
            </a:r>
            <a:r>
              <a:rPr lang="en-US" dirty="0" err="1" smtClean="0"/>
              <a:t>RandomizedSearchCV</a:t>
            </a:r>
            <a:endParaRPr lang="en-US" dirty="0"/>
          </a:p>
          <a:p>
            <a:pPr algn="just">
              <a:buFont typeface="Wingdings" panose="05000000000000000000" pitchFamily="2" charset="2"/>
              <a:buChar char="q"/>
            </a:pPr>
            <a:endParaRPr lang="en-US" dirty="0" smtClean="0"/>
          </a:p>
          <a:p>
            <a:endParaRPr lang="en-US" dirty="0"/>
          </a:p>
        </p:txBody>
      </p:sp>
    </p:spTree>
    <p:extLst>
      <p:ext uri="{BB962C8B-B14F-4D97-AF65-F5344CB8AC3E}">
        <p14:creationId xmlns:p14="http://schemas.microsoft.com/office/powerpoint/2010/main" val="6395904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HYPERPARAMETER TUNING RESULTS</a:t>
            </a:r>
            <a:endParaRPr lang="en-US" dirty="0"/>
          </a:p>
        </p:txBody>
      </p:sp>
      <p:sp>
        <p:nvSpPr>
          <p:cNvPr id="3" name="Text Placeholder 2"/>
          <p:cNvSpPr>
            <a:spLocks noGrp="1"/>
          </p:cNvSpPr>
          <p:nvPr>
            <p:ph type="body" idx="1"/>
          </p:nvPr>
        </p:nvSpPr>
        <p:spPr/>
        <p:txBody>
          <a:bodyPr/>
          <a:lstStyle/>
          <a:p>
            <a:r>
              <a:rPr lang="en-US" dirty="0" err="1"/>
              <a:t>RandomizedSearchCV</a:t>
            </a:r>
            <a:endParaRPr lang="en-US" dirty="0"/>
          </a:p>
        </p:txBody>
      </p:sp>
      <p:pic>
        <p:nvPicPr>
          <p:cNvPr id="7" name="Content Placeholder 6"/>
          <p:cNvPicPr>
            <a:picLocks noGrp="1" noChangeAspect="1"/>
          </p:cNvPicPr>
          <p:nvPr>
            <p:ph sz="half" idx="2"/>
          </p:nvPr>
        </p:nvPicPr>
        <p:blipFill>
          <a:blip r:embed="rId2"/>
          <a:stretch>
            <a:fillRect/>
          </a:stretch>
        </p:blipFill>
        <p:spPr>
          <a:xfrm>
            <a:off x="1080006" y="2925763"/>
            <a:ext cx="4394776" cy="2935287"/>
          </a:xfrm>
          <a:prstGeom prst="rect">
            <a:avLst/>
          </a:prstGeom>
        </p:spPr>
      </p:pic>
      <p:sp>
        <p:nvSpPr>
          <p:cNvPr id="5" name="Text Placeholder 4"/>
          <p:cNvSpPr>
            <a:spLocks noGrp="1"/>
          </p:cNvSpPr>
          <p:nvPr>
            <p:ph type="body" sz="quarter" idx="3"/>
          </p:nvPr>
        </p:nvSpPr>
        <p:spPr/>
        <p:txBody>
          <a:bodyPr/>
          <a:lstStyle/>
          <a:p>
            <a:r>
              <a:rPr lang="en-US" dirty="0" err="1"/>
              <a:t>GridSearchCV</a:t>
            </a:r>
            <a:endParaRPr lang="en-US" dirty="0"/>
          </a:p>
        </p:txBody>
      </p:sp>
      <p:pic>
        <p:nvPicPr>
          <p:cNvPr id="8" name="Content Placeholder 7"/>
          <p:cNvPicPr>
            <a:picLocks noGrp="1" noChangeAspect="1"/>
          </p:cNvPicPr>
          <p:nvPr>
            <p:ph sz="quarter" idx="4"/>
          </p:nvPr>
        </p:nvPicPr>
        <p:blipFill>
          <a:blip r:embed="rId3"/>
          <a:stretch>
            <a:fillRect/>
          </a:stretch>
        </p:blipFill>
        <p:spPr>
          <a:xfrm>
            <a:off x="6688949" y="2925763"/>
            <a:ext cx="4451314" cy="2935287"/>
          </a:xfrm>
          <a:prstGeom prst="rect">
            <a:avLst/>
          </a:prstGeom>
        </p:spPr>
      </p:pic>
    </p:spTree>
    <p:extLst>
      <p:ext uri="{BB962C8B-B14F-4D97-AF65-F5344CB8AC3E}">
        <p14:creationId xmlns:p14="http://schemas.microsoft.com/office/powerpoint/2010/main" val="11992499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581192" y="2180496"/>
            <a:ext cx="11029615" cy="3818652"/>
          </a:xfrm>
        </p:spPr>
        <p:txBody>
          <a:bodyPr/>
          <a:lstStyle/>
          <a:p>
            <a:r>
              <a:rPr lang="en-US" dirty="0"/>
              <a:t>AMIN, Adnan, et al. Customer churn prediction in telecommunication industry using data certainty. Journal of Business Research, 2019, 94:290-301</a:t>
            </a:r>
            <a:r>
              <a:rPr lang="en-US" dirty="0" smtClean="0"/>
              <a:t>.</a:t>
            </a:r>
          </a:p>
          <a:p>
            <a:r>
              <a:rPr lang="en-US" dirty="0" err="1"/>
              <a:t>Qureshii</a:t>
            </a:r>
            <a:r>
              <a:rPr lang="en-US" dirty="0"/>
              <a:t> SA, </a:t>
            </a:r>
            <a:r>
              <a:rPr lang="en-US" dirty="0" err="1"/>
              <a:t>Rehman</a:t>
            </a:r>
            <a:r>
              <a:rPr lang="en-US" dirty="0"/>
              <a:t> AS, </a:t>
            </a:r>
            <a:r>
              <a:rPr lang="en-US" dirty="0" err="1"/>
              <a:t>Qamar</a:t>
            </a:r>
            <a:r>
              <a:rPr lang="en-US" dirty="0"/>
              <a:t> AM, Kamal A, </a:t>
            </a:r>
            <a:r>
              <a:rPr lang="en-US" dirty="0" err="1"/>
              <a:t>Rehman</a:t>
            </a:r>
            <a:r>
              <a:rPr lang="en-US" dirty="0"/>
              <a:t> A. Telecommunication subscribers churn prediction model using machine learning. In: Eighth international conference on digital information management. 2013. P.131—6</a:t>
            </a:r>
            <a:r>
              <a:rPr lang="en-US" dirty="0" smtClean="0"/>
              <a:t>.</a:t>
            </a:r>
          </a:p>
          <a:p>
            <a:r>
              <a:rPr lang="en-US" dirty="0"/>
              <a:t>ULLAH, </a:t>
            </a:r>
            <a:r>
              <a:rPr lang="en-US" dirty="0" err="1"/>
              <a:t>Irfan</a:t>
            </a:r>
            <a:r>
              <a:rPr lang="en-US" dirty="0"/>
              <a:t>, et al. A churn prediction model using random forest: analysis of machine learning techniques for churn prediction and factor identification in telecom sector. IEEE Access, 2019, 7: 60134-60149. </a:t>
            </a:r>
            <a:endParaRPr lang="en-US" dirty="0" smtClean="0"/>
          </a:p>
          <a:p>
            <a:r>
              <a:rPr lang="en-US" dirty="0" err="1"/>
              <a:t>Umayaparvathi</a:t>
            </a:r>
            <a:r>
              <a:rPr lang="en-US" dirty="0"/>
              <a:t> V, </a:t>
            </a:r>
            <a:r>
              <a:rPr lang="en-US" dirty="0" err="1"/>
              <a:t>Iyakutti</a:t>
            </a:r>
            <a:r>
              <a:rPr lang="en-US" dirty="0"/>
              <a:t> K. A survey on customer churn prediction in telecom industry: datasets, methods and metric. </a:t>
            </a:r>
            <a:r>
              <a:rPr lang="en-US" dirty="0" err="1"/>
              <a:t>Int</a:t>
            </a:r>
            <a:r>
              <a:rPr lang="en-US" dirty="0"/>
              <a:t> Res J </a:t>
            </a:r>
            <a:r>
              <a:rPr lang="en-US" dirty="0" err="1"/>
              <a:t>Eng</a:t>
            </a:r>
            <a:r>
              <a:rPr lang="en-US" dirty="0"/>
              <a:t> Technol. 2016; 3(4):1065—70</a:t>
            </a:r>
            <a:r>
              <a:rPr lang="en-US" dirty="0" smtClean="0"/>
              <a:t>.</a:t>
            </a:r>
          </a:p>
          <a:p>
            <a:r>
              <a:rPr lang="en-US" dirty="0" err="1"/>
              <a:t>Abbasimehr</a:t>
            </a:r>
            <a:r>
              <a:rPr lang="en-US" dirty="0"/>
              <a:t> H, </a:t>
            </a:r>
            <a:r>
              <a:rPr lang="en-US" dirty="0" err="1"/>
              <a:t>Setak</a:t>
            </a:r>
            <a:r>
              <a:rPr lang="en-US" dirty="0"/>
              <a:t> M, </a:t>
            </a:r>
            <a:r>
              <a:rPr lang="en-US" dirty="0" err="1"/>
              <a:t>Tarokh</a:t>
            </a:r>
            <a:r>
              <a:rPr lang="en-US" dirty="0"/>
              <a:t> M (2011) A </a:t>
            </a:r>
            <a:r>
              <a:rPr lang="en-US" dirty="0" err="1"/>
              <a:t>neuro</a:t>
            </a:r>
            <a:r>
              <a:rPr lang="en-US" dirty="0"/>
              <a:t>-fuzzy classifier for customer churn prediction. International Journal of Computer Applications 19(8):35–41.</a:t>
            </a:r>
          </a:p>
        </p:txBody>
      </p:sp>
    </p:spTree>
    <p:extLst>
      <p:ext uri="{BB962C8B-B14F-4D97-AF65-F5344CB8AC3E}">
        <p14:creationId xmlns:p14="http://schemas.microsoft.com/office/powerpoint/2010/main" val="9437781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AIML INTERNSHIP</a:t>
            </a:r>
            <a:endParaRPr lang="en-US" dirty="0"/>
          </a:p>
        </p:txBody>
      </p:sp>
      <p:sp>
        <p:nvSpPr>
          <p:cNvPr id="3" name="Content Placeholder 2"/>
          <p:cNvSpPr>
            <a:spLocks noGrp="1"/>
          </p:cNvSpPr>
          <p:nvPr>
            <p:ph idx="1"/>
          </p:nvPr>
        </p:nvSpPr>
        <p:spPr>
          <a:xfrm>
            <a:off x="581192" y="1828800"/>
            <a:ext cx="11029615" cy="4614729"/>
          </a:xfrm>
        </p:spPr>
        <p:txBody>
          <a:bodyPr>
            <a:normAutofit/>
          </a:bodyPr>
          <a:lstStyle/>
          <a:p>
            <a:pPr marL="0" indent="0" algn="ctr">
              <a:buNone/>
            </a:pPr>
            <a:r>
              <a:rPr lang="en-US" sz="2400" b="1" dirty="0" smtClean="0"/>
              <a:t>HENOTIC TECHNOLOGY PRIVATE LIMITED </a:t>
            </a:r>
          </a:p>
          <a:p>
            <a:pPr marL="0" indent="0" algn="ctr">
              <a:buNone/>
            </a:pPr>
            <a:r>
              <a:rPr lang="en-US" sz="2000" dirty="0" smtClean="0"/>
              <a:t>May 2022 to July 2022</a:t>
            </a:r>
            <a:endParaRPr lang="en-US" sz="2000" dirty="0"/>
          </a:p>
          <a:p>
            <a:pPr marL="0" indent="0" algn="ctr">
              <a:buNone/>
            </a:pPr>
            <a:endParaRPr lang="en-US" sz="2000" dirty="0" smtClean="0"/>
          </a:p>
          <a:p>
            <a:pPr marL="0" indent="0" algn="ctr">
              <a:buNone/>
            </a:pPr>
            <a:endParaRPr lang="en-US" sz="2000" b="1" dirty="0" smtClean="0"/>
          </a:p>
          <a:p>
            <a:pPr marL="0" indent="0" algn="ctr">
              <a:buNone/>
            </a:pPr>
            <a:endParaRPr lang="en-US" sz="2000" b="1" dirty="0" smtClean="0"/>
          </a:p>
          <a:p>
            <a:pPr marL="0" indent="0" algn="ctr">
              <a:buNone/>
            </a:pPr>
            <a:r>
              <a:rPr lang="en-US" sz="2000" b="1" dirty="0" smtClean="0"/>
              <a:t>Presented by </a:t>
            </a:r>
          </a:p>
          <a:p>
            <a:pPr marL="0" indent="0" algn="ctr">
              <a:buNone/>
            </a:pPr>
            <a:r>
              <a:rPr lang="en-US" sz="2000" dirty="0" smtClean="0"/>
              <a:t>G. Deepak</a:t>
            </a:r>
          </a:p>
          <a:p>
            <a:pPr marL="0" indent="0" algn="ctr">
              <a:buNone/>
            </a:pPr>
            <a:r>
              <a:rPr lang="en-US" sz="2000" b="1" dirty="0" smtClean="0"/>
              <a:t>DEPARTMENT OF COMPUTER SCIENCE AND ENGINEERING</a:t>
            </a:r>
          </a:p>
          <a:p>
            <a:pPr marL="0" indent="0" algn="ctr">
              <a:buNone/>
            </a:pPr>
            <a:r>
              <a:rPr lang="en-US" sz="2000" b="1" dirty="0" smtClean="0"/>
              <a:t> SAGI RAMA KRISHNAM RAJU ENGINEERING COLLEGE BHIMAVARAM</a:t>
            </a:r>
            <a:endParaRPr lang="en-US" sz="2000" b="1" dirty="0"/>
          </a:p>
          <a:p>
            <a:pPr marL="0" indent="0" algn="ctr">
              <a:buNone/>
            </a:pPr>
            <a:r>
              <a:rPr lang="en-US" b="1" dirty="0" smtClean="0"/>
              <a:t>CHINNA AMIRAM , BHIMAVARAM</a:t>
            </a:r>
            <a:endParaRPr lang="en-US" b="1" dirty="0"/>
          </a:p>
        </p:txBody>
      </p:sp>
      <p:pic>
        <p:nvPicPr>
          <p:cNvPr id="7" name="Picture 6" descr="A logo with different types of objects&#10;&#10;Description automatically generated">
            <a:extLst>
              <a:ext uri="{FF2B5EF4-FFF2-40B4-BE49-F238E27FC236}">
                <a16:creationId xmlns:a16="http://schemas.microsoft.com/office/drawing/2014/main" xmlns="" id="{C8C580C9-748C-813A-AF5B-318451E3C45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17279" y="2831775"/>
            <a:ext cx="1386524" cy="1304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85397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62842" y="3244334"/>
            <a:ext cx="5241786" cy="646331"/>
          </a:xfrm>
          <a:prstGeom prst="rect">
            <a:avLst/>
          </a:prstGeom>
        </p:spPr>
        <p:txBody>
          <a:bodyPr wrap="square">
            <a:spAutoFit/>
          </a:bodyPr>
          <a:lstStyle/>
          <a:p>
            <a:pPr algn="ctr"/>
            <a:r>
              <a:rPr lang="en-US" sz="3600" dirty="0">
                <a:latin typeface="+mj-lt"/>
                <a:cs typeface="Times New Roman" panose="02020603050405020304" pitchFamily="18" charset="0"/>
              </a:rPr>
              <a:t>THANK YOU</a:t>
            </a:r>
            <a:endParaRPr lang="en-US" sz="3600" dirty="0">
              <a:latin typeface="+mj-lt"/>
            </a:endParaRPr>
          </a:p>
        </p:txBody>
      </p:sp>
    </p:spTree>
    <p:extLst>
      <p:ext uri="{BB962C8B-B14F-4D97-AF65-F5344CB8AC3E}">
        <p14:creationId xmlns:p14="http://schemas.microsoft.com/office/powerpoint/2010/main" val="4343962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a:xfrm>
            <a:off x="581192" y="2486826"/>
            <a:ext cx="11029615" cy="4708733"/>
          </a:xfrm>
        </p:spPr>
        <p:txBody>
          <a:bodyPr/>
          <a:lstStyle/>
          <a:p>
            <a:r>
              <a:rPr lang="en-US" dirty="0" smtClean="0"/>
              <a:t>ABSTRACT</a:t>
            </a:r>
          </a:p>
          <a:p>
            <a:r>
              <a:rPr lang="en-US" dirty="0" smtClean="0"/>
              <a:t>INTRODUCTION</a:t>
            </a:r>
          </a:p>
          <a:p>
            <a:r>
              <a:rPr lang="en-US" dirty="0" smtClean="0"/>
              <a:t>BENEFITS OF USING ML</a:t>
            </a:r>
          </a:p>
          <a:p>
            <a:r>
              <a:rPr lang="en-US" dirty="0" smtClean="0"/>
              <a:t>DATASET</a:t>
            </a:r>
          </a:p>
          <a:p>
            <a:r>
              <a:rPr lang="en-US" dirty="0" smtClean="0"/>
              <a:t>STEPS</a:t>
            </a:r>
          </a:p>
          <a:p>
            <a:r>
              <a:rPr lang="en-US" dirty="0" smtClean="0"/>
              <a:t>METHODOLOGY</a:t>
            </a:r>
          </a:p>
          <a:p>
            <a:r>
              <a:rPr lang="en-US" dirty="0" smtClean="0"/>
              <a:t>CONCLUSION</a:t>
            </a:r>
          </a:p>
          <a:p>
            <a:r>
              <a:rPr lang="en-US" dirty="0" smtClean="0"/>
              <a:t>RESULTS</a:t>
            </a:r>
          </a:p>
          <a:p>
            <a:r>
              <a:rPr lang="en-US" dirty="0" smtClean="0"/>
              <a:t>REFERENCES</a:t>
            </a:r>
          </a:p>
          <a:p>
            <a:endParaRPr lang="en-US" dirty="0" smtClean="0"/>
          </a:p>
          <a:p>
            <a:endParaRPr lang="en-US" dirty="0" smtClean="0"/>
          </a:p>
          <a:p>
            <a:endParaRPr lang="en-US" dirty="0" smtClean="0"/>
          </a:p>
          <a:p>
            <a:endParaRPr lang="en-US" dirty="0" smtClean="0"/>
          </a:p>
        </p:txBody>
      </p:sp>
    </p:spTree>
    <p:extLst>
      <p:ext uri="{BB962C8B-B14F-4D97-AF65-F5344CB8AC3E}">
        <p14:creationId xmlns:p14="http://schemas.microsoft.com/office/powerpoint/2010/main" val="17974486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a:xfrm>
            <a:off x="581192" y="2025354"/>
            <a:ext cx="11029615" cy="3833446"/>
          </a:xfrm>
        </p:spPr>
        <p:txBody>
          <a:bodyPr/>
          <a:lstStyle/>
          <a:p>
            <a:pPr algn="just"/>
            <a:r>
              <a:rPr lang="en-US" dirty="0"/>
              <a:t>Banking is one of the highly competitive sectors where customer relations is of utmost importance for any bank. Each customer is considered as a customer for life by the banks. </a:t>
            </a:r>
            <a:endParaRPr lang="en-US" dirty="0" smtClean="0"/>
          </a:p>
          <a:p>
            <a:pPr algn="just"/>
            <a:r>
              <a:rPr lang="en-US" dirty="0" smtClean="0"/>
              <a:t>The </a:t>
            </a:r>
            <a:r>
              <a:rPr lang="en-US" dirty="0"/>
              <a:t>term “Customer Churn” refers to the state in which the customer or the subscriber stops involving in business transactions with a company or a service provider. </a:t>
            </a:r>
            <a:endParaRPr lang="en-US" dirty="0" smtClean="0"/>
          </a:p>
          <a:p>
            <a:pPr algn="just"/>
            <a:r>
              <a:rPr lang="en-US" dirty="0"/>
              <a:t>To deal with this, </a:t>
            </a:r>
            <a:r>
              <a:rPr lang="en-US" dirty="0" smtClean="0"/>
              <a:t>this project represents </a:t>
            </a:r>
            <a:r>
              <a:rPr lang="en-US" dirty="0"/>
              <a:t>the work done towards predicting the customer churn rate, using machine learning models which will indicate whether a customer will leave the bank or not based on many factors, this in turn will help the bank in knowing which category of customers generally tend to leave the bank</a:t>
            </a:r>
            <a:r>
              <a:rPr lang="en-US" dirty="0" smtClean="0"/>
              <a:t>.</a:t>
            </a:r>
          </a:p>
          <a:p>
            <a:pPr algn="just"/>
            <a:r>
              <a:rPr lang="en-US" dirty="0"/>
              <a:t>Further the banks can bring in exciting offers so that it can retain its customers.</a:t>
            </a:r>
          </a:p>
        </p:txBody>
      </p:sp>
    </p:spTree>
    <p:extLst>
      <p:ext uri="{BB962C8B-B14F-4D97-AF65-F5344CB8AC3E}">
        <p14:creationId xmlns:p14="http://schemas.microsoft.com/office/powerpoint/2010/main" val="36591882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581192" y="2171951"/>
            <a:ext cx="11029615" cy="3878472"/>
          </a:xfrm>
        </p:spPr>
        <p:txBody>
          <a:bodyPr>
            <a:normAutofit/>
          </a:bodyPr>
          <a:lstStyle/>
          <a:p>
            <a:pPr algn="just"/>
            <a:r>
              <a:rPr lang="en-US" dirty="0" smtClean="0"/>
              <a:t>Data </a:t>
            </a:r>
            <a:r>
              <a:rPr lang="en-US" dirty="0"/>
              <a:t>Mining automates the extraction of patterns and trends from vast databases, uncovering valuable insights to address business challenges. It utilizes machine learning techniques to identify regularities and structures within the data. With the proliferation of databases, Data Mining emerges as a vital technology for businesses</a:t>
            </a:r>
            <a:r>
              <a:rPr lang="en-US" dirty="0" smtClean="0"/>
              <a:t>.</a:t>
            </a:r>
          </a:p>
          <a:p>
            <a:pPr algn="just"/>
            <a:r>
              <a:rPr lang="en-US" dirty="0"/>
              <a:t>Customer churn, or attrition, signifies whether a customer will continue transactions with an organization. It's influenced by various factors across industries like banking and telecom. In today's competitive markets, tracking churn is crucial. Retaining existing customers saves significant costs compared to acquiring new ones, prompting organizations to analyze churn factors diligently</a:t>
            </a:r>
            <a:r>
              <a:rPr lang="en-US" dirty="0" smtClean="0"/>
              <a:t>.</a:t>
            </a:r>
          </a:p>
          <a:p>
            <a:pPr algn="just"/>
            <a:r>
              <a:rPr lang="en-US" dirty="0"/>
              <a:t>Once importance of customers and customer churn was identified by various leading companies, they started to gather data on customer </a:t>
            </a:r>
            <a:r>
              <a:rPr lang="en-US" dirty="0" err="1"/>
              <a:t>behaviour</a:t>
            </a:r>
            <a:r>
              <a:rPr lang="en-US" dirty="0"/>
              <a:t> like how often does a customer purchase a product, </a:t>
            </a:r>
            <a:r>
              <a:rPr lang="en-US" dirty="0" err="1"/>
              <a:t>etc</a:t>
            </a:r>
            <a:r>
              <a:rPr lang="en-US" dirty="0"/>
              <a:t>, with this, the collection, storage and managing of the customer data on a time basis became really crucial for the companies. Thus, the </a:t>
            </a:r>
            <a:r>
              <a:rPr lang="en-US" dirty="0" smtClean="0"/>
              <a:t>decision making </a:t>
            </a:r>
            <a:r>
              <a:rPr lang="en-US" dirty="0"/>
              <a:t>process shifted from being an event-driven approach to a data-driven </a:t>
            </a:r>
            <a:r>
              <a:rPr lang="en-US" dirty="0" smtClean="0"/>
              <a:t>approach.</a:t>
            </a:r>
            <a:endParaRPr lang="en-US" dirty="0"/>
          </a:p>
        </p:txBody>
      </p:sp>
    </p:spTree>
    <p:extLst>
      <p:ext uri="{BB962C8B-B14F-4D97-AF65-F5344CB8AC3E}">
        <p14:creationId xmlns:p14="http://schemas.microsoft.com/office/powerpoint/2010/main" val="36259138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a:t>
            </a:r>
            <a:endParaRPr lang="en-US" dirty="0"/>
          </a:p>
        </p:txBody>
      </p:sp>
      <p:sp>
        <p:nvSpPr>
          <p:cNvPr id="3" name="Content Placeholder 2"/>
          <p:cNvSpPr>
            <a:spLocks noGrp="1"/>
          </p:cNvSpPr>
          <p:nvPr>
            <p:ph idx="1"/>
          </p:nvPr>
        </p:nvSpPr>
        <p:spPr>
          <a:xfrm>
            <a:off x="581192" y="2180496"/>
            <a:ext cx="11029615" cy="3579369"/>
          </a:xfrm>
        </p:spPr>
        <p:txBody>
          <a:bodyPr/>
          <a:lstStyle/>
          <a:p>
            <a:pPr marL="0" indent="0" algn="just">
              <a:buNone/>
            </a:pPr>
            <a:r>
              <a:rPr lang="en-US" dirty="0" smtClean="0"/>
              <a:t>Machine </a:t>
            </a:r>
            <a:r>
              <a:rPr lang="en-US" dirty="0"/>
              <a:t>learning is a subset of AI, which enables the machine to automatically learn from data, improve performance from past experiences, and make predictions. Machine learning contains a set of algorithms that work on a huge amount of data. Data is fed to these algorithms to train them, and on the basis of training, they build the model &amp; perform a specific task</a:t>
            </a:r>
            <a:r>
              <a:rPr lang="en-US" dirty="0" smtClean="0"/>
              <a:t>.</a:t>
            </a:r>
          </a:p>
          <a:p>
            <a:pPr marL="0" indent="0" algn="just">
              <a:buNone/>
            </a:pPr>
            <a:r>
              <a:rPr lang="en-US" dirty="0"/>
              <a:t>Based on the methods and way of learning, machine learning is divided into mainly </a:t>
            </a:r>
            <a:r>
              <a:rPr lang="en-US" dirty="0" smtClean="0"/>
              <a:t>three </a:t>
            </a:r>
            <a:r>
              <a:rPr lang="en-US" dirty="0"/>
              <a:t>types, which are</a:t>
            </a:r>
            <a:r>
              <a:rPr lang="en-US" dirty="0" smtClean="0"/>
              <a:t>:</a:t>
            </a:r>
          </a:p>
          <a:p>
            <a:pPr marL="0" indent="0" algn="just">
              <a:buNone/>
            </a:pPr>
            <a:r>
              <a:rPr lang="en-US" dirty="0" smtClean="0"/>
              <a:t>1.Supervised </a:t>
            </a:r>
            <a:r>
              <a:rPr lang="en-US" dirty="0"/>
              <a:t>Machine Learning </a:t>
            </a:r>
            <a:endParaRPr lang="en-US" dirty="0" smtClean="0"/>
          </a:p>
          <a:p>
            <a:pPr marL="0" indent="0" algn="just">
              <a:buNone/>
            </a:pPr>
            <a:r>
              <a:rPr lang="en-US" dirty="0" smtClean="0"/>
              <a:t>2</a:t>
            </a:r>
            <a:r>
              <a:rPr lang="en-US" dirty="0"/>
              <a:t>. Unsupervised Machine Learning </a:t>
            </a:r>
            <a:endParaRPr lang="en-US" dirty="0" smtClean="0"/>
          </a:p>
          <a:p>
            <a:pPr marL="0" indent="0" algn="just">
              <a:buNone/>
            </a:pPr>
            <a:r>
              <a:rPr lang="en-US" dirty="0" smtClean="0"/>
              <a:t>3</a:t>
            </a:r>
            <a:r>
              <a:rPr lang="en-US" dirty="0"/>
              <a:t>. Reinforcement Learning</a:t>
            </a:r>
          </a:p>
        </p:txBody>
      </p:sp>
    </p:spTree>
    <p:extLst>
      <p:ext uri="{BB962C8B-B14F-4D97-AF65-F5344CB8AC3E}">
        <p14:creationId xmlns:p14="http://schemas.microsoft.com/office/powerpoint/2010/main" val="14988887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using machine learning</a:t>
            </a:r>
            <a:endParaRPr lang="en-US" dirty="0"/>
          </a:p>
        </p:txBody>
      </p:sp>
      <p:sp>
        <p:nvSpPr>
          <p:cNvPr id="3" name="Content Placeholder 2"/>
          <p:cNvSpPr>
            <a:spLocks noGrp="1"/>
          </p:cNvSpPr>
          <p:nvPr>
            <p:ph idx="1"/>
          </p:nvPr>
        </p:nvSpPr>
        <p:spPr>
          <a:xfrm>
            <a:off x="581192" y="2427006"/>
            <a:ext cx="11029615" cy="4042160"/>
          </a:xfrm>
        </p:spPr>
        <p:txBody>
          <a:bodyPr/>
          <a:lstStyle/>
          <a:p>
            <a:pPr algn="just"/>
            <a:r>
              <a:rPr lang="en-US" sz="2000" b="1" dirty="0" smtClean="0"/>
              <a:t>Identify </a:t>
            </a:r>
            <a:r>
              <a:rPr lang="en-US" sz="2000" b="1" dirty="0"/>
              <a:t>at-risk </a:t>
            </a:r>
            <a:r>
              <a:rPr lang="en-US" sz="2000" b="1" dirty="0" smtClean="0"/>
              <a:t>customers :</a:t>
            </a:r>
            <a:r>
              <a:rPr lang="en-US" sz="2000" b="1" dirty="0"/>
              <a:t> </a:t>
            </a:r>
            <a:r>
              <a:rPr lang="en-US" dirty="0"/>
              <a:t>Machine learning algorithms assess client behavior to accurately measure churn </a:t>
            </a:r>
            <a:r>
              <a:rPr lang="en-US" dirty="0" err="1" smtClean="0"/>
              <a:t>propability</a:t>
            </a:r>
            <a:r>
              <a:rPr lang="en-US" dirty="0" smtClean="0"/>
              <a:t>. By </a:t>
            </a:r>
            <a:r>
              <a:rPr lang="en-US" dirty="0"/>
              <a:t>comparing past cancellations with current clients, ML predicts likely churners based on correlated actions.</a:t>
            </a:r>
          </a:p>
          <a:p>
            <a:pPr algn="just"/>
            <a:r>
              <a:rPr lang="en-US" sz="2000" b="1" dirty="0" smtClean="0"/>
              <a:t>Identify </a:t>
            </a:r>
            <a:r>
              <a:rPr lang="en-US" sz="2000" b="1" dirty="0"/>
              <a:t>pain </a:t>
            </a:r>
            <a:r>
              <a:rPr lang="en-US" sz="2000" b="1" dirty="0" smtClean="0"/>
              <a:t>points : </a:t>
            </a:r>
            <a:r>
              <a:rPr lang="en-US" dirty="0"/>
              <a:t>Machine learning churn prediction considers brand-related aspects, including product quality, features, design, and customer </a:t>
            </a:r>
            <a:r>
              <a:rPr lang="en-US" dirty="0" smtClean="0"/>
              <a:t>service.ML </a:t>
            </a:r>
            <a:r>
              <a:rPr lang="en-US" dirty="0"/>
              <a:t>forecasts address pain points and prevent churn by providing customized discounts and incentives</a:t>
            </a:r>
          </a:p>
          <a:p>
            <a:pPr algn="just"/>
            <a:r>
              <a:rPr lang="en-US" sz="2000" b="1" dirty="0" smtClean="0"/>
              <a:t>Identify</a:t>
            </a:r>
            <a:r>
              <a:rPr lang="en-US" b="1" dirty="0" smtClean="0"/>
              <a:t> </a:t>
            </a:r>
            <a:r>
              <a:rPr lang="en-US" b="1" dirty="0"/>
              <a:t>methods to </a:t>
            </a:r>
            <a:r>
              <a:rPr lang="en-US" b="1" dirty="0" smtClean="0"/>
              <a:t>implement :</a:t>
            </a:r>
            <a:r>
              <a:rPr lang="en-US" dirty="0" smtClean="0"/>
              <a:t> </a:t>
            </a:r>
            <a:r>
              <a:rPr lang="en-US" dirty="0"/>
              <a:t>Companies adjust products and strategies based on root cause analysis of customer </a:t>
            </a:r>
            <a:r>
              <a:rPr lang="en-US" dirty="0" smtClean="0"/>
              <a:t>churn. Beyond </a:t>
            </a:r>
            <a:r>
              <a:rPr lang="en-US" dirty="0"/>
              <a:t>model building, leveraging domain knowledge is crucial for optimal solutions in churn prediction, informed by data, processes, and behavior.</a:t>
            </a:r>
          </a:p>
          <a:p>
            <a:pPr algn="just"/>
            <a:endParaRPr lang="en-US" dirty="0" smtClean="0"/>
          </a:p>
          <a:p>
            <a:pPr algn="just"/>
            <a:endParaRPr lang="en-US" b="1" dirty="0"/>
          </a:p>
        </p:txBody>
      </p:sp>
    </p:spTree>
    <p:extLst>
      <p:ext uri="{BB962C8B-B14F-4D97-AF65-F5344CB8AC3E}">
        <p14:creationId xmlns:p14="http://schemas.microsoft.com/office/powerpoint/2010/main" val="12612596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a:t>
            </a:r>
            <a:endParaRPr lang="en-US" dirty="0"/>
          </a:p>
        </p:txBody>
      </p:sp>
      <p:sp>
        <p:nvSpPr>
          <p:cNvPr id="3" name="Content Placeholder 2"/>
          <p:cNvSpPr>
            <a:spLocks noGrp="1"/>
          </p:cNvSpPr>
          <p:nvPr>
            <p:ph sz="half" idx="1"/>
          </p:nvPr>
        </p:nvSpPr>
        <p:spPr/>
        <p:txBody>
          <a:bodyPr>
            <a:normAutofit fontScale="92500"/>
          </a:bodyPr>
          <a:lstStyle/>
          <a:p>
            <a:pPr marL="285750" indent="-285750">
              <a:buFont typeface="Wingdings" panose="05000000000000000000" pitchFamily="2" charset="2"/>
              <a:buChar char="v"/>
            </a:pPr>
            <a:r>
              <a:rPr lang="en-US" sz="2000" b="1" dirty="0">
                <a:solidFill>
                  <a:schemeClr val="tx1">
                    <a:lumMod val="95000"/>
                    <a:lumOff val="5000"/>
                  </a:schemeClr>
                </a:solidFill>
                <a:latin typeface="+mj-lt"/>
                <a:cs typeface="Arial" panose="020B0604020202020204" pitchFamily="34" charset="0"/>
              </a:rPr>
              <a:t>Dataset link:</a:t>
            </a:r>
          </a:p>
          <a:p>
            <a:pPr marL="285750" indent="-285750">
              <a:buFont typeface="Wingdings" panose="05000000000000000000" pitchFamily="2" charset="2"/>
              <a:buChar char="v"/>
            </a:pPr>
            <a:r>
              <a:rPr lang="en-IN" u="sng" dirty="0">
                <a:solidFill>
                  <a:srgbClr val="C00000"/>
                </a:solidFill>
                <a:latin typeface="+mj-lt"/>
                <a:cs typeface="Arial" panose="020B0604020202020204" pitchFamily="34" charset="0"/>
                <a:hlinkClick r:id="rId2">
                  <a:extLst>
                    <a:ext uri="{A12FA001-AC4F-418D-AE19-62706E023703}">
                      <ahyp:hlinkClr xmlns="" xmlns:ahyp="http://schemas.microsoft.com/office/drawing/2018/hyperlinkcolor" xmlns:lc="http://schemas.openxmlformats.org/drawingml/2006/lockedCanvas" val="tx"/>
                    </a:ext>
                  </a:extLst>
                </a:hlinkClick>
              </a:rPr>
              <a:t>https://www.Kaggle.com/datasets/santoshd3/bank-customers</a:t>
            </a:r>
            <a:endParaRPr lang="en-IN" u="sng" dirty="0">
              <a:solidFill>
                <a:srgbClr val="C00000"/>
              </a:solidFill>
              <a:latin typeface="+mj-lt"/>
              <a:cs typeface="Arial" panose="020B0604020202020204" pitchFamily="34" charset="0"/>
            </a:endParaRPr>
          </a:p>
          <a:p>
            <a:pPr marL="285750" indent="-285750">
              <a:buFont typeface="Wingdings" panose="05000000000000000000" pitchFamily="2" charset="2"/>
              <a:buChar char="v"/>
            </a:pPr>
            <a:r>
              <a:rPr lang="en-IN" sz="2000" b="1" dirty="0">
                <a:solidFill>
                  <a:schemeClr val="tx1">
                    <a:lumMod val="95000"/>
                    <a:lumOff val="5000"/>
                  </a:schemeClr>
                </a:solidFill>
                <a:latin typeface="+mj-lt"/>
                <a:cs typeface="Arial" panose="020B0604020202020204" pitchFamily="34" charset="0"/>
              </a:rPr>
              <a:t>Dataset name:</a:t>
            </a:r>
          </a:p>
          <a:p>
            <a:pPr marL="285750" indent="-285750">
              <a:buFont typeface="Wingdings" panose="05000000000000000000" pitchFamily="2" charset="2"/>
              <a:buChar char="v"/>
            </a:pPr>
            <a:r>
              <a:rPr lang="en-IN" dirty="0">
                <a:solidFill>
                  <a:schemeClr val="tx1">
                    <a:lumMod val="95000"/>
                    <a:lumOff val="5000"/>
                  </a:schemeClr>
                </a:solidFill>
                <a:latin typeface="+mj-lt"/>
                <a:cs typeface="Arial" panose="020B0604020202020204" pitchFamily="34" charset="0"/>
              </a:rPr>
              <a:t>Churn_Modeling.csv containing 10000 rows and 14 columns </a:t>
            </a:r>
          </a:p>
          <a:p>
            <a:pPr marL="285750" indent="-285750">
              <a:buFont typeface="Wingdings" panose="05000000000000000000" pitchFamily="2" charset="2"/>
              <a:buChar char="v"/>
            </a:pPr>
            <a:r>
              <a:rPr lang="en-IN" dirty="0">
                <a:solidFill>
                  <a:schemeClr val="tx1">
                    <a:lumMod val="95000"/>
                    <a:lumOff val="5000"/>
                  </a:schemeClr>
                </a:solidFill>
                <a:latin typeface="+mj-lt"/>
                <a:cs typeface="Arial" panose="020B0604020202020204" pitchFamily="34" charset="0"/>
              </a:rPr>
              <a:t>Dataset has customer details such as customer id, age, balance, credit score ,Tenure in a bank </a:t>
            </a:r>
          </a:p>
          <a:p>
            <a:pPr marL="285750" indent="-285750">
              <a:buFont typeface="Wingdings" panose="05000000000000000000" pitchFamily="2" charset="2"/>
              <a:buChar char="v"/>
            </a:pPr>
            <a:r>
              <a:rPr lang="en-IN" dirty="0">
                <a:solidFill>
                  <a:schemeClr val="tx1">
                    <a:lumMod val="95000"/>
                    <a:lumOff val="5000"/>
                  </a:schemeClr>
                </a:solidFill>
                <a:latin typeface="+mj-lt"/>
                <a:cs typeface="Arial" panose="020B0604020202020204" pitchFamily="34" charset="0"/>
              </a:rPr>
              <a:t>6495 </a:t>
            </a:r>
            <a:r>
              <a:rPr lang="en-IN" dirty="0" smtClean="0">
                <a:solidFill>
                  <a:schemeClr val="tx1">
                    <a:lumMod val="95000"/>
                    <a:lumOff val="5000"/>
                  </a:schemeClr>
                </a:solidFill>
                <a:latin typeface="+mj-lt"/>
                <a:cs typeface="Arial" panose="020B0604020202020204" pitchFamily="34" charset="0"/>
              </a:rPr>
              <a:t>customer </a:t>
            </a:r>
            <a:r>
              <a:rPr lang="en-IN" dirty="0">
                <a:solidFill>
                  <a:schemeClr val="tx1">
                    <a:lumMod val="95000"/>
                    <a:lumOff val="5000"/>
                  </a:schemeClr>
                </a:solidFill>
                <a:latin typeface="+mj-lt"/>
                <a:cs typeface="Arial" panose="020B0604020202020204" pitchFamily="34" charset="0"/>
              </a:rPr>
              <a:t>have more than 3 years tenure in bank</a:t>
            </a:r>
          </a:p>
          <a:p>
            <a:pPr marL="285750" indent="-285750">
              <a:buFont typeface="Wingdings" panose="05000000000000000000" pitchFamily="2" charset="2"/>
              <a:buChar char="v"/>
            </a:pPr>
            <a:r>
              <a:rPr lang="en-IN" dirty="0">
                <a:solidFill>
                  <a:schemeClr val="tx1">
                    <a:lumMod val="95000"/>
                    <a:lumOff val="5000"/>
                  </a:schemeClr>
                </a:solidFill>
                <a:latin typeface="+mj-lt"/>
                <a:cs typeface="Arial" panose="020B0604020202020204" pitchFamily="34" charset="0"/>
              </a:rPr>
              <a:t>No missing data is identified. </a:t>
            </a:r>
          </a:p>
        </p:txBody>
      </p:sp>
      <p:pic>
        <p:nvPicPr>
          <p:cNvPr id="6" name="Content Placeholder 5">
            <a:extLst>
              <a:ext uri="{FF2B5EF4-FFF2-40B4-BE49-F238E27FC236}">
                <a16:creationId xmlns:a16="http://schemas.microsoft.com/office/drawing/2014/main" xmlns="" id="{F74F79D8-497F-C07A-5177-F11DE94B0B0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03583" y="2228002"/>
            <a:ext cx="5607392" cy="3633047"/>
          </a:xfrm>
        </p:spPr>
      </p:pic>
    </p:spTree>
    <p:extLst>
      <p:ext uri="{BB962C8B-B14F-4D97-AF65-F5344CB8AC3E}">
        <p14:creationId xmlns:p14="http://schemas.microsoft.com/office/powerpoint/2010/main" val="24730163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a:t>
            </a:r>
            <a:endParaRPr lang="en-US" dirty="0"/>
          </a:p>
        </p:txBody>
      </p:sp>
      <p:pic>
        <p:nvPicPr>
          <p:cNvPr id="4" name="Content Placeholder 3"/>
          <p:cNvPicPr>
            <a:picLocks noGrp="1" noChangeAspect="1"/>
          </p:cNvPicPr>
          <p:nvPr>
            <p:ph idx="1"/>
          </p:nvPr>
        </p:nvPicPr>
        <p:blipFill>
          <a:blip r:embed="rId2"/>
          <a:stretch>
            <a:fillRect/>
          </a:stretch>
        </p:blipFill>
        <p:spPr>
          <a:xfrm>
            <a:off x="1401510" y="1965533"/>
            <a:ext cx="8904718" cy="4213076"/>
          </a:xfrm>
          <a:prstGeom prst="rect">
            <a:avLst/>
          </a:prstGeom>
        </p:spPr>
      </p:pic>
    </p:spTree>
    <p:extLst>
      <p:ext uri="{BB962C8B-B14F-4D97-AF65-F5344CB8AC3E}">
        <p14:creationId xmlns:p14="http://schemas.microsoft.com/office/powerpoint/2010/main" val="271091114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186</TotalTime>
  <Words>1095</Words>
  <Application>Microsoft Office PowerPoint</Application>
  <PresentationFormat>Widescreen</PresentationFormat>
  <Paragraphs>103</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Gill Sans MT</vt:lpstr>
      <vt:lpstr>Times New Roman</vt:lpstr>
      <vt:lpstr>Wingdings</vt:lpstr>
      <vt:lpstr>Wingdings 2</vt:lpstr>
      <vt:lpstr>Dividend</vt:lpstr>
      <vt:lpstr>BANK CUSTOMER’S CHURN PREDICTION USING MACHINE LEARNING</vt:lpstr>
      <vt:lpstr>AIML INTERNSHIP</vt:lpstr>
      <vt:lpstr>CONTENTS</vt:lpstr>
      <vt:lpstr>ABSTRACT</vt:lpstr>
      <vt:lpstr>INTRODUCTION</vt:lpstr>
      <vt:lpstr>MACHINE LEARNING</vt:lpstr>
      <vt:lpstr>Benefits of using machine learning</vt:lpstr>
      <vt:lpstr>dataset</vt:lpstr>
      <vt:lpstr>STEPS</vt:lpstr>
      <vt:lpstr>METHODOLOGY</vt:lpstr>
      <vt:lpstr>MODELS USED</vt:lpstr>
      <vt:lpstr>CONTD..</vt:lpstr>
      <vt:lpstr>CONTD..</vt:lpstr>
      <vt:lpstr>CONCLUSION</vt:lpstr>
      <vt:lpstr>RESULTS</vt:lpstr>
      <vt:lpstr>RESULTS</vt:lpstr>
      <vt:lpstr>HYPERPARAMETER TUNING</vt:lpstr>
      <vt:lpstr>HYPERPARAMETER TUNING RESULTS</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21</cp:revision>
  <dcterms:created xsi:type="dcterms:W3CDTF">2024-03-26T04:32:45Z</dcterms:created>
  <dcterms:modified xsi:type="dcterms:W3CDTF">2024-03-26T07:44:17Z</dcterms:modified>
</cp:coreProperties>
</file>