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2" r:id="rId15"/>
    <p:sldId id="270" r:id="rId16"/>
    <p:sldId id="271" r:id="rId17"/>
    <p:sldId id="273" r:id="rId18"/>
    <p:sldId id="275" r:id="rId19"/>
    <p:sldId id="276" r:id="rId20"/>
    <p:sldId id="277" r:id="rId21"/>
    <p:sldId id="274"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6F1BD01-8E6C-4441-A6C3-64B964A03DA8}" type="datetimeFigureOut">
              <a:rPr lang="en-US" smtClean="0"/>
              <a:t>3/26/2024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A02F8DA0-B7A4-4952-B04A-1F5A422AD09F}" type="slidenum">
              <a:rPr lang="en-US" smtClean="0"/>
              <a:t>‹#›</a:t>
            </a:fld>
            <a:endParaRPr lang="en-US"/>
          </a:p>
        </p:txBody>
      </p:sp>
    </p:spTree>
    <p:extLst>
      <p:ext uri="{BB962C8B-B14F-4D97-AF65-F5344CB8AC3E}">
        <p14:creationId xmlns:p14="http://schemas.microsoft.com/office/powerpoint/2010/main" val="392684269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F1BD01-8E6C-4441-A6C3-64B964A03DA8}"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F8DA0-B7A4-4952-B04A-1F5A422AD09F}" type="slidenum">
              <a:rPr lang="en-US" smtClean="0"/>
              <a:t>‹#›</a:t>
            </a:fld>
            <a:endParaRPr lang="en-US"/>
          </a:p>
        </p:txBody>
      </p:sp>
    </p:spTree>
    <p:extLst>
      <p:ext uri="{BB962C8B-B14F-4D97-AF65-F5344CB8AC3E}">
        <p14:creationId xmlns:p14="http://schemas.microsoft.com/office/powerpoint/2010/main" val="1497804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1BD01-8E6C-4441-A6C3-64B964A03DA8}"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F8DA0-B7A4-4952-B04A-1F5A422AD09F}" type="slidenum">
              <a:rPr lang="en-US" smtClean="0"/>
              <a:t>‹#›</a:t>
            </a:fld>
            <a:endParaRPr lang="en-US"/>
          </a:p>
        </p:txBody>
      </p:sp>
    </p:spTree>
    <p:extLst>
      <p:ext uri="{BB962C8B-B14F-4D97-AF65-F5344CB8AC3E}">
        <p14:creationId xmlns:p14="http://schemas.microsoft.com/office/powerpoint/2010/main" val="4076321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1BD01-8E6C-4441-A6C3-64B964A03DA8}"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F8DA0-B7A4-4952-B04A-1F5A422AD09F}" type="slidenum">
              <a:rPr lang="en-US" smtClean="0"/>
              <a:t>‹#›</a:t>
            </a:fld>
            <a:endParaRPr lang="en-US"/>
          </a:p>
        </p:txBody>
      </p:sp>
    </p:spTree>
    <p:extLst>
      <p:ext uri="{BB962C8B-B14F-4D97-AF65-F5344CB8AC3E}">
        <p14:creationId xmlns:p14="http://schemas.microsoft.com/office/powerpoint/2010/main" val="1893305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1BD01-8E6C-4441-A6C3-64B964A03DA8}"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F8DA0-B7A4-4952-B04A-1F5A422AD09F}" type="slidenum">
              <a:rPr lang="en-US" smtClean="0"/>
              <a:t>‹#›</a:t>
            </a:fld>
            <a:endParaRPr lang="en-US"/>
          </a:p>
        </p:txBody>
      </p:sp>
    </p:spTree>
    <p:extLst>
      <p:ext uri="{BB962C8B-B14F-4D97-AF65-F5344CB8AC3E}">
        <p14:creationId xmlns:p14="http://schemas.microsoft.com/office/powerpoint/2010/main" val="2253333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1BD01-8E6C-4441-A6C3-64B964A03DA8}"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F8DA0-B7A4-4952-B04A-1F5A422AD09F}" type="slidenum">
              <a:rPr lang="en-US" smtClean="0"/>
              <a:t>‹#›</a:t>
            </a:fld>
            <a:endParaRPr lang="en-US"/>
          </a:p>
        </p:txBody>
      </p:sp>
    </p:spTree>
    <p:extLst>
      <p:ext uri="{BB962C8B-B14F-4D97-AF65-F5344CB8AC3E}">
        <p14:creationId xmlns:p14="http://schemas.microsoft.com/office/powerpoint/2010/main" val="3513026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1BD01-8E6C-4441-A6C3-64B964A03DA8}"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F8DA0-B7A4-4952-B04A-1F5A422AD09F}" type="slidenum">
              <a:rPr lang="en-US" smtClean="0"/>
              <a:t>‹#›</a:t>
            </a:fld>
            <a:endParaRPr lang="en-US"/>
          </a:p>
        </p:txBody>
      </p:sp>
    </p:spTree>
    <p:extLst>
      <p:ext uri="{BB962C8B-B14F-4D97-AF65-F5344CB8AC3E}">
        <p14:creationId xmlns:p14="http://schemas.microsoft.com/office/powerpoint/2010/main" val="3844540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1BD01-8E6C-4441-A6C3-64B964A03DA8}"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F8DA0-B7A4-4952-B04A-1F5A422AD09F}"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115917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1BD01-8E6C-4441-A6C3-64B964A03DA8}"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F8DA0-B7A4-4952-B04A-1F5A422AD09F}" type="slidenum">
              <a:rPr lang="en-US" smtClean="0"/>
              <a:t>‹#›</a:t>
            </a:fld>
            <a:endParaRPr lang="en-US"/>
          </a:p>
        </p:txBody>
      </p:sp>
    </p:spTree>
    <p:extLst>
      <p:ext uri="{BB962C8B-B14F-4D97-AF65-F5344CB8AC3E}">
        <p14:creationId xmlns:p14="http://schemas.microsoft.com/office/powerpoint/2010/main" val="59486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1BD01-8E6C-4441-A6C3-64B964A03DA8}"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F8DA0-B7A4-4952-B04A-1F5A422AD09F}" type="slidenum">
              <a:rPr lang="en-US" smtClean="0"/>
              <a:t>‹#›</a:t>
            </a:fld>
            <a:endParaRPr lang="en-US"/>
          </a:p>
        </p:txBody>
      </p:sp>
    </p:spTree>
    <p:extLst>
      <p:ext uri="{BB962C8B-B14F-4D97-AF65-F5344CB8AC3E}">
        <p14:creationId xmlns:p14="http://schemas.microsoft.com/office/powerpoint/2010/main" val="1418186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1BD01-8E6C-4441-A6C3-64B964A03DA8}"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F8DA0-B7A4-4952-B04A-1F5A422AD09F}" type="slidenum">
              <a:rPr lang="en-US" smtClean="0"/>
              <a:t>‹#›</a:t>
            </a:fld>
            <a:endParaRPr lang="en-US"/>
          </a:p>
        </p:txBody>
      </p:sp>
    </p:spTree>
    <p:extLst>
      <p:ext uri="{BB962C8B-B14F-4D97-AF65-F5344CB8AC3E}">
        <p14:creationId xmlns:p14="http://schemas.microsoft.com/office/powerpoint/2010/main" val="355036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F1BD01-8E6C-4441-A6C3-64B964A03DA8}"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F8DA0-B7A4-4952-B04A-1F5A422AD09F}" type="slidenum">
              <a:rPr lang="en-US" smtClean="0"/>
              <a:t>‹#›</a:t>
            </a:fld>
            <a:endParaRPr lang="en-US"/>
          </a:p>
        </p:txBody>
      </p:sp>
    </p:spTree>
    <p:extLst>
      <p:ext uri="{BB962C8B-B14F-4D97-AF65-F5344CB8AC3E}">
        <p14:creationId xmlns:p14="http://schemas.microsoft.com/office/powerpoint/2010/main" val="339309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F1BD01-8E6C-4441-A6C3-64B964A03DA8}"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F8DA0-B7A4-4952-B04A-1F5A422AD09F}" type="slidenum">
              <a:rPr lang="en-US" smtClean="0"/>
              <a:t>‹#›</a:t>
            </a:fld>
            <a:endParaRPr lang="en-US"/>
          </a:p>
        </p:txBody>
      </p:sp>
    </p:spTree>
    <p:extLst>
      <p:ext uri="{BB962C8B-B14F-4D97-AF65-F5344CB8AC3E}">
        <p14:creationId xmlns:p14="http://schemas.microsoft.com/office/powerpoint/2010/main" val="1858645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F1BD01-8E6C-4441-A6C3-64B964A03DA8}"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F8DA0-B7A4-4952-B04A-1F5A422AD09F}" type="slidenum">
              <a:rPr lang="en-US" smtClean="0"/>
              <a:t>‹#›</a:t>
            </a:fld>
            <a:endParaRPr lang="en-US"/>
          </a:p>
        </p:txBody>
      </p:sp>
    </p:spTree>
    <p:extLst>
      <p:ext uri="{BB962C8B-B14F-4D97-AF65-F5344CB8AC3E}">
        <p14:creationId xmlns:p14="http://schemas.microsoft.com/office/powerpoint/2010/main" val="2999519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6F1BD01-8E6C-4441-A6C3-64B964A03DA8}" type="datetimeFigureOut">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F8DA0-B7A4-4952-B04A-1F5A422AD09F}" type="slidenum">
              <a:rPr lang="en-US" smtClean="0"/>
              <a:t>‹#›</a:t>
            </a:fld>
            <a:endParaRPr lang="en-US"/>
          </a:p>
        </p:txBody>
      </p:sp>
    </p:spTree>
    <p:extLst>
      <p:ext uri="{BB962C8B-B14F-4D97-AF65-F5344CB8AC3E}">
        <p14:creationId xmlns:p14="http://schemas.microsoft.com/office/powerpoint/2010/main" val="4179915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F1BD01-8E6C-4441-A6C3-64B964A03DA8}"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F8DA0-B7A4-4952-B04A-1F5A422AD09F}" type="slidenum">
              <a:rPr lang="en-US" smtClean="0"/>
              <a:t>‹#›</a:t>
            </a:fld>
            <a:endParaRPr lang="en-US"/>
          </a:p>
        </p:txBody>
      </p:sp>
    </p:spTree>
    <p:extLst>
      <p:ext uri="{BB962C8B-B14F-4D97-AF65-F5344CB8AC3E}">
        <p14:creationId xmlns:p14="http://schemas.microsoft.com/office/powerpoint/2010/main" val="2389419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F1BD01-8E6C-4441-A6C3-64B964A03DA8}"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F8DA0-B7A4-4952-B04A-1F5A422AD09F}" type="slidenum">
              <a:rPr lang="en-US" smtClean="0"/>
              <a:t>‹#›</a:t>
            </a:fld>
            <a:endParaRPr lang="en-US"/>
          </a:p>
        </p:txBody>
      </p:sp>
    </p:spTree>
    <p:extLst>
      <p:ext uri="{BB962C8B-B14F-4D97-AF65-F5344CB8AC3E}">
        <p14:creationId xmlns:p14="http://schemas.microsoft.com/office/powerpoint/2010/main" val="1212547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6F1BD01-8E6C-4441-A6C3-64B964A03DA8}" type="datetimeFigureOut">
              <a:rPr lang="en-US" smtClean="0"/>
              <a:t>3/26/2024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2F8DA0-B7A4-4952-B04A-1F5A422AD09F}" type="slidenum">
              <a:rPr lang="en-US" smtClean="0"/>
              <a:t>‹#›</a:t>
            </a:fld>
            <a:endParaRPr lang="en-US"/>
          </a:p>
        </p:txBody>
      </p:sp>
    </p:spTree>
    <p:extLst>
      <p:ext uri="{BB962C8B-B14F-4D97-AF65-F5344CB8AC3E}">
        <p14:creationId xmlns:p14="http://schemas.microsoft.com/office/powerpoint/2010/main" val="3598658712"/>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ONLINE QUIZ WEBSITE</a:t>
            </a:r>
            <a:endParaRPr lang="en-US" b="1" dirty="0"/>
          </a:p>
        </p:txBody>
      </p:sp>
      <p:pic>
        <p:nvPicPr>
          <p:cNvPr id="6" name="Content Placeholder 5"/>
          <p:cNvPicPr>
            <a:picLocks noGrp="1" noChangeAspect="1"/>
          </p:cNvPicPr>
          <p:nvPr>
            <p:ph idx="1"/>
          </p:nvPr>
        </p:nvPicPr>
        <p:blipFill>
          <a:blip r:embed="rId2"/>
          <a:stretch>
            <a:fillRect/>
          </a:stretch>
        </p:blipFill>
        <p:spPr>
          <a:xfrm>
            <a:off x="2264636" y="2141537"/>
            <a:ext cx="7315199" cy="3977251"/>
          </a:xfrm>
          <a:prstGeom prst="rect">
            <a:avLst/>
          </a:prstGeom>
        </p:spPr>
      </p:pic>
    </p:spTree>
    <p:extLst>
      <p:ext uri="{BB962C8B-B14F-4D97-AF65-F5344CB8AC3E}">
        <p14:creationId xmlns:p14="http://schemas.microsoft.com/office/powerpoint/2010/main" val="3053680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SOFWARE REQUIREMENTS</a:t>
            </a:r>
            <a:endParaRPr lang="en-US" b="1" dirty="0"/>
          </a:p>
        </p:txBody>
      </p:sp>
      <p:sp>
        <p:nvSpPr>
          <p:cNvPr id="3" name="Content Placeholder 2"/>
          <p:cNvSpPr>
            <a:spLocks noGrp="1"/>
          </p:cNvSpPr>
          <p:nvPr>
            <p:ph idx="1"/>
          </p:nvPr>
        </p:nvSpPr>
        <p:spPr>
          <a:xfrm>
            <a:off x="685801" y="1657885"/>
            <a:ext cx="10131425" cy="4133316"/>
          </a:xfrm>
        </p:spPr>
        <p:txBody>
          <a:bodyPr>
            <a:normAutofit/>
          </a:bodyPr>
          <a:lstStyle/>
          <a:p>
            <a:pPr algn="just">
              <a:buFont typeface="Wingdings" panose="05000000000000000000" pitchFamily="2" charset="2"/>
              <a:buChar char="q"/>
            </a:pPr>
            <a:r>
              <a:rPr lang="en-US" sz="2000" b="1" dirty="0"/>
              <a:t>Visual Studio </a:t>
            </a:r>
            <a:r>
              <a:rPr lang="en-US" sz="2000" b="1" dirty="0" smtClean="0"/>
              <a:t>Code</a:t>
            </a:r>
            <a:r>
              <a:rPr lang="en-US" sz="2000" b="1" dirty="0"/>
              <a:t> </a:t>
            </a:r>
            <a:r>
              <a:rPr lang="en-US" sz="2000" b="1" dirty="0" smtClean="0"/>
              <a:t>:  </a:t>
            </a:r>
            <a:r>
              <a:rPr lang="en-US" dirty="0"/>
              <a:t>Visual Studio Code is a lightweight but powerful source code editor which runs on your desktop and is available for Windows, </a:t>
            </a:r>
            <a:r>
              <a:rPr lang="en-US" dirty="0" err="1"/>
              <a:t>macOS</a:t>
            </a:r>
            <a:r>
              <a:rPr lang="en-US" dirty="0"/>
              <a:t> and Linux. It comes with built-in support for JavaScript, </a:t>
            </a:r>
            <a:r>
              <a:rPr lang="en-US" dirty="0" err="1"/>
              <a:t>TypeScript</a:t>
            </a:r>
            <a:r>
              <a:rPr lang="en-US" dirty="0"/>
              <a:t> and Node.js and has a rich ecosystem of extensions for other languages and runtimes (such as C++, C#, Java, Python, PHP, Go, .NET</a:t>
            </a:r>
            <a:r>
              <a:rPr lang="en-US" dirty="0" smtClean="0"/>
              <a:t>).</a:t>
            </a:r>
          </a:p>
          <a:p>
            <a:pPr marL="0" indent="0" algn="just">
              <a:buNone/>
            </a:pPr>
            <a:endParaRPr lang="en-US" dirty="0" smtClean="0"/>
          </a:p>
          <a:p>
            <a:pPr algn="just">
              <a:buFont typeface="Wingdings" panose="05000000000000000000" pitchFamily="2" charset="2"/>
              <a:buChar char="q"/>
            </a:pPr>
            <a:r>
              <a:rPr lang="en-US" sz="2000" b="1" dirty="0" smtClean="0"/>
              <a:t>Browser : </a:t>
            </a:r>
            <a:r>
              <a:rPr lang="en-US" dirty="0" smtClean="0"/>
              <a:t>It </a:t>
            </a:r>
            <a:r>
              <a:rPr lang="en-US" dirty="0"/>
              <a:t>provides an interface between the server and the client and it requests to the server for web documents and services. </a:t>
            </a:r>
            <a:r>
              <a:rPr lang="en-US" dirty="0" smtClean="0"/>
              <a:t>Whenever </a:t>
            </a:r>
            <a:r>
              <a:rPr lang="en-US" dirty="0"/>
              <a:t>we search for anything on the internet, the browser loads a web page written in HTML, including text, links, images, and other items such as style sheets and JavaScript functions. Google Chrome, Microsoft Edge, Mozilla Firefox, and Safari are examples of web browsers.</a:t>
            </a:r>
            <a:endParaRPr lang="en-US" b="1" dirty="0"/>
          </a:p>
        </p:txBody>
      </p:sp>
    </p:spTree>
    <p:extLst>
      <p:ext uri="{BB962C8B-B14F-4D97-AF65-F5344CB8AC3E}">
        <p14:creationId xmlns:p14="http://schemas.microsoft.com/office/powerpoint/2010/main" val="3911888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85801" y="1700613"/>
            <a:ext cx="10131425" cy="4854011"/>
          </a:xfrm>
        </p:spPr>
        <p:txBody>
          <a:bodyPr>
            <a:normAutofit/>
          </a:bodyPr>
          <a:lstStyle/>
          <a:p>
            <a:pPr algn="just" fontAlgn="t">
              <a:buFont typeface="Wingdings" panose="05000000000000000000" pitchFamily="2" charset="2"/>
              <a:buChar char="q"/>
            </a:pPr>
            <a:r>
              <a:rPr lang="en-US" sz="2000" b="1" dirty="0" smtClean="0"/>
              <a:t>XAAMP Server : </a:t>
            </a:r>
            <a:r>
              <a:rPr lang="en-US" dirty="0"/>
              <a:t>XAMPP is one of the widely used cross-platform web servers, which helps developers to create and test their programs on a local webserver. It was developed by the Apache Friends, and its native source code can be revised or modified by the audience</a:t>
            </a:r>
            <a:r>
              <a:rPr lang="en-US" sz="2000" dirty="0" smtClean="0"/>
              <a:t>.</a:t>
            </a:r>
          </a:p>
          <a:p>
            <a:pPr algn="just" fontAlgn="t">
              <a:buFont typeface="Wingdings" panose="05000000000000000000" pitchFamily="2" charset="2"/>
              <a:buChar char="q"/>
            </a:pPr>
            <a:r>
              <a:rPr lang="en-US" sz="2000" b="1" dirty="0" smtClean="0"/>
              <a:t>HTML : </a:t>
            </a:r>
            <a:r>
              <a:rPr lang="en-US" b="1" dirty="0"/>
              <a:t>HTML</a:t>
            </a:r>
            <a:r>
              <a:rPr lang="en-US" dirty="0"/>
              <a:t> (</a:t>
            </a:r>
            <a:r>
              <a:rPr lang="en-US" dirty="0" err="1"/>
              <a:t>HyperText</a:t>
            </a:r>
            <a:r>
              <a:rPr lang="en-US" dirty="0"/>
              <a:t> Markup Language) is the most basic building block of the Web. It defines the meaning and structure of web content. </a:t>
            </a:r>
            <a:endParaRPr lang="en-US" dirty="0" smtClean="0"/>
          </a:p>
          <a:p>
            <a:pPr algn="just" fontAlgn="t">
              <a:buFont typeface="Wingdings" panose="05000000000000000000" pitchFamily="2" charset="2"/>
              <a:buChar char="q"/>
            </a:pPr>
            <a:r>
              <a:rPr lang="en-US" sz="2000" b="1" dirty="0" smtClean="0"/>
              <a:t>CSS </a:t>
            </a:r>
            <a:r>
              <a:rPr lang="en-US" b="1" dirty="0" smtClean="0"/>
              <a:t>: </a:t>
            </a:r>
            <a:r>
              <a:rPr lang="en-US" dirty="0"/>
              <a:t>CSS allows you to apply styles to HTML documents. It describes how a webpage should look</a:t>
            </a:r>
            <a:r>
              <a:rPr lang="en-US" dirty="0" smtClean="0"/>
              <a:t>.</a:t>
            </a:r>
          </a:p>
          <a:p>
            <a:pPr algn="just">
              <a:buFont typeface="Wingdings" panose="05000000000000000000" pitchFamily="2" charset="2"/>
              <a:buChar char="q"/>
            </a:pPr>
            <a:r>
              <a:rPr lang="en-US" sz="2000" b="1" dirty="0" smtClean="0"/>
              <a:t>JavaScript : </a:t>
            </a:r>
            <a:r>
              <a:rPr lang="en-US" dirty="0"/>
              <a:t>JavaScript is the world's most popular programming </a:t>
            </a:r>
            <a:r>
              <a:rPr lang="en-US" dirty="0" smtClean="0"/>
              <a:t>language. JavaScript </a:t>
            </a:r>
            <a:r>
              <a:rPr lang="en-US" dirty="0"/>
              <a:t>is the programming language of the </a:t>
            </a:r>
            <a:r>
              <a:rPr lang="en-US" dirty="0" smtClean="0"/>
              <a:t>Web. JavaScript </a:t>
            </a:r>
            <a:r>
              <a:rPr lang="en-US" dirty="0"/>
              <a:t>is easy to learn</a:t>
            </a:r>
            <a:r>
              <a:rPr lang="en-US" dirty="0" smtClean="0"/>
              <a:t>.</a:t>
            </a:r>
          </a:p>
          <a:p>
            <a:pPr algn="just">
              <a:buFont typeface="Wingdings" panose="05000000000000000000" pitchFamily="2" charset="2"/>
              <a:buChar char="q"/>
            </a:pPr>
            <a:r>
              <a:rPr lang="en-US" b="1" dirty="0" smtClean="0"/>
              <a:t>PHP : </a:t>
            </a:r>
            <a:r>
              <a:rPr lang="en-US" dirty="0"/>
              <a:t>The term PHP is an acronym for</a:t>
            </a:r>
            <a:r>
              <a:rPr lang="en-US" i="1" dirty="0"/>
              <a:t> – Hypertext Preprocessor</a:t>
            </a:r>
            <a:r>
              <a:rPr lang="en-US" dirty="0"/>
              <a:t>. PHP is a server-side scripting language designed specifically for web development. </a:t>
            </a:r>
            <a:r>
              <a:rPr lang="en-US" dirty="0" smtClean="0"/>
              <a:t>It </a:t>
            </a:r>
            <a:r>
              <a:rPr lang="en-US" dirty="0"/>
              <a:t>is very simple to learn and use. The file extension of PHP is “.</a:t>
            </a:r>
            <a:r>
              <a:rPr lang="en-US" dirty="0" err="1"/>
              <a:t>php</a:t>
            </a:r>
            <a:r>
              <a:rPr lang="en-US" dirty="0"/>
              <a:t>”. </a:t>
            </a:r>
            <a:endParaRPr lang="en-US" b="1" dirty="0"/>
          </a:p>
          <a:p>
            <a:pPr fontAlgn="t"/>
            <a:endParaRPr lang="en-US" sz="2000" b="1" dirty="0"/>
          </a:p>
        </p:txBody>
      </p:sp>
    </p:spTree>
    <p:extLst>
      <p:ext uri="{BB962C8B-B14F-4D97-AF65-F5344CB8AC3E}">
        <p14:creationId xmlns:p14="http://schemas.microsoft.com/office/powerpoint/2010/main" val="565962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a:t>
            </a:r>
            <a:endParaRPr lang="en-US" b="1" dirty="0"/>
          </a:p>
        </p:txBody>
      </p:sp>
      <p:pic>
        <p:nvPicPr>
          <p:cNvPr id="4" name="Content Placeholder 3"/>
          <p:cNvPicPr>
            <a:picLocks noGrp="1" noChangeAspect="1"/>
          </p:cNvPicPr>
          <p:nvPr>
            <p:ph idx="1"/>
          </p:nvPr>
        </p:nvPicPr>
        <p:blipFill>
          <a:blip r:embed="rId2"/>
          <a:stretch>
            <a:fillRect/>
          </a:stretch>
        </p:blipFill>
        <p:spPr>
          <a:xfrm>
            <a:off x="2691924" y="2227813"/>
            <a:ext cx="5195843" cy="4019163"/>
          </a:xfrm>
          <a:prstGeom prst="rect">
            <a:avLst/>
          </a:prstGeom>
        </p:spPr>
      </p:pic>
    </p:spTree>
    <p:extLst>
      <p:ext uri="{BB962C8B-B14F-4D97-AF65-F5344CB8AC3E}">
        <p14:creationId xmlns:p14="http://schemas.microsoft.com/office/powerpoint/2010/main" val="1800999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 – HOME PAGE</a:t>
            </a:r>
            <a:endParaRPr lang="en-US" b="1" dirty="0"/>
          </a:p>
        </p:txBody>
      </p:sp>
      <p:pic>
        <p:nvPicPr>
          <p:cNvPr id="4" name="Content Placeholder 3"/>
          <p:cNvPicPr>
            <a:picLocks noGrp="1" noChangeAspect="1"/>
          </p:cNvPicPr>
          <p:nvPr>
            <p:ph idx="1"/>
          </p:nvPr>
        </p:nvPicPr>
        <p:blipFill>
          <a:blip r:embed="rId2"/>
          <a:stretch>
            <a:fillRect/>
          </a:stretch>
        </p:blipFill>
        <p:spPr>
          <a:xfrm>
            <a:off x="1649340" y="2065867"/>
            <a:ext cx="7859848" cy="3649662"/>
          </a:xfrm>
          <a:prstGeom prst="rect">
            <a:avLst/>
          </a:prstGeom>
        </p:spPr>
      </p:pic>
    </p:spTree>
    <p:extLst>
      <p:ext uri="{BB962C8B-B14F-4D97-AF65-F5344CB8AC3E}">
        <p14:creationId xmlns:p14="http://schemas.microsoft.com/office/powerpoint/2010/main" val="64237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ADMIN LOGIN</a:t>
            </a:r>
            <a:endParaRPr lang="en-US" b="1" dirty="0"/>
          </a:p>
        </p:txBody>
      </p:sp>
      <p:pic>
        <p:nvPicPr>
          <p:cNvPr id="5" name="Content Placeholder 4"/>
          <p:cNvPicPr>
            <a:picLocks noGrp="1" noChangeAspect="1"/>
          </p:cNvPicPr>
          <p:nvPr>
            <p:ph idx="1"/>
          </p:nvPr>
        </p:nvPicPr>
        <p:blipFill>
          <a:blip r:embed="rId2"/>
          <a:stretch>
            <a:fillRect/>
          </a:stretch>
        </p:blipFill>
        <p:spPr>
          <a:xfrm>
            <a:off x="1924353" y="2141538"/>
            <a:ext cx="7654318" cy="3649662"/>
          </a:xfrm>
          <a:prstGeom prst="rect">
            <a:avLst/>
          </a:prstGeom>
        </p:spPr>
      </p:pic>
    </p:spTree>
    <p:extLst>
      <p:ext uri="{BB962C8B-B14F-4D97-AF65-F5344CB8AC3E}">
        <p14:creationId xmlns:p14="http://schemas.microsoft.com/office/powerpoint/2010/main" val="2520983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Admin HOME PAGE</a:t>
            </a:r>
            <a:endParaRPr lang="en-US" b="1" dirty="0"/>
          </a:p>
        </p:txBody>
      </p:sp>
      <p:pic>
        <p:nvPicPr>
          <p:cNvPr id="4" name="Content Placeholder 3"/>
          <p:cNvPicPr>
            <a:picLocks noGrp="1" noChangeAspect="1"/>
          </p:cNvPicPr>
          <p:nvPr>
            <p:ph idx="1"/>
          </p:nvPr>
        </p:nvPicPr>
        <p:blipFill>
          <a:blip r:embed="rId2"/>
          <a:stretch>
            <a:fillRect/>
          </a:stretch>
        </p:blipFill>
        <p:spPr>
          <a:xfrm>
            <a:off x="1939026" y="2141538"/>
            <a:ext cx="7624973" cy="3649662"/>
          </a:xfrm>
          <a:prstGeom prst="rect">
            <a:avLst/>
          </a:prstGeom>
        </p:spPr>
      </p:pic>
    </p:spTree>
    <p:extLst>
      <p:ext uri="{BB962C8B-B14F-4D97-AF65-F5344CB8AC3E}">
        <p14:creationId xmlns:p14="http://schemas.microsoft.com/office/powerpoint/2010/main" val="3358704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USER LOGIN</a:t>
            </a:r>
            <a:endParaRPr lang="en-US" b="1" dirty="0"/>
          </a:p>
        </p:txBody>
      </p:sp>
      <p:pic>
        <p:nvPicPr>
          <p:cNvPr id="4" name="Content Placeholder 3"/>
          <p:cNvPicPr>
            <a:picLocks noGrp="1" noChangeAspect="1"/>
          </p:cNvPicPr>
          <p:nvPr>
            <p:ph idx="1"/>
          </p:nvPr>
        </p:nvPicPr>
        <p:blipFill>
          <a:blip r:embed="rId2"/>
          <a:stretch>
            <a:fillRect/>
          </a:stretch>
        </p:blipFill>
        <p:spPr>
          <a:xfrm>
            <a:off x="1457792" y="2141538"/>
            <a:ext cx="8587440" cy="3649662"/>
          </a:xfrm>
          <a:prstGeom prst="rect">
            <a:avLst/>
          </a:prstGeom>
        </p:spPr>
      </p:pic>
    </p:spTree>
    <p:extLst>
      <p:ext uri="{BB962C8B-B14F-4D97-AF65-F5344CB8AC3E}">
        <p14:creationId xmlns:p14="http://schemas.microsoft.com/office/powerpoint/2010/main" val="2864089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RANKING</a:t>
            </a:r>
            <a:endParaRPr lang="en-US" b="1" dirty="0"/>
          </a:p>
        </p:txBody>
      </p:sp>
      <p:pic>
        <p:nvPicPr>
          <p:cNvPr id="4" name="Content Placeholder 3"/>
          <p:cNvPicPr>
            <a:picLocks noGrp="1" noChangeAspect="1"/>
          </p:cNvPicPr>
          <p:nvPr>
            <p:ph idx="1"/>
          </p:nvPr>
        </p:nvPicPr>
        <p:blipFill>
          <a:blip r:embed="rId2"/>
          <a:stretch>
            <a:fillRect/>
          </a:stretch>
        </p:blipFill>
        <p:spPr>
          <a:xfrm>
            <a:off x="685800" y="2180314"/>
            <a:ext cx="10131425" cy="3572110"/>
          </a:xfrm>
          <a:prstGeom prst="rect">
            <a:avLst/>
          </a:prstGeom>
        </p:spPr>
      </p:pic>
    </p:spTree>
    <p:extLst>
      <p:ext uri="{BB962C8B-B14F-4D97-AF65-F5344CB8AC3E}">
        <p14:creationId xmlns:p14="http://schemas.microsoft.com/office/powerpoint/2010/main" val="2017900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 QUIZ</a:t>
            </a:r>
            <a:endParaRPr lang="en-US" b="1" dirty="0"/>
          </a:p>
        </p:txBody>
      </p:sp>
      <p:pic>
        <p:nvPicPr>
          <p:cNvPr id="4" name="Content Placeholder 3"/>
          <p:cNvPicPr>
            <a:picLocks noGrp="1" noChangeAspect="1"/>
          </p:cNvPicPr>
          <p:nvPr>
            <p:ph idx="1"/>
          </p:nvPr>
        </p:nvPicPr>
        <p:blipFill>
          <a:blip r:embed="rId2"/>
          <a:stretch>
            <a:fillRect/>
          </a:stretch>
        </p:blipFill>
        <p:spPr>
          <a:xfrm>
            <a:off x="2661270" y="2141538"/>
            <a:ext cx="6180485" cy="3649662"/>
          </a:xfrm>
          <a:prstGeom prst="rect">
            <a:avLst/>
          </a:prstGeom>
        </p:spPr>
      </p:pic>
    </p:spTree>
    <p:extLst>
      <p:ext uri="{BB962C8B-B14F-4D97-AF65-F5344CB8AC3E}">
        <p14:creationId xmlns:p14="http://schemas.microsoft.com/office/powerpoint/2010/main" val="2646783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STUDENT SIGN-IN</a:t>
            </a:r>
            <a:endParaRPr lang="en-US" b="1" dirty="0"/>
          </a:p>
        </p:txBody>
      </p:sp>
      <p:pic>
        <p:nvPicPr>
          <p:cNvPr id="4" name="Content Placeholder 3"/>
          <p:cNvPicPr>
            <a:picLocks noGrp="1" noChangeAspect="1"/>
          </p:cNvPicPr>
          <p:nvPr>
            <p:ph idx="1"/>
          </p:nvPr>
        </p:nvPicPr>
        <p:blipFill>
          <a:blip r:embed="rId2"/>
          <a:stretch>
            <a:fillRect/>
          </a:stretch>
        </p:blipFill>
        <p:spPr>
          <a:xfrm>
            <a:off x="1911839" y="2141538"/>
            <a:ext cx="7679347" cy="3649662"/>
          </a:xfrm>
          <a:prstGeom prst="rect">
            <a:avLst/>
          </a:prstGeom>
        </p:spPr>
      </p:pic>
    </p:spTree>
    <p:extLst>
      <p:ext uri="{BB962C8B-B14F-4D97-AF65-F5344CB8AC3E}">
        <p14:creationId xmlns:p14="http://schemas.microsoft.com/office/powerpoint/2010/main" val="271757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FULL STACK INTERNSHIP</a:t>
            </a:r>
            <a:endParaRPr lang="en-US" b="1" dirty="0"/>
          </a:p>
        </p:txBody>
      </p:sp>
      <p:sp>
        <p:nvSpPr>
          <p:cNvPr id="3" name="Content Placeholder 2"/>
          <p:cNvSpPr>
            <a:spLocks noGrp="1"/>
          </p:cNvSpPr>
          <p:nvPr>
            <p:ph idx="1"/>
          </p:nvPr>
        </p:nvSpPr>
        <p:spPr>
          <a:xfrm>
            <a:off x="685801" y="1794616"/>
            <a:ext cx="10131425" cy="5063383"/>
          </a:xfrm>
        </p:spPr>
        <p:txBody>
          <a:bodyPr>
            <a:normAutofit lnSpcReduction="10000"/>
          </a:bodyPr>
          <a:lstStyle/>
          <a:p>
            <a:pPr marL="0" indent="0" algn="ctr">
              <a:buNone/>
            </a:pPr>
            <a:r>
              <a:rPr lang="en-US" sz="3200" b="1" dirty="0" smtClean="0">
                <a:latin typeface="+mj-lt"/>
              </a:rPr>
              <a:t>HENOTIC TECHNOLOGY IT SOLUTIONS</a:t>
            </a:r>
          </a:p>
          <a:p>
            <a:pPr marL="0" indent="0" algn="ctr">
              <a:buNone/>
            </a:pPr>
            <a:r>
              <a:rPr lang="en-US" sz="2400" b="1" dirty="0" smtClean="0">
                <a:latin typeface="+mj-lt"/>
              </a:rPr>
              <a:t>March 2023 to May 2023</a:t>
            </a:r>
          </a:p>
          <a:p>
            <a:pPr marL="0" indent="0" algn="ctr">
              <a:buNone/>
            </a:pPr>
            <a:endParaRPr lang="en-US" sz="2400" b="1" dirty="0">
              <a:latin typeface="+mj-lt"/>
            </a:endParaRPr>
          </a:p>
          <a:p>
            <a:pPr marL="0" indent="0" algn="ctr">
              <a:buNone/>
            </a:pPr>
            <a:endParaRPr lang="en-US" sz="2400" b="1" dirty="0" smtClean="0">
              <a:latin typeface="+mj-lt"/>
            </a:endParaRPr>
          </a:p>
          <a:p>
            <a:pPr marL="0" indent="0" algn="ctr">
              <a:buNone/>
            </a:pPr>
            <a:endParaRPr lang="en-US" sz="2400" b="1" dirty="0" smtClean="0">
              <a:latin typeface="+mj-lt"/>
            </a:endParaRPr>
          </a:p>
          <a:p>
            <a:pPr marL="0" indent="0" algn="ctr">
              <a:buNone/>
            </a:pPr>
            <a:r>
              <a:rPr lang="en-US" sz="2400" b="1" dirty="0" smtClean="0">
                <a:latin typeface="+mj-lt"/>
              </a:rPr>
              <a:t>  Presented by</a:t>
            </a:r>
          </a:p>
          <a:p>
            <a:pPr marL="0" indent="0" algn="ctr">
              <a:buNone/>
            </a:pPr>
            <a:r>
              <a:rPr lang="en-US" sz="2400" b="1" dirty="0" smtClean="0">
                <a:latin typeface="+mj-lt"/>
              </a:rPr>
              <a:t>G. Deepak</a:t>
            </a:r>
          </a:p>
          <a:p>
            <a:pPr marL="0" indent="0" algn="ctr">
              <a:buNone/>
            </a:pPr>
            <a:r>
              <a:rPr lang="en-US" sz="2400" b="1" dirty="0" smtClean="0">
                <a:latin typeface="+mj-lt"/>
              </a:rPr>
              <a:t>DEPARTMENT OF COMPUTER SCIENCE AND ENGINEERING</a:t>
            </a:r>
          </a:p>
          <a:p>
            <a:pPr marL="0" indent="0" algn="ctr">
              <a:buNone/>
            </a:pPr>
            <a:r>
              <a:rPr lang="en-US" sz="2200" b="1" dirty="0" smtClean="0">
                <a:latin typeface="+mj-lt"/>
              </a:rPr>
              <a:t>SAGI RAMA KRISHNAM RAJU ENGINEERING COLLEGE BHIMAVRAM</a:t>
            </a:r>
          </a:p>
          <a:p>
            <a:pPr marL="0" indent="0" algn="ctr">
              <a:buNone/>
            </a:pPr>
            <a:r>
              <a:rPr lang="en-US" sz="2200" b="1" dirty="0" smtClean="0">
                <a:latin typeface="+mj-lt"/>
              </a:rPr>
              <a:t>CHINNA AMIRAM, BHIMAVARAM</a:t>
            </a:r>
          </a:p>
          <a:p>
            <a:pPr marL="0" indent="0" algn="ctr">
              <a:buNone/>
            </a:pPr>
            <a:endParaRPr lang="en-US" sz="2400" b="1" dirty="0">
              <a:latin typeface="+mj-lt"/>
            </a:endParaRPr>
          </a:p>
        </p:txBody>
      </p:sp>
      <p:pic>
        <p:nvPicPr>
          <p:cNvPr id="5" name="Picture 4" descr="A logo with different types of objects&#10;&#10;Description automatically generated">
            <a:extLst>
              <a:ext uri="{FF2B5EF4-FFF2-40B4-BE49-F238E27FC236}">
                <a16:creationId xmlns="" xmlns:a16="http://schemas.microsoft.com/office/drawing/2014/main" id="{C8C580C9-748C-813A-AF5B-318451E3C4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8251" y="2865959"/>
            <a:ext cx="1386524" cy="1295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408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QUIZ</a:t>
            </a:r>
            <a:endParaRPr lang="en-US" b="1" dirty="0"/>
          </a:p>
        </p:txBody>
      </p:sp>
      <p:pic>
        <p:nvPicPr>
          <p:cNvPr id="6" name="Content Placeholder 5"/>
          <p:cNvPicPr>
            <a:picLocks noGrp="1" noChangeAspect="1"/>
          </p:cNvPicPr>
          <p:nvPr>
            <p:ph idx="1"/>
          </p:nvPr>
        </p:nvPicPr>
        <p:blipFill>
          <a:blip r:embed="rId2"/>
          <a:stretch>
            <a:fillRect/>
          </a:stretch>
        </p:blipFill>
        <p:spPr>
          <a:xfrm>
            <a:off x="685800" y="2178025"/>
            <a:ext cx="10131425" cy="3576688"/>
          </a:xfrm>
          <a:prstGeom prst="rect">
            <a:avLst/>
          </a:prstGeom>
        </p:spPr>
      </p:pic>
    </p:spTree>
    <p:extLst>
      <p:ext uri="{BB962C8B-B14F-4D97-AF65-F5344CB8AC3E}">
        <p14:creationId xmlns:p14="http://schemas.microsoft.com/office/powerpoint/2010/main" val="544370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FEEDBACK </a:t>
            </a:r>
            <a:endParaRPr lang="en-US" b="1" dirty="0"/>
          </a:p>
        </p:txBody>
      </p:sp>
      <p:pic>
        <p:nvPicPr>
          <p:cNvPr id="4" name="Content Placeholder 3"/>
          <p:cNvPicPr>
            <a:picLocks noGrp="1" noChangeAspect="1"/>
          </p:cNvPicPr>
          <p:nvPr>
            <p:ph idx="1"/>
          </p:nvPr>
        </p:nvPicPr>
        <p:blipFill>
          <a:blip r:embed="rId2"/>
          <a:stretch>
            <a:fillRect/>
          </a:stretch>
        </p:blipFill>
        <p:spPr>
          <a:xfrm>
            <a:off x="1932700" y="2141538"/>
            <a:ext cx="7637624" cy="3649662"/>
          </a:xfrm>
          <a:prstGeom prst="rect">
            <a:avLst/>
          </a:prstGeom>
        </p:spPr>
      </p:pic>
    </p:spTree>
    <p:extLst>
      <p:ext uri="{BB962C8B-B14F-4D97-AF65-F5344CB8AC3E}">
        <p14:creationId xmlns:p14="http://schemas.microsoft.com/office/powerpoint/2010/main" val="3424916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8479" y="3244334"/>
            <a:ext cx="5486399" cy="584775"/>
          </a:xfrm>
          <a:prstGeom prst="rect">
            <a:avLst/>
          </a:prstGeom>
        </p:spPr>
        <p:txBody>
          <a:bodyPr wrap="square">
            <a:spAutoFit/>
          </a:bodyPr>
          <a:lstStyle/>
          <a:p>
            <a:pPr algn="ctr"/>
            <a:r>
              <a:rPr lang="en-US" sz="3200" dirty="0">
                <a:cs typeface="Times New Roman" panose="02020603050405020304" pitchFamily="18" charset="0"/>
              </a:rPr>
              <a:t>THANK YOU</a:t>
            </a:r>
            <a:endParaRPr lang="en-US" sz="3200" dirty="0"/>
          </a:p>
        </p:txBody>
      </p:sp>
    </p:spTree>
    <p:extLst>
      <p:ext uri="{BB962C8B-B14F-4D97-AF65-F5344CB8AC3E}">
        <p14:creationId xmlns:p14="http://schemas.microsoft.com/office/powerpoint/2010/main" val="546241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a:p>
        </p:txBody>
      </p:sp>
      <p:sp>
        <p:nvSpPr>
          <p:cNvPr id="3" name="Content Placeholder 2"/>
          <p:cNvSpPr>
            <a:spLocks noGrp="1"/>
          </p:cNvSpPr>
          <p:nvPr>
            <p:ph idx="1"/>
          </p:nvPr>
        </p:nvSpPr>
        <p:spPr>
          <a:xfrm>
            <a:off x="685801" y="1991169"/>
            <a:ext cx="10131425" cy="3800031"/>
          </a:xfrm>
        </p:spPr>
        <p:txBody>
          <a:bodyPr/>
          <a:lstStyle/>
          <a:p>
            <a:r>
              <a:rPr lang="en-US" dirty="0" smtClean="0"/>
              <a:t>ABSTRACT</a:t>
            </a:r>
          </a:p>
          <a:p>
            <a:r>
              <a:rPr lang="en-US" dirty="0" smtClean="0"/>
              <a:t>INTRODUCTION</a:t>
            </a:r>
          </a:p>
          <a:p>
            <a:r>
              <a:rPr lang="en-US" dirty="0" smtClean="0"/>
              <a:t>EXISTING SYSTEM</a:t>
            </a:r>
          </a:p>
          <a:p>
            <a:r>
              <a:rPr lang="en-US" dirty="0" smtClean="0"/>
              <a:t>PROPOSED SYSTEM</a:t>
            </a:r>
          </a:p>
          <a:p>
            <a:r>
              <a:rPr lang="en-US" dirty="0" smtClean="0"/>
              <a:t>MODULES</a:t>
            </a:r>
          </a:p>
          <a:p>
            <a:r>
              <a:rPr lang="en-US" dirty="0" smtClean="0"/>
              <a:t>SOFTWARE REQUIREMENTS</a:t>
            </a:r>
          </a:p>
          <a:p>
            <a:r>
              <a:rPr lang="en-US" dirty="0" smtClean="0"/>
              <a:t>METHODOLOGY</a:t>
            </a:r>
          </a:p>
          <a:p>
            <a:r>
              <a:rPr lang="en-US" dirty="0" smtClean="0"/>
              <a:t>RESULTS</a:t>
            </a:r>
          </a:p>
          <a:p>
            <a:endParaRPr lang="en-US" dirty="0" smtClean="0"/>
          </a:p>
          <a:p>
            <a:endParaRPr lang="en-US" dirty="0"/>
          </a:p>
        </p:txBody>
      </p:sp>
    </p:spTree>
    <p:extLst>
      <p:ext uri="{BB962C8B-B14F-4D97-AF65-F5344CB8AC3E}">
        <p14:creationId xmlns:p14="http://schemas.microsoft.com/office/powerpoint/2010/main" val="166485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endParaRPr lang="en-US" b="1" dirty="0"/>
          </a:p>
        </p:txBody>
      </p:sp>
      <p:sp>
        <p:nvSpPr>
          <p:cNvPr id="3" name="Content Placeholder 2"/>
          <p:cNvSpPr>
            <a:spLocks noGrp="1"/>
          </p:cNvSpPr>
          <p:nvPr>
            <p:ph idx="1"/>
          </p:nvPr>
        </p:nvSpPr>
        <p:spPr>
          <a:xfrm>
            <a:off x="685801" y="1692067"/>
            <a:ext cx="10131425" cy="4811283"/>
          </a:xfrm>
        </p:spPr>
        <p:txBody>
          <a:bodyPr/>
          <a:lstStyle/>
          <a:p>
            <a:pPr algn="just"/>
            <a:r>
              <a:rPr lang="en-US" dirty="0" smtClean="0"/>
              <a:t>The Online Quiz System automates manual processes through computerized tools and software, enabling efficient data storage, retrieval, and manipulation while utilizing readily available hardware and software resources.</a:t>
            </a:r>
          </a:p>
          <a:p>
            <a:pPr marL="0" indent="0" algn="just">
              <a:buNone/>
            </a:pPr>
            <a:endParaRPr lang="en-US" dirty="0"/>
          </a:p>
          <a:p>
            <a:pPr algn="just"/>
            <a:r>
              <a:rPr lang="en-US" dirty="0"/>
              <a:t>Online Quiz System, as described above, can lead to error free, secure, reliable and fast management system. It can assist the user to concentrate on their other activities rather to concentrate on the record keeping. Basically the project describes how to manage for good performance and better services to the peoples who are taking part in the quiz. </a:t>
            </a:r>
            <a:endParaRPr lang="en-US" dirty="0" smtClean="0"/>
          </a:p>
          <a:p>
            <a:pPr marL="0" indent="0" algn="just">
              <a:buNone/>
            </a:pPr>
            <a:endParaRPr lang="en-US" dirty="0" smtClean="0"/>
          </a:p>
          <a:p>
            <a:pPr algn="just"/>
            <a:r>
              <a:rPr lang="en-US" dirty="0"/>
              <a:t>The system will show result after the examination is finished. A teacher has control in the question bank and is supposed to make schedule for the quiz. The system carries out the examination and auto-grading for multiple choice questions which is fed into the system. Administrative control of the whole system is provided.</a:t>
            </a:r>
            <a:endParaRPr lang="en-US" dirty="0" smtClean="0"/>
          </a:p>
          <a:p>
            <a:pPr algn="just"/>
            <a:endParaRPr lang="en-US" dirty="0"/>
          </a:p>
        </p:txBody>
      </p:sp>
    </p:spTree>
    <p:extLst>
      <p:ext uri="{BB962C8B-B14F-4D97-AF65-F5344CB8AC3E}">
        <p14:creationId xmlns:p14="http://schemas.microsoft.com/office/powerpoint/2010/main" val="88984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a:xfrm>
            <a:off x="685801" y="1700613"/>
            <a:ext cx="10131425" cy="4090587"/>
          </a:xfrm>
        </p:spPr>
        <p:txBody>
          <a:bodyPr>
            <a:normAutofit lnSpcReduction="10000"/>
          </a:bodyPr>
          <a:lstStyle/>
          <a:p>
            <a:pPr algn="just"/>
            <a:r>
              <a:rPr lang="en-US" dirty="0"/>
              <a:t>The main aim of Online Quiz System is to facilitate a user friendly environment of e-book implementation and reduces the manual effort. </a:t>
            </a:r>
            <a:endParaRPr lang="en-US" dirty="0" smtClean="0"/>
          </a:p>
          <a:p>
            <a:pPr algn="just"/>
            <a:r>
              <a:rPr lang="en-US" dirty="0" smtClean="0"/>
              <a:t>Users </a:t>
            </a:r>
            <a:r>
              <a:rPr lang="en-US" dirty="0"/>
              <a:t>of the system are</a:t>
            </a:r>
            <a:r>
              <a:rPr lang="en-US" dirty="0" smtClean="0"/>
              <a:t>:</a:t>
            </a:r>
          </a:p>
          <a:p>
            <a:pPr marL="0" indent="0" algn="just">
              <a:buNone/>
            </a:pPr>
            <a:r>
              <a:rPr lang="en-US" dirty="0"/>
              <a:t> </a:t>
            </a:r>
            <a:r>
              <a:rPr lang="en-US" dirty="0" smtClean="0"/>
              <a:t>    </a:t>
            </a:r>
            <a:r>
              <a:rPr lang="en-US" dirty="0"/>
              <a:t>1. Teachers </a:t>
            </a:r>
            <a:endParaRPr lang="en-US" dirty="0" smtClean="0"/>
          </a:p>
          <a:p>
            <a:pPr marL="0" indent="0" algn="just">
              <a:buNone/>
            </a:pPr>
            <a:r>
              <a:rPr lang="en-US" dirty="0"/>
              <a:t> </a:t>
            </a:r>
            <a:r>
              <a:rPr lang="en-US" dirty="0" smtClean="0"/>
              <a:t>    2</a:t>
            </a:r>
            <a:r>
              <a:rPr lang="en-US" dirty="0"/>
              <a:t>. </a:t>
            </a:r>
            <a:r>
              <a:rPr lang="en-US" dirty="0" smtClean="0"/>
              <a:t>Students</a:t>
            </a:r>
          </a:p>
          <a:p>
            <a:pPr algn="just">
              <a:buFont typeface="Arial" panose="020B0604020202020204" pitchFamily="34" charset="0"/>
              <a:buChar char="•"/>
            </a:pPr>
            <a:r>
              <a:rPr lang="en-US" dirty="0"/>
              <a:t>Advancements in technology have automated quiz scoring and question posing, ensuring secure data access and improved e-book design. </a:t>
            </a:r>
            <a:endParaRPr lang="en-US" dirty="0" smtClean="0"/>
          </a:p>
          <a:p>
            <a:pPr algn="just">
              <a:buFont typeface="Arial" panose="020B0604020202020204" pitchFamily="34" charset="0"/>
              <a:buChar char="•"/>
            </a:pPr>
            <a:r>
              <a:rPr lang="en-US" dirty="0" smtClean="0"/>
              <a:t>Service-based </a:t>
            </a:r>
            <a:r>
              <a:rPr lang="en-US" dirty="0"/>
              <a:t>architecture is crucial for future scalability</a:t>
            </a:r>
            <a:r>
              <a:rPr lang="en-US" dirty="0" smtClean="0"/>
              <a:t>.</a:t>
            </a:r>
          </a:p>
          <a:p>
            <a:pPr algn="just">
              <a:buFont typeface="Arial" panose="020B0604020202020204" pitchFamily="34" charset="0"/>
              <a:buChar char="•"/>
            </a:pPr>
            <a:r>
              <a:rPr lang="en-US" dirty="0" smtClean="0"/>
              <a:t>The </a:t>
            </a:r>
            <a:r>
              <a:rPr lang="en-US" dirty="0"/>
              <a:t>system reduces manual workload, allowing teachers to create quizzes and participate while students can only take quizzes, with results displayed upon completion. </a:t>
            </a:r>
            <a:endParaRPr lang="en-US" dirty="0" smtClean="0"/>
          </a:p>
          <a:p>
            <a:pPr algn="just">
              <a:buFont typeface="Arial" panose="020B0604020202020204" pitchFamily="34" charset="0"/>
              <a:buChar char="•"/>
            </a:pPr>
            <a:r>
              <a:rPr lang="en-US" dirty="0" smtClean="0"/>
              <a:t>Both </a:t>
            </a:r>
            <a:r>
              <a:rPr lang="en-US" dirty="0"/>
              <a:t>users can communicate with the administrator for queries and suggestions, enhancing project effectiveness.</a:t>
            </a:r>
            <a:endParaRPr lang="en-US" dirty="0" smtClean="0"/>
          </a:p>
        </p:txBody>
      </p:sp>
    </p:spTree>
    <p:extLst>
      <p:ext uri="{BB962C8B-B14F-4D97-AF65-F5344CB8AC3E}">
        <p14:creationId xmlns:p14="http://schemas.microsoft.com/office/powerpoint/2010/main" val="2015625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EXISTING SYSTEM</a:t>
            </a:r>
            <a:endParaRPr lang="en-US" b="1" dirty="0"/>
          </a:p>
        </p:txBody>
      </p:sp>
      <p:sp>
        <p:nvSpPr>
          <p:cNvPr id="3" name="Content Placeholder 2"/>
          <p:cNvSpPr>
            <a:spLocks noGrp="1"/>
          </p:cNvSpPr>
          <p:nvPr>
            <p:ph idx="1"/>
          </p:nvPr>
        </p:nvSpPr>
        <p:spPr>
          <a:xfrm>
            <a:off x="685801" y="1666431"/>
            <a:ext cx="10131425" cy="5191570"/>
          </a:xfrm>
        </p:spPr>
        <p:txBody>
          <a:bodyPr>
            <a:normAutofit/>
          </a:bodyPr>
          <a:lstStyle/>
          <a:p>
            <a:pPr marL="0" indent="0" algn="just">
              <a:buNone/>
            </a:pPr>
            <a:r>
              <a:rPr lang="en-US" dirty="0"/>
              <a:t>The whole process of assigning test and evaluating their scores after the test, was done manually till date. Processing the test paper i.e. checking and distributing respective scores used to take time when the software was not installed</a:t>
            </a:r>
            <a:r>
              <a:rPr lang="en-US" dirty="0" smtClean="0"/>
              <a:t>.</a:t>
            </a:r>
          </a:p>
          <a:p>
            <a:pPr marL="0" indent="0" algn="just">
              <a:buNone/>
            </a:pPr>
            <a:r>
              <a:rPr lang="en-US" sz="2400" b="1" dirty="0" smtClean="0"/>
              <a:t>DRAWBACKS OF EXISTING SYSTEM:</a:t>
            </a:r>
          </a:p>
          <a:p>
            <a:pPr algn="just">
              <a:buFont typeface="Arial" panose="020B0604020202020204" pitchFamily="34" charset="0"/>
              <a:buChar char="•"/>
            </a:pPr>
            <a:r>
              <a:rPr lang="en-US" dirty="0"/>
              <a:t>The current system is very time </a:t>
            </a:r>
            <a:r>
              <a:rPr lang="en-US" dirty="0" smtClean="0"/>
              <a:t>consuming</a:t>
            </a:r>
          </a:p>
          <a:p>
            <a:pPr algn="just">
              <a:buFont typeface="Arial" panose="020B0604020202020204" pitchFamily="34" charset="0"/>
              <a:buChar char="•"/>
            </a:pPr>
            <a:r>
              <a:rPr lang="en-US" dirty="0"/>
              <a:t>It is very difficult to analyze the exam manually</a:t>
            </a:r>
            <a:r>
              <a:rPr lang="en-US" dirty="0" smtClean="0"/>
              <a:t>.</a:t>
            </a:r>
          </a:p>
          <a:p>
            <a:pPr algn="just">
              <a:buFont typeface="Arial" panose="020B0604020202020204" pitchFamily="34" charset="0"/>
              <a:buChar char="•"/>
            </a:pPr>
            <a:r>
              <a:rPr lang="en-US" dirty="0"/>
              <a:t>•To take exam of more candidates more invigilators are required but no need of invigilator in case of on line exam</a:t>
            </a:r>
            <a:r>
              <a:rPr lang="en-US" dirty="0" smtClean="0"/>
              <a:t>.</a:t>
            </a:r>
          </a:p>
          <a:p>
            <a:pPr algn="just">
              <a:buFont typeface="Arial" panose="020B0604020202020204" pitchFamily="34" charset="0"/>
              <a:buChar char="•"/>
            </a:pPr>
            <a:r>
              <a:rPr lang="en-US" dirty="0"/>
              <a:t>Results are not precise as calculation and evaluations are done manually. </a:t>
            </a:r>
            <a:endParaRPr lang="en-US" dirty="0" smtClean="0"/>
          </a:p>
          <a:p>
            <a:pPr algn="just">
              <a:buFont typeface="Arial" panose="020B0604020202020204" pitchFamily="34" charset="0"/>
              <a:buChar char="•"/>
            </a:pPr>
            <a:r>
              <a:rPr lang="en-US" dirty="0"/>
              <a:t>The chances of paper leakage are more in current system as compared to proposed system. Result processing takes more time as it is done manually</a:t>
            </a:r>
            <a:endParaRPr lang="en-US" b="1" dirty="0" smtClean="0"/>
          </a:p>
          <a:p>
            <a:pPr marL="0" indent="0">
              <a:buNone/>
            </a:pPr>
            <a:endParaRPr lang="en-US" sz="2400" b="1" dirty="0"/>
          </a:p>
        </p:txBody>
      </p:sp>
    </p:spTree>
    <p:extLst>
      <p:ext uri="{BB962C8B-B14F-4D97-AF65-F5344CB8AC3E}">
        <p14:creationId xmlns:p14="http://schemas.microsoft.com/office/powerpoint/2010/main" val="2408747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SYSTEM</a:t>
            </a:r>
            <a:endParaRPr lang="en-US" b="1" dirty="0"/>
          </a:p>
        </p:txBody>
      </p:sp>
      <p:sp>
        <p:nvSpPr>
          <p:cNvPr id="3" name="Content Placeholder 2"/>
          <p:cNvSpPr>
            <a:spLocks noGrp="1"/>
          </p:cNvSpPr>
          <p:nvPr>
            <p:ph idx="1"/>
          </p:nvPr>
        </p:nvSpPr>
        <p:spPr/>
        <p:txBody>
          <a:bodyPr/>
          <a:lstStyle/>
          <a:p>
            <a:pPr algn="just"/>
            <a:r>
              <a:rPr lang="en-US" dirty="0"/>
              <a:t>The purpose of Online Quiz simulator is to take offline test in an efficient manner and no time wasting for checking the paper. </a:t>
            </a:r>
            <a:endParaRPr lang="en-US" dirty="0" smtClean="0"/>
          </a:p>
          <a:p>
            <a:pPr marL="0" indent="0" algn="just">
              <a:buNone/>
            </a:pPr>
            <a:endParaRPr lang="en-US" dirty="0" smtClean="0"/>
          </a:p>
          <a:p>
            <a:pPr algn="just"/>
            <a:r>
              <a:rPr lang="en-US" dirty="0" smtClean="0"/>
              <a:t>The </a:t>
            </a:r>
            <a:r>
              <a:rPr lang="en-US" dirty="0"/>
              <a:t>main objective of offline test simulator is to efficiently evaluate the candidate thoroughly through a fully automated system that not only saves lot of time but also gives fast results. </a:t>
            </a:r>
            <a:endParaRPr lang="en-US" dirty="0" smtClean="0"/>
          </a:p>
          <a:p>
            <a:pPr marL="0" indent="0" algn="just">
              <a:buNone/>
            </a:pPr>
            <a:endParaRPr lang="en-US" dirty="0" smtClean="0"/>
          </a:p>
          <a:p>
            <a:pPr algn="just"/>
            <a:r>
              <a:rPr lang="en-US" dirty="0" smtClean="0"/>
              <a:t>For </a:t>
            </a:r>
            <a:r>
              <a:rPr lang="en-US" dirty="0"/>
              <a:t>students they give papers according to their convenience and time and there is no need of using extra Thing like paper, pen etc</a:t>
            </a:r>
            <a:r>
              <a:rPr lang="en-US" dirty="0" smtClean="0"/>
              <a:t>.</a:t>
            </a:r>
            <a:endParaRPr lang="en-US" dirty="0"/>
          </a:p>
        </p:txBody>
      </p:sp>
    </p:spTree>
    <p:extLst>
      <p:ext uri="{BB962C8B-B14F-4D97-AF65-F5344CB8AC3E}">
        <p14:creationId xmlns:p14="http://schemas.microsoft.com/office/powerpoint/2010/main" val="65622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85801" y="1469877"/>
            <a:ext cx="10131425" cy="5007835"/>
          </a:xfrm>
        </p:spPr>
        <p:txBody>
          <a:bodyPr>
            <a:normAutofit/>
          </a:bodyPr>
          <a:lstStyle/>
          <a:p>
            <a:pPr marL="0" indent="0">
              <a:buNone/>
            </a:pPr>
            <a:r>
              <a:rPr lang="en-US" sz="2000" b="1" dirty="0" smtClean="0"/>
              <a:t>ADVANTAGES OF PROPOSED SYSTEM:</a:t>
            </a:r>
            <a:endParaRPr lang="en-US" sz="2000" b="1" dirty="0"/>
          </a:p>
          <a:p>
            <a:pPr marL="0" indent="0" algn="just">
              <a:buNone/>
            </a:pPr>
            <a:r>
              <a:rPr lang="en-US" sz="2000" dirty="0"/>
              <a:t>The system is very simple in design and to implement. The system requires very low system resources and the system will work in almost all configurations. It has got following features </a:t>
            </a:r>
            <a:r>
              <a:rPr lang="en-US" sz="2000" dirty="0" smtClean="0"/>
              <a:t>:</a:t>
            </a:r>
          </a:p>
          <a:p>
            <a:pPr algn="just">
              <a:buFont typeface="Wingdings" panose="05000000000000000000" pitchFamily="2" charset="2"/>
              <a:buChar char="q"/>
            </a:pPr>
            <a:r>
              <a:rPr lang="en-US" sz="2000" dirty="0"/>
              <a:t>Greater efficiency. </a:t>
            </a:r>
            <a:endParaRPr lang="en-US" sz="2000" dirty="0" smtClean="0"/>
          </a:p>
          <a:p>
            <a:pPr algn="just">
              <a:buFont typeface="Wingdings" panose="05000000000000000000" pitchFamily="2" charset="2"/>
              <a:buChar char="q"/>
            </a:pPr>
            <a:r>
              <a:rPr lang="en-US" sz="2000" dirty="0" smtClean="0"/>
              <a:t>Better </a:t>
            </a:r>
            <a:r>
              <a:rPr lang="en-US" sz="2000" dirty="0"/>
              <a:t>service</a:t>
            </a:r>
            <a:r>
              <a:rPr lang="en-US" sz="2000" dirty="0" smtClean="0"/>
              <a:t>.</a:t>
            </a:r>
          </a:p>
          <a:p>
            <a:pPr algn="just">
              <a:buFont typeface="Wingdings" panose="05000000000000000000" pitchFamily="2" charset="2"/>
              <a:buChar char="q"/>
            </a:pPr>
            <a:r>
              <a:rPr lang="en-US" sz="2000" dirty="0" smtClean="0"/>
              <a:t> User-friendliness </a:t>
            </a:r>
            <a:r>
              <a:rPr lang="en-US" sz="2000" dirty="0"/>
              <a:t>and interaction</a:t>
            </a:r>
            <a:r>
              <a:rPr lang="en-US" sz="2000" dirty="0" smtClean="0"/>
              <a:t>.</a:t>
            </a:r>
          </a:p>
          <a:p>
            <a:pPr algn="just">
              <a:buFont typeface="Wingdings" panose="05000000000000000000" pitchFamily="2" charset="2"/>
              <a:buChar char="q"/>
            </a:pPr>
            <a:r>
              <a:rPr lang="en-US" sz="2000" dirty="0" smtClean="0"/>
              <a:t> Minimum </a:t>
            </a:r>
            <a:r>
              <a:rPr lang="en-US" sz="2000" dirty="0"/>
              <a:t>time required. </a:t>
            </a:r>
            <a:endParaRPr lang="en-US" sz="2000" dirty="0" smtClean="0"/>
          </a:p>
          <a:p>
            <a:pPr algn="just">
              <a:buFont typeface="Wingdings" panose="05000000000000000000" pitchFamily="2" charset="2"/>
              <a:buChar char="q"/>
            </a:pPr>
            <a:r>
              <a:rPr lang="en-US" sz="2000" dirty="0" smtClean="0"/>
              <a:t>It </a:t>
            </a:r>
            <a:r>
              <a:rPr lang="en-US" sz="2000" dirty="0"/>
              <a:t>saves more time. </a:t>
            </a:r>
            <a:endParaRPr lang="en-US" sz="2000" dirty="0" smtClean="0"/>
          </a:p>
          <a:p>
            <a:pPr algn="just">
              <a:buFont typeface="Wingdings" panose="05000000000000000000" pitchFamily="2" charset="2"/>
              <a:buChar char="q"/>
            </a:pPr>
            <a:r>
              <a:rPr lang="en-US" sz="2000" dirty="0" smtClean="0"/>
              <a:t>It </a:t>
            </a:r>
            <a:r>
              <a:rPr lang="en-US" sz="2000" dirty="0"/>
              <a:t>saves the student's money. </a:t>
            </a:r>
            <a:endParaRPr lang="en-US" sz="2000" dirty="0" smtClean="0"/>
          </a:p>
          <a:p>
            <a:pPr algn="just">
              <a:buFont typeface="Wingdings" panose="05000000000000000000" pitchFamily="2" charset="2"/>
              <a:buChar char="q"/>
            </a:pPr>
            <a:r>
              <a:rPr lang="en-US" sz="2000" dirty="0" smtClean="0"/>
              <a:t>It </a:t>
            </a:r>
            <a:r>
              <a:rPr lang="en-US" sz="2000" dirty="0"/>
              <a:t>saves paper.</a:t>
            </a:r>
            <a:endParaRPr lang="en-US" sz="2000" b="1" dirty="0"/>
          </a:p>
        </p:txBody>
      </p:sp>
    </p:spTree>
    <p:extLst>
      <p:ext uri="{BB962C8B-B14F-4D97-AF65-F5344CB8AC3E}">
        <p14:creationId xmlns:p14="http://schemas.microsoft.com/office/powerpoint/2010/main" val="425353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MODULES</a:t>
            </a:r>
            <a:endParaRPr lang="en-US" b="1" dirty="0"/>
          </a:p>
        </p:txBody>
      </p:sp>
      <p:sp>
        <p:nvSpPr>
          <p:cNvPr id="3" name="Content Placeholder 2"/>
          <p:cNvSpPr>
            <a:spLocks noGrp="1"/>
          </p:cNvSpPr>
          <p:nvPr>
            <p:ph idx="1"/>
          </p:nvPr>
        </p:nvSpPr>
        <p:spPr>
          <a:xfrm>
            <a:off x="685801" y="1726251"/>
            <a:ext cx="10131425" cy="4064950"/>
          </a:xfrm>
        </p:spPr>
        <p:txBody>
          <a:bodyPr>
            <a:normAutofit/>
          </a:bodyPr>
          <a:lstStyle/>
          <a:p>
            <a:pPr>
              <a:buFont typeface="Wingdings" panose="05000000000000000000" pitchFamily="2" charset="2"/>
              <a:buChar char="v"/>
            </a:pPr>
            <a:r>
              <a:rPr lang="en-US" sz="2000" dirty="0"/>
              <a:t>Home page Module. </a:t>
            </a:r>
            <a:endParaRPr lang="en-US" sz="2000" dirty="0" smtClean="0"/>
          </a:p>
          <a:p>
            <a:pPr>
              <a:buFont typeface="Wingdings" panose="05000000000000000000" pitchFamily="2" charset="2"/>
              <a:buChar char="v"/>
            </a:pPr>
            <a:r>
              <a:rPr lang="en-US" sz="2000" dirty="0" smtClean="0"/>
              <a:t>About </a:t>
            </a:r>
            <a:r>
              <a:rPr lang="en-US" sz="2000" dirty="0"/>
              <a:t>us Module. </a:t>
            </a:r>
          </a:p>
          <a:p>
            <a:pPr>
              <a:buFont typeface="Wingdings" panose="05000000000000000000" pitchFamily="2" charset="2"/>
              <a:buChar char="v"/>
            </a:pPr>
            <a:r>
              <a:rPr lang="en-US" sz="2000" dirty="0" smtClean="0"/>
              <a:t>Admin </a:t>
            </a:r>
            <a:r>
              <a:rPr lang="en-US" sz="2000" dirty="0"/>
              <a:t>Login Module. </a:t>
            </a:r>
          </a:p>
          <a:p>
            <a:pPr>
              <a:buFont typeface="Wingdings" panose="05000000000000000000" pitchFamily="2" charset="2"/>
              <a:buChar char="v"/>
            </a:pPr>
            <a:r>
              <a:rPr lang="en-US" sz="2000" dirty="0" smtClean="0"/>
              <a:t>Feedback </a:t>
            </a:r>
            <a:r>
              <a:rPr lang="en-US" sz="2000" dirty="0"/>
              <a:t>Module. </a:t>
            </a:r>
          </a:p>
          <a:p>
            <a:pPr>
              <a:buFont typeface="Wingdings" panose="05000000000000000000" pitchFamily="2" charset="2"/>
              <a:buChar char="v"/>
            </a:pPr>
            <a:r>
              <a:rPr lang="en-US" sz="2000" dirty="0" smtClean="0"/>
              <a:t>Admin </a:t>
            </a:r>
            <a:r>
              <a:rPr lang="en-US" sz="2000" dirty="0"/>
              <a:t>Dashboard Module. </a:t>
            </a:r>
          </a:p>
          <a:p>
            <a:pPr>
              <a:buFont typeface="Wingdings" panose="05000000000000000000" pitchFamily="2" charset="2"/>
              <a:buChar char="v"/>
            </a:pPr>
            <a:r>
              <a:rPr lang="en-US" sz="2000" dirty="0" smtClean="0"/>
              <a:t>Student </a:t>
            </a:r>
            <a:r>
              <a:rPr lang="en-US" sz="2000" dirty="0"/>
              <a:t>Dashboard Module. </a:t>
            </a:r>
          </a:p>
        </p:txBody>
      </p:sp>
    </p:spTree>
    <p:extLst>
      <p:ext uri="{BB962C8B-B14F-4D97-AF65-F5344CB8AC3E}">
        <p14:creationId xmlns:p14="http://schemas.microsoft.com/office/powerpoint/2010/main" val="1512216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191</TotalTime>
  <Words>799</Words>
  <Application>Microsoft Office PowerPoint</Application>
  <PresentationFormat>Widescreen</PresentationFormat>
  <Paragraphs>86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Celestial</vt:lpstr>
      <vt:lpstr>ONLINE QUIZ WEBSITE</vt:lpstr>
      <vt:lpstr>FULL STACK INTERNSHIP</vt:lpstr>
      <vt:lpstr>CONTENTS</vt:lpstr>
      <vt:lpstr>ABSTRACT</vt:lpstr>
      <vt:lpstr>INTRODUCTION</vt:lpstr>
      <vt:lpstr>EXISTING SYSTEM</vt:lpstr>
      <vt:lpstr>PROPOSED SYSTEM</vt:lpstr>
      <vt:lpstr>PowerPoint Presentation</vt:lpstr>
      <vt:lpstr>MODULES</vt:lpstr>
      <vt:lpstr>SOFWARE REQUIREMENTS</vt:lpstr>
      <vt:lpstr>PowerPoint Presentation</vt:lpstr>
      <vt:lpstr>METHODOLOGY</vt:lpstr>
      <vt:lpstr>RESULTS – HOME PAGE</vt:lpstr>
      <vt:lpstr>ADMIN LOGIN</vt:lpstr>
      <vt:lpstr>Admin HOME PAGE</vt:lpstr>
      <vt:lpstr>USER LOGIN</vt:lpstr>
      <vt:lpstr>RANKING</vt:lpstr>
      <vt:lpstr>ADD QUIZ</vt:lpstr>
      <vt:lpstr>STUDENT SIGN-IN</vt:lpstr>
      <vt:lpstr>QUIZ</vt:lpstr>
      <vt:lpstr>FEEDBACK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Third eye for Blind People</dc:title>
  <dc:creator>Microsoft account</dc:creator>
  <cp:lastModifiedBy>Microsoft account</cp:lastModifiedBy>
  <cp:revision>22</cp:revision>
  <dcterms:created xsi:type="dcterms:W3CDTF">2023-09-28T18:15:47Z</dcterms:created>
  <dcterms:modified xsi:type="dcterms:W3CDTF">2024-03-26T11:03:46Z</dcterms:modified>
</cp:coreProperties>
</file>