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4" r:id="rId6"/>
    <p:sldId id="260" r:id="rId7"/>
    <p:sldId id="262" r:id="rId8"/>
    <p:sldId id="263" r:id="rId9"/>
    <p:sldId id="261" r:id="rId10"/>
    <p:sldId id="266" r:id="rId11"/>
    <p:sldId id="265" r:id="rId12"/>
    <p:sldId id="267" r:id="rId13"/>
    <p:sldId id="268" r:id="rId14"/>
    <p:sldId id="272" r:id="rId15"/>
    <p:sldId id="275" r:id="rId16"/>
    <p:sldId id="270" r:id="rId17"/>
    <p:sldId id="273" r:id="rId18"/>
    <p:sldId id="287" r:id="rId19"/>
    <p:sldId id="276" r:id="rId20"/>
    <p:sldId id="277" r:id="rId21"/>
    <p:sldId id="278" r:id="rId22"/>
    <p:sldId id="279" r:id="rId23"/>
    <p:sldId id="280" r:id="rId24"/>
    <p:sldId id="282" r:id="rId25"/>
    <p:sldId id="281"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1785147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176764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53798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3669224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0339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46955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810165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338472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98021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B73EF-6433-4CF6-B5CE-AC84F26F273E}" type="datetimeFigureOut">
              <a:rPr lang="en-IN" smtClean="0"/>
              <a:t>13-08-2025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137163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B73EF-6433-4CF6-B5CE-AC84F26F273E}" type="datetimeFigureOut">
              <a:rPr lang="en-IN" smtClean="0"/>
              <a:t>13-08-2025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290799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B73EF-6433-4CF6-B5CE-AC84F26F273E}" type="datetimeFigureOut">
              <a:rPr lang="en-IN" smtClean="0"/>
              <a:t>13-08-2025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313345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B73EF-6433-4CF6-B5CE-AC84F26F273E}" type="datetimeFigureOut">
              <a:rPr lang="en-IN" smtClean="0"/>
              <a:t>13-08-2025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128961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B73EF-6433-4CF6-B5CE-AC84F26F273E}" type="datetimeFigureOut">
              <a:rPr lang="en-IN" smtClean="0"/>
              <a:t>13-08-2025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58752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FB73EF-6433-4CF6-B5CE-AC84F26F273E}" type="datetimeFigureOut">
              <a:rPr lang="en-IN" smtClean="0"/>
              <a:t>13-08-2025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0587D-7CDF-4620-B37B-C4726D488E3C}" type="slidenum">
              <a:rPr lang="en-IN" smtClean="0"/>
              <a:t>‹#›</a:t>
            </a:fld>
            <a:endParaRPr lang="en-IN"/>
          </a:p>
        </p:txBody>
      </p:sp>
    </p:spTree>
    <p:extLst>
      <p:ext uri="{BB962C8B-B14F-4D97-AF65-F5344CB8AC3E}">
        <p14:creationId xmlns:p14="http://schemas.microsoft.com/office/powerpoint/2010/main" val="324155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70587D-7CDF-4620-B37B-C4726D488E3C}" type="slidenum">
              <a:rPr lang="en-IN" smtClean="0"/>
              <a:t>‹#›</a:t>
            </a:fld>
            <a:endParaRPr lang="en-IN"/>
          </a:p>
        </p:txBody>
      </p:sp>
      <p:sp>
        <p:nvSpPr>
          <p:cNvPr id="5" name="Date Placeholder 4"/>
          <p:cNvSpPr>
            <a:spLocks noGrp="1"/>
          </p:cNvSpPr>
          <p:nvPr>
            <p:ph type="dt" sz="half" idx="10"/>
          </p:nvPr>
        </p:nvSpPr>
        <p:spPr/>
        <p:txBody>
          <a:bodyPr/>
          <a:lstStyle/>
          <a:p>
            <a:fld id="{1AFB73EF-6433-4CF6-B5CE-AC84F26F273E}" type="datetimeFigureOut">
              <a:rPr lang="en-IN" smtClean="0"/>
              <a:t>13-08-2025</a:t>
            </a:fld>
            <a:endParaRPr lang="en-IN"/>
          </a:p>
        </p:txBody>
      </p:sp>
    </p:spTree>
    <p:extLst>
      <p:ext uri="{BB962C8B-B14F-4D97-AF65-F5344CB8AC3E}">
        <p14:creationId xmlns:p14="http://schemas.microsoft.com/office/powerpoint/2010/main" val="41843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FB73EF-6433-4CF6-B5CE-AC84F26F273E}" type="datetimeFigureOut">
              <a:rPr lang="en-IN" smtClean="0"/>
              <a:t>13-08-2025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70587D-7CDF-4620-B37B-C4726D488E3C}" type="slidenum">
              <a:rPr lang="en-IN" smtClean="0"/>
              <a:t>‹#›</a:t>
            </a:fld>
            <a:endParaRPr lang="en-IN"/>
          </a:p>
        </p:txBody>
      </p:sp>
    </p:spTree>
    <p:extLst>
      <p:ext uri="{BB962C8B-B14F-4D97-AF65-F5344CB8AC3E}">
        <p14:creationId xmlns:p14="http://schemas.microsoft.com/office/powerpoint/2010/main" val="30834444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76FBD-6556-4010-D3EE-84A5B8FF34D3}"/>
              </a:ext>
            </a:extLst>
          </p:cNvPr>
          <p:cNvSpPr>
            <a:spLocks noGrp="1"/>
          </p:cNvSpPr>
          <p:nvPr>
            <p:ph type="ctrTitle"/>
          </p:nvPr>
        </p:nvSpPr>
        <p:spPr>
          <a:xfrm>
            <a:off x="463248" y="1521173"/>
            <a:ext cx="7766936" cy="1646302"/>
          </a:xfrm>
        </p:spPr>
        <p:txBody>
          <a:bodyPr/>
          <a:lstStyle/>
          <a:p>
            <a:r>
              <a:rPr lang="en-US" b="1" dirty="0"/>
              <a:t>Bank Loan Analytics</a:t>
            </a:r>
            <a:endParaRPr lang="en-IN" b="1" dirty="0"/>
          </a:p>
        </p:txBody>
      </p:sp>
      <p:sp>
        <p:nvSpPr>
          <p:cNvPr id="3" name="Subtitle 2">
            <a:extLst>
              <a:ext uri="{FF2B5EF4-FFF2-40B4-BE49-F238E27FC236}">
                <a16:creationId xmlns:a16="http://schemas.microsoft.com/office/drawing/2014/main" id="{B223CBFD-67EA-07FD-E06C-6622AEB0A5AE}"/>
              </a:ext>
            </a:extLst>
          </p:cNvPr>
          <p:cNvSpPr>
            <a:spLocks noGrp="1"/>
          </p:cNvSpPr>
          <p:nvPr>
            <p:ph type="subTitle" idx="1"/>
          </p:nvPr>
        </p:nvSpPr>
        <p:spPr>
          <a:xfrm>
            <a:off x="1710267" y="4118567"/>
            <a:ext cx="7766936" cy="1096899"/>
          </a:xfrm>
        </p:spPr>
        <p:txBody>
          <a:bodyPr/>
          <a:lstStyle/>
          <a:p>
            <a:pPr algn="ctr"/>
            <a:r>
              <a:rPr lang="en-US" dirty="0"/>
              <a:t>Project done by Dhivya Balaje, Feroze Ahmed J, Deepak K, Santhosh G, Adlin Raja D  </a:t>
            </a:r>
            <a:endParaRPr lang="en-IN" dirty="0"/>
          </a:p>
        </p:txBody>
      </p:sp>
      <p:sp>
        <p:nvSpPr>
          <p:cNvPr id="4" name="Title 1">
            <a:extLst>
              <a:ext uri="{FF2B5EF4-FFF2-40B4-BE49-F238E27FC236}">
                <a16:creationId xmlns:a16="http://schemas.microsoft.com/office/drawing/2014/main" id="{7CD583CD-C396-73CE-ADFC-9CA56343FC72}"/>
              </a:ext>
            </a:extLst>
          </p:cNvPr>
          <p:cNvSpPr txBox="1">
            <a:spLocks/>
          </p:cNvSpPr>
          <p:nvPr/>
        </p:nvSpPr>
        <p:spPr>
          <a:xfrm>
            <a:off x="-1670936" y="3429000"/>
            <a:ext cx="7766936" cy="43368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Domain: </a:t>
            </a:r>
            <a:r>
              <a:rPr lang="en-US" sz="2400" b="1" dirty="0"/>
              <a:t>Banking and Finance</a:t>
            </a:r>
          </a:p>
        </p:txBody>
      </p:sp>
      <p:sp>
        <p:nvSpPr>
          <p:cNvPr id="5" name="Title 1">
            <a:extLst>
              <a:ext uri="{FF2B5EF4-FFF2-40B4-BE49-F238E27FC236}">
                <a16:creationId xmlns:a16="http://schemas.microsoft.com/office/drawing/2014/main" id="{AE4A06BE-BEA4-3AF9-B385-1188FF5A8FE0}"/>
              </a:ext>
            </a:extLst>
          </p:cNvPr>
          <p:cNvSpPr txBox="1">
            <a:spLocks/>
          </p:cNvSpPr>
          <p:nvPr/>
        </p:nvSpPr>
        <p:spPr>
          <a:xfrm>
            <a:off x="-1063755" y="1642534"/>
            <a:ext cx="7766936" cy="43368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tx1"/>
                </a:solidFill>
              </a:rPr>
              <a:t>PGP-DSE JAN’25 Chennai – Group 2</a:t>
            </a:r>
          </a:p>
        </p:txBody>
      </p:sp>
    </p:spTree>
    <p:extLst>
      <p:ext uri="{BB962C8B-B14F-4D97-AF65-F5344CB8AC3E}">
        <p14:creationId xmlns:p14="http://schemas.microsoft.com/office/powerpoint/2010/main" val="9589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F1381-1502-71CE-5186-605995E76E40}"/>
              </a:ext>
            </a:extLst>
          </p:cNvPr>
          <p:cNvSpPr>
            <a:spLocks noGrp="1"/>
          </p:cNvSpPr>
          <p:nvPr>
            <p:ph type="title"/>
          </p:nvPr>
        </p:nvSpPr>
        <p:spPr>
          <a:xfrm>
            <a:off x="677334" y="609600"/>
            <a:ext cx="8596668" cy="664029"/>
          </a:xfrm>
        </p:spPr>
        <p:txBody>
          <a:bodyPr/>
          <a:lstStyle/>
          <a:p>
            <a:r>
              <a:rPr lang="en-IN" dirty="0">
                <a:solidFill>
                  <a:schemeClr val="tx1"/>
                </a:solidFill>
              </a:rPr>
              <a:t>Target Variable – Good vs Bad Loan</a:t>
            </a:r>
          </a:p>
        </p:txBody>
      </p:sp>
      <p:pic>
        <p:nvPicPr>
          <p:cNvPr id="4" name="Content Placeholder 3">
            <a:extLst>
              <a:ext uri="{FF2B5EF4-FFF2-40B4-BE49-F238E27FC236}">
                <a16:creationId xmlns:a16="http://schemas.microsoft.com/office/drawing/2014/main" id="{CABB6D2F-0D9A-8AF9-55FB-5FB60397704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843"/>
          <a:stretch/>
        </p:blipFill>
        <p:spPr>
          <a:xfrm>
            <a:off x="677334" y="1458686"/>
            <a:ext cx="5581952" cy="4789714"/>
          </a:xfrm>
          <a:prstGeom prst="rect">
            <a:avLst/>
          </a:prstGeom>
        </p:spPr>
      </p:pic>
      <p:pic>
        <p:nvPicPr>
          <p:cNvPr id="6" name="Picture 5">
            <a:extLst>
              <a:ext uri="{FF2B5EF4-FFF2-40B4-BE49-F238E27FC236}">
                <a16:creationId xmlns:a16="http://schemas.microsoft.com/office/drawing/2014/main" id="{48A938E1-EF19-09C0-E92B-A431904954E8}"/>
              </a:ext>
            </a:extLst>
          </p:cNvPr>
          <p:cNvPicPr>
            <a:picLocks noChangeAspect="1"/>
          </p:cNvPicPr>
          <p:nvPr/>
        </p:nvPicPr>
        <p:blipFill>
          <a:blip r:embed="rId3"/>
          <a:stretch>
            <a:fillRect/>
          </a:stretch>
        </p:blipFill>
        <p:spPr>
          <a:xfrm>
            <a:off x="6441125" y="1701789"/>
            <a:ext cx="3486646" cy="1476840"/>
          </a:xfrm>
          <a:prstGeom prst="rect">
            <a:avLst/>
          </a:prstGeom>
        </p:spPr>
      </p:pic>
      <p:sp>
        <p:nvSpPr>
          <p:cNvPr id="7" name="TextBox 6">
            <a:extLst>
              <a:ext uri="{FF2B5EF4-FFF2-40B4-BE49-F238E27FC236}">
                <a16:creationId xmlns:a16="http://schemas.microsoft.com/office/drawing/2014/main" id="{66C91DC0-6B5D-126F-2369-3D951E2F247D}"/>
              </a:ext>
            </a:extLst>
          </p:cNvPr>
          <p:cNvSpPr txBox="1"/>
          <p:nvPr/>
        </p:nvSpPr>
        <p:spPr>
          <a:xfrm>
            <a:off x="6441125" y="3955882"/>
            <a:ext cx="4506685" cy="1200329"/>
          </a:xfrm>
          <a:prstGeom prst="rect">
            <a:avLst/>
          </a:prstGeom>
          <a:noFill/>
        </p:spPr>
        <p:txBody>
          <a:bodyPr wrap="square" rtlCol="0">
            <a:spAutoFit/>
          </a:bodyPr>
          <a:lstStyle/>
          <a:p>
            <a:r>
              <a:rPr lang="en-IN" dirty="0"/>
              <a:t>Our target variable has class imbalance.</a:t>
            </a:r>
          </a:p>
          <a:p>
            <a:r>
              <a:rPr lang="en-IN" dirty="0"/>
              <a:t>Techniques like SMOTE can be used to balance cases like this, but we proceeded without treating the class imbalance.</a:t>
            </a:r>
          </a:p>
        </p:txBody>
      </p:sp>
    </p:spTree>
    <p:extLst>
      <p:ext uri="{BB962C8B-B14F-4D97-AF65-F5344CB8AC3E}">
        <p14:creationId xmlns:p14="http://schemas.microsoft.com/office/powerpoint/2010/main" val="74475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A9D7-B389-3B80-B298-8C07EFFCA146}"/>
              </a:ext>
            </a:extLst>
          </p:cNvPr>
          <p:cNvSpPr>
            <a:spLocks noGrp="1"/>
          </p:cNvSpPr>
          <p:nvPr>
            <p:ph type="title"/>
          </p:nvPr>
        </p:nvSpPr>
        <p:spPr>
          <a:xfrm>
            <a:off x="905934" y="272142"/>
            <a:ext cx="8596668" cy="664029"/>
          </a:xfrm>
        </p:spPr>
        <p:txBody>
          <a:bodyPr/>
          <a:lstStyle/>
          <a:p>
            <a:pPr algn="ctr"/>
            <a:r>
              <a:rPr lang="en-IN" dirty="0">
                <a:solidFill>
                  <a:schemeClr val="tx1"/>
                </a:solidFill>
              </a:rPr>
              <a:t>Exploratory Data Analysis</a:t>
            </a:r>
          </a:p>
        </p:txBody>
      </p:sp>
      <p:sp>
        <p:nvSpPr>
          <p:cNvPr id="4" name="Title 1">
            <a:extLst>
              <a:ext uri="{FF2B5EF4-FFF2-40B4-BE49-F238E27FC236}">
                <a16:creationId xmlns:a16="http://schemas.microsoft.com/office/drawing/2014/main" id="{E4B61635-B6F0-7AED-5463-9BC0A29D3DFA}"/>
              </a:ext>
            </a:extLst>
          </p:cNvPr>
          <p:cNvSpPr txBox="1">
            <a:spLocks/>
          </p:cNvSpPr>
          <p:nvPr/>
        </p:nvSpPr>
        <p:spPr>
          <a:xfrm>
            <a:off x="3595332" y="936171"/>
            <a:ext cx="8596668" cy="6640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dirty="0">
                <a:solidFill>
                  <a:schemeClr val="tx1"/>
                </a:solidFill>
              </a:rPr>
              <a:t>Key insights from our analysis</a:t>
            </a:r>
          </a:p>
        </p:txBody>
      </p:sp>
      <p:pic>
        <p:nvPicPr>
          <p:cNvPr id="3074" name="Picture 2">
            <a:extLst>
              <a:ext uri="{FF2B5EF4-FFF2-40B4-BE49-F238E27FC236}">
                <a16:creationId xmlns:a16="http://schemas.microsoft.com/office/drawing/2014/main" id="{2044C617-F18C-350C-5218-DDA6A3A5D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21193"/>
            <a:ext cx="7859486" cy="48489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8D72C4-6A0F-94D4-A094-4E345C193C80}"/>
              </a:ext>
            </a:extLst>
          </p:cNvPr>
          <p:cNvSpPr txBox="1"/>
          <p:nvPr/>
        </p:nvSpPr>
        <p:spPr>
          <a:xfrm>
            <a:off x="9056914" y="1730829"/>
            <a:ext cx="2547257" cy="2862322"/>
          </a:xfrm>
          <a:prstGeom prst="rect">
            <a:avLst/>
          </a:prstGeom>
          <a:noFill/>
        </p:spPr>
        <p:txBody>
          <a:bodyPr wrap="square" rtlCol="0">
            <a:spAutoFit/>
          </a:bodyPr>
          <a:lstStyle/>
          <a:p>
            <a:r>
              <a:rPr lang="en-IN" dirty="0"/>
              <a:t>We can see that as the grade of the loan increases from A to G, there is a higher proportion of ‘Bad Loans’</a:t>
            </a:r>
          </a:p>
          <a:p>
            <a:endParaRPr lang="en-IN" dirty="0"/>
          </a:p>
          <a:p>
            <a:r>
              <a:rPr lang="en-IN" dirty="0"/>
              <a:t>Grade of the loan may be different due to several factors</a:t>
            </a:r>
          </a:p>
        </p:txBody>
      </p:sp>
    </p:spTree>
    <p:extLst>
      <p:ext uri="{BB962C8B-B14F-4D97-AF65-F5344CB8AC3E}">
        <p14:creationId xmlns:p14="http://schemas.microsoft.com/office/powerpoint/2010/main" val="224081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05BB6A3-74F2-A41F-C977-FB943CAB52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058" y="338462"/>
            <a:ext cx="8496527" cy="651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5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D75215E-A893-F91A-36CF-BAD4F52158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6314" y="489858"/>
            <a:ext cx="7707085" cy="58456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825D6B-A0DC-03F6-9987-BCE1F5A5EF95}"/>
              </a:ext>
            </a:extLst>
          </p:cNvPr>
          <p:cNvSpPr txBox="1"/>
          <p:nvPr/>
        </p:nvSpPr>
        <p:spPr>
          <a:xfrm>
            <a:off x="8534400" y="1038510"/>
            <a:ext cx="2797630" cy="2585323"/>
          </a:xfrm>
          <a:prstGeom prst="rect">
            <a:avLst/>
          </a:prstGeom>
          <a:noFill/>
        </p:spPr>
        <p:txBody>
          <a:bodyPr wrap="square" rtlCol="0">
            <a:spAutoFit/>
          </a:bodyPr>
          <a:lstStyle/>
          <a:p>
            <a:r>
              <a:rPr lang="en-IN" dirty="0"/>
              <a:t>As the Grade of the loan changes, the thresholds for interest rates on the loans also change. </a:t>
            </a:r>
          </a:p>
          <a:p>
            <a:endParaRPr lang="en-IN" dirty="0"/>
          </a:p>
          <a:p>
            <a:r>
              <a:rPr lang="en-IN" dirty="0"/>
              <a:t>Higher interest rates may be a factor in a loan eventually becoming a ‘Bad Loan’</a:t>
            </a:r>
          </a:p>
        </p:txBody>
      </p:sp>
    </p:spTree>
    <p:extLst>
      <p:ext uri="{BB962C8B-B14F-4D97-AF65-F5344CB8AC3E}">
        <p14:creationId xmlns:p14="http://schemas.microsoft.com/office/powerpoint/2010/main" val="196601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CC471-913C-2324-E466-66240C4D6F4E}"/>
            </a:ext>
          </a:extLst>
        </p:cNvPr>
        <p:cNvGrpSpPr/>
        <p:nvPr/>
      </p:nvGrpSpPr>
      <p:grpSpPr>
        <a:xfrm>
          <a:off x="0" y="0"/>
          <a:ext cx="0" cy="0"/>
          <a:chOff x="0" y="0"/>
          <a:chExt cx="0" cy="0"/>
        </a:xfrm>
      </p:grpSpPr>
      <p:pic>
        <p:nvPicPr>
          <p:cNvPr id="8194" name="Picture 2">
            <a:extLst>
              <a:ext uri="{FF2B5EF4-FFF2-40B4-BE49-F238E27FC236}">
                <a16:creationId xmlns:a16="http://schemas.microsoft.com/office/drawing/2014/main" id="{7464F292-8F54-AF8A-24EE-5F045B9BE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304800"/>
            <a:ext cx="6772275"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96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BC45A8F4-99F1-9913-B846-36730CC20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505" y="0"/>
            <a:ext cx="8769531" cy="627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17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D91442EF-88A9-C880-8209-A6F68C40E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887" y="266700"/>
            <a:ext cx="9592582"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39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4C76F-F3A7-2A9D-E28A-B44B8E00B9C9}"/>
            </a:ext>
          </a:extLst>
        </p:cNvPr>
        <p:cNvGrpSpPr/>
        <p:nvPr/>
      </p:nvGrpSpPr>
      <p:grpSpPr>
        <a:xfrm>
          <a:off x="0" y="0"/>
          <a:ext cx="0" cy="0"/>
          <a:chOff x="0" y="0"/>
          <a:chExt cx="0" cy="0"/>
        </a:xfrm>
      </p:grpSpPr>
      <p:pic>
        <p:nvPicPr>
          <p:cNvPr id="10242" name="Picture 2">
            <a:extLst>
              <a:ext uri="{FF2B5EF4-FFF2-40B4-BE49-F238E27FC236}">
                <a16:creationId xmlns:a16="http://schemas.microsoft.com/office/drawing/2014/main" id="{456F4442-1DC9-DA07-73E9-8371B6380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856" y="206829"/>
            <a:ext cx="7800975"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24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8A76E-F9BD-7BEB-A3CE-16EA00EDDCC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194F448-0FD2-A096-481A-A91A8C25A00D}"/>
              </a:ext>
            </a:extLst>
          </p:cNvPr>
          <p:cNvPicPr>
            <a:picLocks noChangeAspect="1"/>
          </p:cNvPicPr>
          <p:nvPr/>
        </p:nvPicPr>
        <p:blipFill>
          <a:blip r:embed="rId2"/>
          <a:stretch>
            <a:fillRect/>
          </a:stretch>
        </p:blipFill>
        <p:spPr>
          <a:xfrm>
            <a:off x="1719943" y="130778"/>
            <a:ext cx="7853213" cy="6596444"/>
          </a:xfrm>
          <a:prstGeom prst="rect">
            <a:avLst/>
          </a:prstGeom>
        </p:spPr>
      </p:pic>
    </p:spTree>
    <p:extLst>
      <p:ext uri="{BB962C8B-B14F-4D97-AF65-F5344CB8AC3E}">
        <p14:creationId xmlns:p14="http://schemas.microsoft.com/office/powerpoint/2010/main" val="2094149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70D11-B828-ABFB-9431-369AD2020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947B4-FB94-167A-D8A2-EB63107919C5}"/>
              </a:ext>
            </a:extLst>
          </p:cNvPr>
          <p:cNvSpPr>
            <a:spLocks noGrp="1"/>
          </p:cNvSpPr>
          <p:nvPr>
            <p:ph type="title"/>
          </p:nvPr>
        </p:nvSpPr>
        <p:spPr>
          <a:xfrm>
            <a:off x="677334" y="609600"/>
            <a:ext cx="8596668" cy="718457"/>
          </a:xfrm>
        </p:spPr>
        <p:txBody>
          <a:bodyPr/>
          <a:lstStyle/>
          <a:p>
            <a:r>
              <a:rPr lang="en-IN" dirty="0">
                <a:solidFill>
                  <a:schemeClr val="tx1"/>
                </a:solidFill>
              </a:rPr>
              <a:t>Data Preprocessing for Model Building</a:t>
            </a:r>
          </a:p>
        </p:txBody>
      </p:sp>
      <p:sp>
        <p:nvSpPr>
          <p:cNvPr id="3" name="Content Placeholder 2">
            <a:extLst>
              <a:ext uri="{FF2B5EF4-FFF2-40B4-BE49-F238E27FC236}">
                <a16:creationId xmlns:a16="http://schemas.microsoft.com/office/drawing/2014/main" id="{7226162D-52EC-68F0-E7E7-8CDF82E525C4}"/>
              </a:ext>
            </a:extLst>
          </p:cNvPr>
          <p:cNvSpPr>
            <a:spLocks noGrp="1"/>
          </p:cNvSpPr>
          <p:nvPr>
            <p:ph idx="1"/>
          </p:nvPr>
        </p:nvSpPr>
        <p:spPr>
          <a:xfrm>
            <a:off x="677334" y="1676399"/>
            <a:ext cx="8596668" cy="3790749"/>
          </a:xfrm>
        </p:spPr>
        <p:txBody>
          <a:bodyPr>
            <a:normAutofit/>
          </a:bodyPr>
          <a:lstStyle/>
          <a:p>
            <a:pPr marL="0" indent="0">
              <a:buNone/>
            </a:pPr>
            <a:r>
              <a:rPr lang="en-IN" dirty="0"/>
              <a:t>The following steps were done for preprocessing:</a:t>
            </a:r>
          </a:p>
          <a:p>
            <a:r>
              <a:rPr lang="en-IN" dirty="0"/>
              <a:t>Encoding the categorical variables using one-hot encoding (using </a:t>
            </a:r>
            <a:r>
              <a:rPr lang="en-IN" dirty="0" err="1"/>
              <a:t>pd.get_dummies</a:t>
            </a:r>
            <a:r>
              <a:rPr lang="en-IN" dirty="0"/>
              <a:t>)</a:t>
            </a:r>
          </a:p>
          <a:p>
            <a:r>
              <a:rPr lang="en-IN" dirty="0"/>
              <a:t>Treating outliers by capping the outliers using upper whisker and lower-whisker values (IQR method)</a:t>
            </a:r>
          </a:p>
          <a:p>
            <a:r>
              <a:rPr lang="en-IN" dirty="0"/>
              <a:t>Using Standard Scaler to scale the numerical columns </a:t>
            </a:r>
          </a:p>
          <a:p>
            <a:endParaRPr lang="en-IN" dirty="0"/>
          </a:p>
          <a:p>
            <a:pPr marL="0" indent="0">
              <a:buNone/>
            </a:pPr>
            <a:r>
              <a:rPr lang="en-IN" dirty="0"/>
              <a:t>After all the preprocessing steps, our dataset’s shape changed from (38576,16) to (38576,92) owing to encoding.</a:t>
            </a:r>
          </a:p>
          <a:p>
            <a:pPr marL="0" indent="0">
              <a:buNone/>
            </a:pPr>
            <a:r>
              <a:rPr lang="en-IN" dirty="0"/>
              <a:t>Target variable is encoded as </a:t>
            </a:r>
            <a:r>
              <a:rPr lang="en-IN" b="1" dirty="0"/>
              <a:t>0 – Bad Loan, 1 – Good Loan.</a:t>
            </a:r>
            <a:endParaRPr lang="en-IN" dirty="0"/>
          </a:p>
          <a:p>
            <a:pPr marL="0" indent="0">
              <a:buNone/>
            </a:pPr>
            <a:endParaRPr lang="en-IN" dirty="0"/>
          </a:p>
        </p:txBody>
      </p:sp>
    </p:spTree>
    <p:extLst>
      <p:ext uri="{BB962C8B-B14F-4D97-AF65-F5344CB8AC3E}">
        <p14:creationId xmlns:p14="http://schemas.microsoft.com/office/powerpoint/2010/main" val="414878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52484-30EB-E6DC-7F06-6B8A3605E744}"/>
              </a:ext>
            </a:extLst>
          </p:cNvPr>
          <p:cNvSpPr>
            <a:spLocks noGrp="1"/>
          </p:cNvSpPr>
          <p:nvPr>
            <p:ph type="title"/>
          </p:nvPr>
        </p:nvSpPr>
        <p:spPr>
          <a:xfrm>
            <a:off x="677334" y="609600"/>
            <a:ext cx="8596668" cy="631371"/>
          </a:xfrm>
        </p:spPr>
        <p:txBody>
          <a:bodyPr>
            <a:normAutofit fontScale="90000"/>
          </a:bodyPr>
          <a:lstStyle/>
          <a:p>
            <a:pPr algn="ctr"/>
            <a:r>
              <a:rPr lang="en-IN" b="1" dirty="0">
                <a:solidFill>
                  <a:schemeClr val="tx1"/>
                </a:solidFill>
              </a:rPr>
              <a:t>Problem Statement</a:t>
            </a:r>
          </a:p>
        </p:txBody>
      </p:sp>
      <p:sp>
        <p:nvSpPr>
          <p:cNvPr id="5" name="Content Placeholder 4">
            <a:extLst>
              <a:ext uri="{FF2B5EF4-FFF2-40B4-BE49-F238E27FC236}">
                <a16:creationId xmlns:a16="http://schemas.microsoft.com/office/drawing/2014/main" id="{7EA08183-C600-8723-A246-7B1273A49EC6}"/>
              </a:ext>
            </a:extLst>
          </p:cNvPr>
          <p:cNvSpPr>
            <a:spLocks noGrp="1"/>
          </p:cNvSpPr>
          <p:nvPr>
            <p:ph idx="1"/>
          </p:nvPr>
        </p:nvSpPr>
        <p:spPr>
          <a:xfrm>
            <a:off x="677334" y="1349829"/>
            <a:ext cx="8596668" cy="4691533"/>
          </a:xfrm>
        </p:spPr>
        <p:txBody>
          <a:bodyPr/>
          <a:lstStyle/>
          <a:p>
            <a:pPr marL="0" indent="0">
              <a:buNone/>
            </a:pPr>
            <a:r>
              <a:rPr lang="en-US" sz="2400" dirty="0"/>
              <a:t>We are presented with data from a bank based in the US. The bank would like to develop a classification system to classify loans into ‘Good’ or ‘Bad’ based on the potential borrower’s loan details and demographic.</a:t>
            </a:r>
          </a:p>
          <a:p>
            <a:pPr marL="0" indent="0">
              <a:buNone/>
            </a:pPr>
            <a:r>
              <a:rPr lang="en-US" sz="2400" dirty="0"/>
              <a:t>This dataset, sourced from Kaggle, contains structured information on personal loan applicants including financial, employment, and loan-related attributes. </a:t>
            </a:r>
          </a:p>
          <a:p>
            <a:pPr marL="0" indent="0">
              <a:buNone/>
            </a:pPr>
            <a:r>
              <a:rPr lang="en-US" sz="2400" dirty="0"/>
              <a:t>Our target column is a column called ‘Good vs Bad Loan’ which is the bank’s assessment of whether the loan given out to a particular customer turned out to be a Good loan (paid in full) or Bad loan (defaulted with minimal payment made).</a:t>
            </a:r>
            <a:endParaRPr lang="en-IN" sz="2400" dirty="0"/>
          </a:p>
          <a:p>
            <a:pPr marL="0" indent="0">
              <a:buNone/>
            </a:pPr>
            <a:endParaRPr lang="en-IN" dirty="0">
              <a:solidFill>
                <a:schemeClr val="tx1"/>
              </a:solidFill>
            </a:endParaRPr>
          </a:p>
        </p:txBody>
      </p:sp>
    </p:spTree>
    <p:extLst>
      <p:ext uri="{BB962C8B-B14F-4D97-AF65-F5344CB8AC3E}">
        <p14:creationId xmlns:p14="http://schemas.microsoft.com/office/powerpoint/2010/main" val="384600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460F2-FEF2-5074-C573-02DA190F7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1AC291-40D2-8304-B569-1F1B1F18838E}"/>
              </a:ext>
            </a:extLst>
          </p:cNvPr>
          <p:cNvSpPr>
            <a:spLocks noGrp="1"/>
          </p:cNvSpPr>
          <p:nvPr>
            <p:ph type="title"/>
          </p:nvPr>
        </p:nvSpPr>
        <p:spPr>
          <a:xfrm>
            <a:off x="677334" y="609600"/>
            <a:ext cx="8596668" cy="718457"/>
          </a:xfrm>
        </p:spPr>
        <p:txBody>
          <a:bodyPr/>
          <a:lstStyle/>
          <a:p>
            <a:r>
              <a:rPr lang="en-IN" dirty="0">
                <a:solidFill>
                  <a:schemeClr val="tx1"/>
                </a:solidFill>
              </a:rPr>
              <a:t>Outlier Capping</a:t>
            </a:r>
          </a:p>
        </p:txBody>
      </p:sp>
      <p:pic>
        <p:nvPicPr>
          <p:cNvPr id="4" name="Picture 2">
            <a:extLst>
              <a:ext uri="{FF2B5EF4-FFF2-40B4-BE49-F238E27FC236}">
                <a16:creationId xmlns:a16="http://schemas.microsoft.com/office/drawing/2014/main" id="{9A8D26DB-9AC8-090C-EBF4-1D2D08F6F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72" y="1616974"/>
            <a:ext cx="5693228" cy="49688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83C36A-4DEA-8160-002E-2AD394D4929D}"/>
              </a:ext>
            </a:extLst>
          </p:cNvPr>
          <p:cNvSpPr txBox="1"/>
          <p:nvPr/>
        </p:nvSpPr>
        <p:spPr>
          <a:xfrm>
            <a:off x="677334" y="1247642"/>
            <a:ext cx="3418114" cy="369332"/>
          </a:xfrm>
          <a:prstGeom prst="rect">
            <a:avLst/>
          </a:prstGeom>
          <a:noFill/>
        </p:spPr>
        <p:txBody>
          <a:bodyPr wrap="square" rtlCol="0">
            <a:spAutoFit/>
          </a:bodyPr>
          <a:lstStyle/>
          <a:p>
            <a:r>
              <a:rPr lang="en-IN" b="1" dirty="0"/>
              <a:t>Before</a:t>
            </a:r>
          </a:p>
        </p:txBody>
      </p:sp>
      <p:sp>
        <p:nvSpPr>
          <p:cNvPr id="6" name="TextBox 5">
            <a:extLst>
              <a:ext uri="{FF2B5EF4-FFF2-40B4-BE49-F238E27FC236}">
                <a16:creationId xmlns:a16="http://schemas.microsoft.com/office/drawing/2014/main" id="{BEFAD637-4254-DA24-5DAB-EC845F4CF0EA}"/>
              </a:ext>
            </a:extLst>
          </p:cNvPr>
          <p:cNvSpPr txBox="1"/>
          <p:nvPr/>
        </p:nvSpPr>
        <p:spPr>
          <a:xfrm>
            <a:off x="6932364" y="1103184"/>
            <a:ext cx="3418114" cy="369332"/>
          </a:xfrm>
          <a:prstGeom prst="rect">
            <a:avLst/>
          </a:prstGeom>
          <a:noFill/>
        </p:spPr>
        <p:txBody>
          <a:bodyPr wrap="square" rtlCol="0">
            <a:spAutoFit/>
          </a:bodyPr>
          <a:lstStyle/>
          <a:p>
            <a:r>
              <a:rPr lang="en-IN" b="1" dirty="0"/>
              <a:t>After</a:t>
            </a:r>
          </a:p>
        </p:txBody>
      </p:sp>
      <p:pic>
        <p:nvPicPr>
          <p:cNvPr id="13314" name="Picture 2">
            <a:extLst>
              <a:ext uri="{FF2B5EF4-FFF2-40B4-BE49-F238E27FC236}">
                <a16:creationId xmlns:a16="http://schemas.microsoft.com/office/drawing/2014/main" id="{17AE2605-6837-298B-97B4-1E5A59F0F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8016" y="1752600"/>
            <a:ext cx="5471971" cy="473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93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8802A-06B4-FA49-E062-B45B6CA11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0CD51-BDD7-CF66-5351-49A846488334}"/>
              </a:ext>
            </a:extLst>
          </p:cNvPr>
          <p:cNvSpPr>
            <a:spLocks noGrp="1"/>
          </p:cNvSpPr>
          <p:nvPr>
            <p:ph type="title"/>
          </p:nvPr>
        </p:nvSpPr>
        <p:spPr>
          <a:xfrm>
            <a:off x="677334" y="609600"/>
            <a:ext cx="8596668" cy="718457"/>
          </a:xfrm>
        </p:spPr>
        <p:txBody>
          <a:bodyPr/>
          <a:lstStyle/>
          <a:p>
            <a:r>
              <a:rPr lang="en-IN" dirty="0">
                <a:solidFill>
                  <a:schemeClr val="tx1"/>
                </a:solidFill>
              </a:rPr>
              <a:t>Skewness – Handled by Scaling</a:t>
            </a:r>
          </a:p>
        </p:txBody>
      </p:sp>
      <p:sp>
        <p:nvSpPr>
          <p:cNvPr id="5" name="TextBox 4">
            <a:extLst>
              <a:ext uri="{FF2B5EF4-FFF2-40B4-BE49-F238E27FC236}">
                <a16:creationId xmlns:a16="http://schemas.microsoft.com/office/drawing/2014/main" id="{CD11512B-3BD4-EABD-0FD9-F964C727A4E1}"/>
              </a:ext>
            </a:extLst>
          </p:cNvPr>
          <p:cNvSpPr txBox="1"/>
          <p:nvPr/>
        </p:nvSpPr>
        <p:spPr>
          <a:xfrm>
            <a:off x="677334" y="1247642"/>
            <a:ext cx="3418114" cy="369332"/>
          </a:xfrm>
          <a:prstGeom prst="rect">
            <a:avLst/>
          </a:prstGeom>
          <a:noFill/>
        </p:spPr>
        <p:txBody>
          <a:bodyPr wrap="square" rtlCol="0">
            <a:spAutoFit/>
          </a:bodyPr>
          <a:lstStyle/>
          <a:p>
            <a:r>
              <a:rPr lang="en-IN" b="1" dirty="0"/>
              <a:t>Before</a:t>
            </a:r>
          </a:p>
        </p:txBody>
      </p:sp>
      <p:sp>
        <p:nvSpPr>
          <p:cNvPr id="6" name="TextBox 5">
            <a:extLst>
              <a:ext uri="{FF2B5EF4-FFF2-40B4-BE49-F238E27FC236}">
                <a16:creationId xmlns:a16="http://schemas.microsoft.com/office/drawing/2014/main" id="{13672B86-92E7-DA62-628A-06B3B21DAF60}"/>
              </a:ext>
            </a:extLst>
          </p:cNvPr>
          <p:cNvSpPr txBox="1"/>
          <p:nvPr/>
        </p:nvSpPr>
        <p:spPr>
          <a:xfrm>
            <a:off x="6932364" y="1103184"/>
            <a:ext cx="3418114" cy="369332"/>
          </a:xfrm>
          <a:prstGeom prst="rect">
            <a:avLst/>
          </a:prstGeom>
          <a:noFill/>
        </p:spPr>
        <p:txBody>
          <a:bodyPr wrap="square" rtlCol="0">
            <a:spAutoFit/>
          </a:bodyPr>
          <a:lstStyle/>
          <a:p>
            <a:r>
              <a:rPr lang="en-IN" b="1" dirty="0"/>
              <a:t>After</a:t>
            </a:r>
          </a:p>
        </p:txBody>
      </p:sp>
      <p:pic>
        <p:nvPicPr>
          <p:cNvPr id="14338" name="Picture 2">
            <a:extLst>
              <a:ext uri="{FF2B5EF4-FFF2-40B4-BE49-F238E27FC236}">
                <a16:creationId xmlns:a16="http://schemas.microsoft.com/office/drawing/2014/main" id="{DD34EECB-4B59-38B8-4408-2BD148BFD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39" y="1616974"/>
            <a:ext cx="5339926" cy="444137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5D4CF45-23A2-5D33-0F6D-EC22514EAAE0}"/>
              </a:ext>
            </a:extLst>
          </p:cNvPr>
          <p:cNvPicPr>
            <a:picLocks noChangeAspect="1"/>
          </p:cNvPicPr>
          <p:nvPr/>
        </p:nvPicPr>
        <p:blipFill>
          <a:blip r:embed="rId3"/>
          <a:stretch>
            <a:fillRect/>
          </a:stretch>
        </p:blipFill>
        <p:spPr>
          <a:xfrm>
            <a:off x="387966" y="1616974"/>
            <a:ext cx="6037175" cy="4240452"/>
          </a:xfrm>
          <a:prstGeom prst="rect">
            <a:avLst/>
          </a:prstGeom>
        </p:spPr>
      </p:pic>
    </p:spTree>
    <p:extLst>
      <p:ext uri="{BB962C8B-B14F-4D97-AF65-F5344CB8AC3E}">
        <p14:creationId xmlns:p14="http://schemas.microsoft.com/office/powerpoint/2010/main" val="4163065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6CA40-948C-9604-0300-2A122E62D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28648-1DA4-9A7E-9EDC-3448F84C7DB8}"/>
              </a:ext>
            </a:extLst>
          </p:cNvPr>
          <p:cNvSpPr>
            <a:spLocks noGrp="1"/>
          </p:cNvSpPr>
          <p:nvPr>
            <p:ph type="title"/>
          </p:nvPr>
        </p:nvSpPr>
        <p:spPr>
          <a:xfrm>
            <a:off x="677334" y="609600"/>
            <a:ext cx="8596668" cy="718457"/>
          </a:xfrm>
        </p:spPr>
        <p:txBody>
          <a:bodyPr/>
          <a:lstStyle/>
          <a:p>
            <a:pPr algn="ctr"/>
            <a:r>
              <a:rPr lang="en-IN" dirty="0">
                <a:solidFill>
                  <a:schemeClr val="tx1"/>
                </a:solidFill>
              </a:rPr>
              <a:t>Model Building</a:t>
            </a:r>
          </a:p>
        </p:txBody>
      </p:sp>
      <p:sp>
        <p:nvSpPr>
          <p:cNvPr id="4" name="TextBox 3">
            <a:extLst>
              <a:ext uri="{FF2B5EF4-FFF2-40B4-BE49-F238E27FC236}">
                <a16:creationId xmlns:a16="http://schemas.microsoft.com/office/drawing/2014/main" id="{3824EA28-7B3F-5D96-98AA-9B342315CE1B}"/>
              </a:ext>
            </a:extLst>
          </p:cNvPr>
          <p:cNvSpPr txBox="1"/>
          <p:nvPr/>
        </p:nvSpPr>
        <p:spPr>
          <a:xfrm>
            <a:off x="760396" y="1434164"/>
            <a:ext cx="8912993" cy="4801314"/>
          </a:xfrm>
          <a:prstGeom prst="rect">
            <a:avLst/>
          </a:prstGeom>
          <a:noFill/>
        </p:spPr>
        <p:txBody>
          <a:bodyPr wrap="square" rtlCol="0">
            <a:spAutoFit/>
          </a:bodyPr>
          <a:lstStyle/>
          <a:p>
            <a:r>
              <a:rPr lang="en-IN" b="1" dirty="0"/>
              <a:t>Given our problem is a binary classification problem, we chose Logistic Regression as our Base Model.</a:t>
            </a:r>
            <a:br>
              <a:rPr lang="en-IN" b="1" dirty="0"/>
            </a:br>
            <a:endParaRPr lang="en-IN" b="1" dirty="0"/>
          </a:p>
          <a:p>
            <a:r>
              <a:rPr lang="en-IN" b="1" dirty="0"/>
              <a:t>Ratio of train-test split: 80:20</a:t>
            </a:r>
          </a:p>
          <a:p>
            <a:endParaRPr lang="en-IN" b="1" dirty="0"/>
          </a:p>
          <a:p>
            <a:r>
              <a:rPr lang="en-IN" dirty="0"/>
              <a:t>Models built:</a:t>
            </a:r>
          </a:p>
          <a:p>
            <a:pPr marL="285750" indent="-285750">
              <a:buFont typeface="Arial" panose="020B0604020202020204" pitchFamily="34" charset="0"/>
              <a:buChar char="•"/>
            </a:pPr>
            <a:r>
              <a:rPr lang="en-IN" dirty="0"/>
              <a:t>Logistic Regression</a:t>
            </a:r>
          </a:p>
          <a:p>
            <a:pPr marL="285750" indent="-285750">
              <a:buFont typeface="Arial" panose="020B0604020202020204" pitchFamily="34" charset="0"/>
              <a:buChar char="•"/>
            </a:pPr>
            <a:r>
              <a:rPr lang="en-IN" dirty="0"/>
              <a:t>Decision Tree</a:t>
            </a:r>
          </a:p>
          <a:p>
            <a:pPr marL="285750" indent="-285750">
              <a:buFont typeface="Arial" panose="020B0604020202020204" pitchFamily="34" charset="0"/>
              <a:buChar char="•"/>
            </a:pPr>
            <a:r>
              <a:rPr lang="en-IN" dirty="0"/>
              <a:t>Random Forest</a:t>
            </a:r>
          </a:p>
          <a:p>
            <a:pPr marL="285750" indent="-285750">
              <a:buFont typeface="Arial" panose="020B0604020202020204" pitchFamily="34" charset="0"/>
              <a:buChar char="•"/>
            </a:pPr>
            <a:r>
              <a:rPr lang="en-IN" dirty="0"/>
              <a:t>Support Vector Machine (Classifier)</a:t>
            </a:r>
          </a:p>
          <a:p>
            <a:pPr marL="285750" indent="-285750">
              <a:buFont typeface="Arial" panose="020B0604020202020204" pitchFamily="34" charset="0"/>
              <a:buChar char="•"/>
            </a:pPr>
            <a:r>
              <a:rPr lang="en-IN" dirty="0"/>
              <a:t>Boosting models</a:t>
            </a:r>
          </a:p>
          <a:p>
            <a:pPr marL="285750" indent="-285750">
              <a:buFont typeface="Arial" panose="020B0604020202020204" pitchFamily="34" charset="0"/>
              <a:buChar char="•"/>
            </a:pPr>
            <a:endParaRPr lang="en-IN" dirty="0"/>
          </a:p>
          <a:p>
            <a:r>
              <a:rPr lang="en-IN" dirty="0"/>
              <a:t>We also performed Recursive Feature Elimination after our base model and derived 45 features which were ranked at the highest importance. Being able to build a model with lesser number of features is always preferred, so we compared the efficiencies and metrics of the models built with all features vs the features chosen by our RFE.</a:t>
            </a:r>
          </a:p>
        </p:txBody>
      </p:sp>
    </p:spTree>
    <p:extLst>
      <p:ext uri="{BB962C8B-B14F-4D97-AF65-F5344CB8AC3E}">
        <p14:creationId xmlns:p14="http://schemas.microsoft.com/office/powerpoint/2010/main" val="3585339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1E12-624F-48BD-B1B1-8F9F12A011C3}"/>
              </a:ext>
            </a:extLst>
          </p:cNvPr>
          <p:cNvSpPr>
            <a:spLocks noGrp="1"/>
          </p:cNvSpPr>
          <p:nvPr>
            <p:ph type="title"/>
          </p:nvPr>
        </p:nvSpPr>
        <p:spPr/>
        <p:txBody>
          <a:bodyPr/>
          <a:lstStyle/>
          <a:p>
            <a:r>
              <a:rPr lang="en-IN" dirty="0">
                <a:solidFill>
                  <a:schemeClr val="tx1"/>
                </a:solidFill>
              </a:rPr>
              <a:t>Base Model – Logistic Regression</a:t>
            </a:r>
          </a:p>
        </p:txBody>
      </p:sp>
      <p:pic>
        <p:nvPicPr>
          <p:cNvPr id="15362" name="Picture 2">
            <a:extLst>
              <a:ext uri="{FF2B5EF4-FFF2-40B4-BE49-F238E27FC236}">
                <a16:creationId xmlns:a16="http://schemas.microsoft.com/office/drawing/2014/main" id="{2469479B-2561-D8AB-B367-DBB4A34C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70" y="1606642"/>
            <a:ext cx="5492152" cy="395453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4583779-46B2-6175-270C-91BF015CE403}"/>
              </a:ext>
            </a:extLst>
          </p:cNvPr>
          <p:cNvPicPr>
            <a:picLocks noChangeAspect="1"/>
          </p:cNvPicPr>
          <p:nvPr/>
        </p:nvPicPr>
        <p:blipFill>
          <a:blip r:embed="rId3"/>
          <a:stretch>
            <a:fillRect/>
          </a:stretch>
        </p:blipFill>
        <p:spPr>
          <a:xfrm>
            <a:off x="6722605" y="1930400"/>
            <a:ext cx="5102794" cy="3920068"/>
          </a:xfrm>
          <a:prstGeom prst="rect">
            <a:avLst/>
          </a:prstGeom>
        </p:spPr>
      </p:pic>
      <p:sp>
        <p:nvSpPr>
          <p:cNvPr id="7" name="TextBox 6">
            <a:extLst>
              <a:ext uri="{FF2B5EF4-FFF2-40B4-BE49-F238E27FC236}">
                <a16:creationId xmlns:a16="http://schemas.microsoft.com/office/drawing/2014/main" id="{6E77BA84-1CDF-C663-7CEB-E0E8F7D91324}"/>
              </a:ext>
            </a:extLst>
          </p:cNvPr>
          <p:cNvSpPr txBox="1"/>
          <p:nvPr/>
        </p:nvSpPr>
        <p:spPr>
          <a:xfrm>
            <a:off x="6856753" y="1502539"/>
            <a:ext cx="3418114" cy="369332"/>
          </a:xfrm>
          <a:prstGeom prst="rect">
            <a:avLst/>
          </a:prstGeom>
          <a:noFill/>
        </p:spPr>
        <p:txBody>
          <a:bodyPr wrap="square" rtlCol="0">
            <a:spAutoFit/>
          </a:bodyPr>
          <a:lstStyle/>
          <a:p>
            <a:r>
              <a:rPr lang="en-IN" b="1" dirty="0"/>
              <a:t>AUC Score: 0.9610</a:t>
            </a:r>
          </a:p>
        </p:txBody>
      </p:sp>
    </p:spTree>
    <p:extLst>
      <p:ext uri="{BB962C8B-B14F-4D97-AF65-F5344CB8AC3E}">
        <p14:creationId xmlns:p14="http://schemas.microsoft.com/office/powerpoint/2010/main" val="346298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790DE-3F8C-8197-5079-EFB496F74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EBB67-A200-705A-7CF8-D340E39497CD}"/>
              </a:ext>
            </a:extLst>
          </p:cNvPr>
          <p:cNvSpPr>
            <a:spLocks noGrp="1"/>
          </p:cNvSpPr>
          <p:nvPr>
            <p:ph type="title"/>
          </p:nvPr>
        </p:nvSpPr>
        <p:spPr/>
        <p:txBody>
          <a:bodyPr/>
          <a:lstStyle/>
          <a:p>
            <a:r>
              <a:rPr lang="en-IN" dirty="0">
                <a:solidFill>
                  <a:schemeClr val="tx1"/>
                </a:solidFill>
              </a:rPr>
              <a:t>Base Model – Logistic Regression</a:t>
            </a:r>
          </a:p>
        </p:txBody>
      </p:sp>
      <p:sp>
        <p:nvSpPr>
          <p:cNvPr id="6" name="Content Placeholder 2">
            <a:extLst>
              <a:ext uri="{FF2B5EF4-FFF2-40B4-BE49-F238E27FC236}">
                <a16:creationId xmlns:a16="http://schemas.microsoft.com/office/drawing/2014/main" id="{EB3CB152-EEA1-3E4A-3FE7-6EC132665243}"/>
              </a:ext>
            </a:extLst>
          </p:cNvPr>
          <p:cNvSpPr>
            <a:spLocks noGrp="1"/>
          </p:cNvSpPr>
          <p:nvPr>
            <p:ph idx="1"/>
          </p:nvPr>
        </p:nvSpPr>
        <p:spPr>
          <a:xfrm>
            <a:off x="5749847" y="1930400"/>
            <a:ext cx="5280705" cy="3690754"/>
          </a:xfrm>
        </p:spPr>
        <p:txBody>
          <a:bodyPr/>
          <a:lstStyle/>
          <a:p>
            <a:pPr marL="0" indent="0">
              <a:buNone/>
            </a:pPr>
            <a:r>
              <a:rPr lang="en-IN" dirty="0"/>
              <a:t>Overall insights:</a:t>
            </a:r>
          </a:p>
          <a:p>
            <a:r>
              <a:rPr lang="en-IN" dirty="0"/>
              <a:t>High model accuracy of 0.96</a:t>
            </a:r>
          </a:p>
          <a:p>
            <a:r>
              <a:rPr lang="en-IN" dirty="0"/>
              <a:t>Precision for both classes are high</a:t>
            </a:r>
          </a:p>
          <a:p>
            <a:r>
              <a:rPr lang="en-IN" dirty="0"/>
              <a:t>Recall value for the 0 class – </a:t>
            </a:r>
            <a:r>
              <a:rPr lang="en-IN" b="1" dirty="0"/>
              <a:t>Bad Loan </a:t>
            </a:r>
            <a:r>
              <a:rPr lang="en-IN" dirty="0"/>
              <a:t>– is low</a:t>
            </a:r>
          </a:p>
          <a:p>
            <a:r>
              <a:rPr lang="en-IN" dirty="0"/>
              <a:t>ROC-AUC Curve and score are high values</a:t>
            </a:r>
          </a:p>
          <a:p>
            <a:r>
              <a:rPr lang="en-IN" dirty="0"/>
              <a:t>The weighted average of f1-score is good </a:t>
            </a:r>
          </a:p>
          <a:p>
            <a:r>
              <a:rPr lang="en-IN" dirty="0"/>
              <a:t>This model uses all 91 features</a:t>
            </a:r>
          </a:p>
          <a:p>
            <a:pPr marL="0" indent="0">
              <a:buNone/>
            </a:pPr>
            <a:endParaRPr lang="en-IN" dirty="0"/>
          </a:p>
          <a:p>
            <a:pPr marL="0" indent="0">
              <a:buNone/>
            </a:pPr>
            <a:endParaRPr lang="en-IN" dirty="0"/>
          </a:p>
          <a:p>
            <a:endParaRPr lang="en-IN" dirty="0"/>
          </a:p>
        </p:txBody>
      </p:sp>
      <p:pic>
        <p:nvPicPr>
          <p:cNvPr id="7" name="Picture 6">
            <a:extLst>
              <a:ext uri="{FF2B5EF4-FFF2-40B4-BE49-F238E27FC236}">
                <a16:creationId xmlns:a16="http://schemas.microsoft.com/office/drawing/2014/main" id="{9FAB8B9B-F908-3BDA-FB21-BE8677D7E8F4}"/>
              </a:ext>
            </a:extLst>
          </p:cNvPr>
          <p:cNvPicPr>
            <a:picLocks noChangeAspect="1"/>
          </p:cNvPicPr>
          <p:nvPr/>
        </p:nvPicPr>
        <p:blipFill>
          <a:blip r:embed="rId2"/>
          <a:stretch>
            <a:fillRect/>
          </a:stretch>
        </p:blipFill>
        <p:spPr>
          <a:xfrm>
            <a:off x="804152" y="1930400"/>
            <a:ext cx="4596782" cy="3420152"/>
          </a:xfrm>
          <a:prstGeom prst="rect">
            <a:avLst/>
          </a:prstGeom>
        </p:spPr>
      </p:pic>
    </p:spTree>
    <p:extLst>
      <p:ext uri="{BB962C8B-B14F-4D97-AF65-F5344CB8AC3E}">
        <p14:creationId xmlns:p14="http://schemas.microsoft.com/office/powerpoint/2010/main" val="2438644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96B7C2-FC92-43D2-7C1B-D459A253D3C3}"/>
              </a:ext>
            </a:extLst>
          </p:cNvPr>
          <p:cNvSpPr>
            <a:spLocks noGrp="1"/>
          </p:cNvSpPr>
          <p:nvPr>
            <p:ph type="title"/>
          </p:nvPr>
        </p:nvSpPr>
        <p:spPr>
          <a:xfrm>
            <a:off x="2169249" y="445970"/>
            <a:ext cx="8596668" cy="535806"/>
          </a:xfrm>
        </p:spPr>
        <p:txBody>
          <a:bodyPr>
            <a:normAutofit fontScale="90000"/>
          </a:bodyPr>
          <a:lstStyle/>
          <a:p>
            <a:r>
              <a:rPr lang="en-IN" dirty="0">
                <a:solidFill>
                  <a:schemeClr val="tx1"/>
                </a:solidFill>
              </a:rPr>
              <a:t>A Summary of All Models Considered</a:t>
            </a:r>
          </a:p>
        </p:txBody>
      </p:sp>
      <p:pic>
        <p:nvPicPr>
          <p:cNvPr id="7" name="Picture 6">
            <a:extLst>
              <a:ext uri="{FF2B5EF4-FFF2-40B4-BE49-F238E27FC236}">
                <a16:creationId xmlns:a16="http://schemas.microsoft.com/office/drawing/2014/main" id="{C2AFF2DB-0AB3-4FDF-A39D-9276C26BBD92}"/>
              </a:ext>
            </a:extLst>
          </p:cNvPr>
          <p:cNvPicPr>
            <a:picLocks noChangeAspect="1"/>
          </p:cNvPicPr>
          <p:nvPr/>
        </p:nvPicPr>
        <p:blipFill>
          <a:blip r:embed="rId2"/>
          <a:stretch>
            <a:fillRect/>
          </a:stretch>
        </p:blipFill>
        <p:spPr>
          <a:xfrm>
            <a:off x="789272" y="1145407"/>
            <a:ext cx="10491535" cy="5342020"/>
          </a:xfrm>
          <a:prstGeom prst="rect">
            <a:avLst/>
          </a:prstGeom>
        </p:spPr>
      </p:pic>
    </p:spTree>
    <p:extLst>
      <p:ext uri="{BB962C8B-B14F-4D97-AF65-F5344CB8AC3E}">
        <p14:creationId xmlns:p14="http://schemas.microsoft.com/office/powerpoint/2010/main" val="401886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EA3AE-0630-BF73-DB21-C91591876B9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E1BCAFA-2BE0-22E8-94EB-032E367B98B2}"/>
              </a:ext>
            </a:extLst>
          </p:cNvPr>
          <p:cNvSpPr>
            <a:spLocks noGrp="1"/>
          </p:cNvSpPr>
          <p:nvPr>
            <p:ph type="title"/>
          </p:nvPr>
        </p:nvSpPr>
        <p:spPr>
          <a:xfrm>
            <a:off x="494453" y="522972"/>
            <a:ext cx="9573572" cy="535806"/>
          </a:xfrm>
        </p:spPr>
        <p:txBody>
          <a:bodyPr>
            <a:normAutofit fontScale="90000"/>
          </a:bodyPr>
          <a:lstStyle/>
          <a:p>
            <a:r>
              <a:rPr lang="en-IN" dirty="0">
                <a:solidFill>
                  <a:schemeClr val="tx1"/>
                </a:solidFill>
              </a:rPr>
              <a:t>Final Model – </a:t>
            </a:r>
            <a:r>
              <a:rPr lang="en-IN" dirty="0" err="1">
                <a:solidFill>
                  <a:schemeClr val="tx1"/>
                </a:solidFill>
              </a:rPr>
              <a:t>XGBoost</a:t>
            </a:r>
            <a:r>
              <a:rPr lang="en-IN" dirty="0">
                <a:solidFill>
                  <a:schemeClr val="tx1"/>
                </a:solidFill>
              </a:rPr>
              <a:t> with RFE-selected features</a:t>
            </a:r>
          </a:p>
        </p:txBody>
      </p:sp>
      <p:sp>
        <p:nvSpPr>
          <p:cNvPr id="2" name="TextBox 1">
            <a:extLst>
              <a:ext uri="{FF2B5EF4-FFF2-40B4-BE49-F238E27FC236}">
                <a16:creationId xmlns:a16="http://schemas.microsoft.com/office/drawing/2014/main" id="{0126D940-5C4A-D593-FCDC-CD17DD98FA58}"/>
              </a:ext>
            </a:extLst>
          </p:cNvPr>
          <p:cNvSpPr txBox="1"/>
          <p:nvPr/>
        </p:nvSpPr>
        <p:spPr>
          <a:xfrm>
            <a:off x="664143" y="1251284"/>
            <a:ext cx="8912993" cy="1200329"/>
          </a:xfrm>
          <a:prstGeom prst="rect">
            <a:avLst/>
          </a:prstGeom>
          <a:noFill/>
        </p:spPr>
        <p:txBody>
          <a:bodyPr wrap="square" rtlCol="0">
            <a:spAutoFit/>
          </a:bodyPr>
          <a:lstStyle/>
          <a:p>
            <a:r>
              <a:rPr lang="en-IN" dirty="0"/>
              <a:t>We finalized on our final model based on certain criteria:</a:t>
            </a:r>
          </a:p>
          <a:p>
            <a:pPr marL="285750" indent="-285750">
              <a:buClr>
                <a:schemeClr val="accent1">
                  <a:lumMod val="40000"/>
                  <a:lumOff val="60000"/>
                </a:schemeClr>
              </a:buClr>
              <a:buFont typeface="Wingdings" panose="05000000000000000000" pitchFamily="2" charset="2"/>
              <a:buChar char="Ø"/>
            </a:pPr>
            <a:r>
              <a:rPr lang="en-IN" dirty="0"/>
              <a:t>Minimal difference between training accuracy and test accuracy</a:t>
            </a:r>
          </a:p>
          <a:p>
            <a:pPr marL="285750" indent="-285750">
              <a:buClr>
                <a:schemeClr val="accent1">
                  <a:lumMod val="40000"/>
                  <a:lumOff val="60000"/>
                </a:schemeClr>
              </a:buClr>
              <a:buFont typeface="Wingdings" panose="05000000000000000000" pitchFamily="2" charset="2"/>
              <a:buChar char="Ø"/>
            </a:pPr>
            <a:r>
              <a:rPr lang="en-IN" dirty="0"/>
              <a:t>Number of features used by the model</a:t>
            </a:r>
          </a:p>
          <a:p>
            <a:pPr marL="285750" indent="-285750">
              <a:buClr>
                <a:schemeClr val="accent1">
                  <a:lumMod val="40000"/>
                  <a:lumOff val="60000"/>
                </a:schemeClr>
              </a:buClr>
              <a:buFont typeface="Wingdings" panose="05000000000000000000" pitchFamily="2" charset="2"/>
              <a:buChar char="Ø"/>
            </a:pPr>
            <a:r>
              <a:rPr lang="en-IN" dirty="0"/>
              <a:t>Precision and Recall scores of the ‘Bad Loan’ 0 class</a:t>
            </a:r>
          </a:p>
        </p:txBody>
      </p:sp>
      <p:pic>
        <p:nvPicPr>
          <p:cNvPr id="5" name="Picture 4">
            <a:extLst>
              <a:ext uri="{FF2B5EF4-FFF2-40B4-BE49-F238E27FC236}">
                <a16:creationId xmlns:a16="http://schemas.microsoft.com/office/drawing/2014/main" id="{5493E037-BEC2-DDB8-F274-DC45930ACA8E}"/>
              </a:ext>
            </a:extLst>
          </p:cNvPr>
          <p:cNvPicPr>
            <a:picLocks noChangeAspect="1"/>
          </p:cNvPicPr>
          <p:nvPr/>
        </p:nvPicPr>
        <p:blipFill>
          <a:blip r:embed="rId2"/>
          <a:stretch>
            <a:fillRect/>
          </a:stretch>
        </p:blipFill>
        <p:spPr>
          <a:xfrm>
            <a:off x="664143" y="3469909"/>
            <a:ext cx="11059764" cy="936479"/>
          </a:xfrm>
          <a:prstGeom prst="rect">
            <a:avLst/>
          </a:prstGeom>
        </p:spPr>
      </p:pic>
    </p:spTree>
    <p:extLst>
      <p:ext uri="{BB962C8B-B14F-4D97-AF65-F5344CB8AC3E}">
        <p14:creationId xmlns:p14="http://schemas.microsoft.com/office/powerpoint/2010/main" val="200002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9837D-BBA1-A518-AEDF-49AC13AFB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3626B1-FACE-C969-0EAF-33E0D4BA628B}"/>
              </a:ext>
            </a:extLst>
          </p:cNvPr>
          <p:cNvSpPr>
            <a:spLocks noGrp="1"/>
          </p:cNvSpPr>
          <p:nvPr>
            <p:ph type="title"/>
          </p:nvPr>
        </p:nvSpPr>
        <p:spPr/>
        <p:txBody>
          <a:bodyPr/>
          <a:lstStyle/>
          <a:p>
            <a:r>
              <a:rPr lang="en-IN" dirty="0">
                <a:solidFill>
                  <a:schemeClr val="tx1"/>
                </a:solidFill>
              </a:rPr>
              <a:t>Detailed Metrics of the Final Model</a:t>
            </a:r>
          </a:p>
        </p:txBody>
      </p:sp>
      <p:sp>
        <p:nvSpPr>
          <p:cNvPr id="7" name="TextBox 6">
            <a:extLst>
              <a:ext uri="{FF2B5EF4-FFF2-40B4-BE49-F238E27FC236}">
                <a16:creationId xmlns:a16="http://schemas.microsoft.com/office/drawing/2014/main" id="{EA708FDB-7912-AF97-8323-AC46F27DE3E1}"/>
              </a:ext>
            </a:extLst>
          </p:cNvPr>
          <p:cNvSpPr txBox="1"/>
          <p:nvPr/>
        </p:nvSpPr>
        <p:spPr>
          <a:xfrm>
            <a:off x="6535020" y="1687205"/>
            <a:ext cx="3418114" cy="369332"/>
          </a:xfrm>
          <a:prstGeom prst="rect">
            <a:avLst/>
          </a:prstGeom>
          <a:noFill/>
        </p:spPr>
        <p:txBody>
          <a:bodyPr wrap="square" rtlCol="0">
            <a:spAutoFit/>
          </a:bodyPr>
          <a:lstStyle/>
          <a:p>
            <a:r>
              <a:rPr lang="en-IN" b="1" dirty="0"/>
              <a:t>AUC Score: 0.9818</a:t>
            </a:r>
          </a:p>
        </p:txBody>
      </p:sp>
      <p:pic>
        <p:nvPicPr>
          <p:cNvPr id="18434" name="Picture 2">
            <a:extLst>
              <a:ext uri="{FF2B5EF4-FFF2-40B4-BE49-F238E27FC236}">
                <a16:creationId xmlns:a16="http://schemas.microsoft.com/office/drawing/2014/main" id="{DC1A0F37-5468-4ACE-7C67-402451F47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896" y="1871871"/>
            <a:ext cx="5102794" cy="3920068"/>
          </a:xfrm>
          <a:prstGeom prst="rect">
            <a:avLst/>
          </a:prstGeom>
          <a:noFill/>
          <a:extLst>
            <a:ext uri="{909E8E84-426E-40DD-AFC4-6F175D3DCCD1}">
              <a14:hiddenFill xmlns:a14="http://schemas.microsoft.com/office/drawing/2010/main">
                <a:solidFill>
                  <a:srgbClr val="FFFFFF"/>
                </a:solidFill>
              </a14:hiddenFill>
            </a:ext>
          </a:extLst>
        </p:spPr>
      </p:pic>
      <p:pic>
        <p:nvPicPr>
          <p:cNvPr id="19458" name="Picture 2">
            <a:extLst>
              <a:ext uri="{FF2B5EF4-FFF2-40B4-BE49-F238E27FC236}">
                <a16:creationId xmlns:a16="http://schemas.microsoft.com/office/drawing/2014/main" id="{21923999-C7D9-5406-39D6-E39A6A305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577" y="2066160"/>
            <a:ext cx="4951290" cy="3801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376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1421-D7BA-AF6E-1390-EA6934C03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C9F38F-4922-C738-56F3-4075EB2506BF}"/>
              </a:ext>
            </a:extLst>
          </p:cNvPr>
          <p:cNvSpPr>
            <a:spLocks noGrp="1"/>
          </p:cNvSpPr>
          <p:nvPr>
            <p:ph type="title"/>
          </p:nvPr>
        </p:nvSpPr>
        <p:spPr/>
        <p:txBody>
          <a:bodyPr/>
          <a:lstStyle/>
          <a:p>
            <a:r>
              <a:rPr lang="en-IN" dirty="0">
                <a:solidFill>
                  <a:schemeClr val="tx1"/>
                </a:solidFill>
              </a:rPr>
              <a:t>Final Model – Classification Report</a:t>
            </a:r>
          </a:p>
        </p:txBody>
      </p:sp>
      <p:sp>
        <p:nvSpPr>
          <p:cNvPr id="6" name="Content Placeholder 2">
            <a:extLst>
              <a:ext uri="{FF2B5EF4-FFF2-40B4-BE49-F238E27FC236}">
                <a16:creationId xmlns:a16="http://schemas.microsoft.com/office/drawing/2014/main" id="{1EC95520-7784-4408-A8C5-5165AC30EDDF}"/>
              </a:ext>
            </a:extLst>
          </p:cNvPr>
          <p:cNvSpPr>
            <a:spLocks noGrp="1"/>
          </p:cNvSpPr>
          <p:nvPr>
            <p:ph idx="1"/>
          </p:nvPr>
        </p:nvSpPr>
        <p:spPr>
          <a:xfrm>
            <a:off x="5749847" y="1930400"/>
            <a:ext cx="5280705" cy="3690754"/>
          </a:xfrm>
        </p:spPr>
        <p:txBody>
          <a:bodyPr/>
          <a:lstStyle/>
          <a:p>
            <a:pPr marL="0" indent="0">
              <a:buNone/>
            </a:pPr>
            <a:r>
              <a:rPr lang="en-IN" dirty="0"/>
              <a:t>Overall insights:</a:t>
            </a:r>
          </a:p>
          <a:p>
            <a:r>
              <a:rPr lang="en-IN" dirty="0"/>
              <a:t>High model accuracy of 0.97</a:t>
            </a:r>
          </a:p>
          <a:p>
            <a:r>
              <a:rPr lang="en-IN" dirty="0"/>
              <a:t>Precision for both classes are high</a:t>
            </a:r>
          </a:p>
          <a:p>
            <a:r>
              <a:rPr lang="en-IN" dirty="0"/>
              <a:t>Recall value for the 0 class – </a:t>
            </a:r>
            <a:r>
              <a:rPr lang="en-IN" b="1" dirty="0"/>
              <a:t>Bad Loan </a:t>
            </a:r>
            <a:r>
              <a:rPr lang="en-IN" dirty="0"/>
              <a:t>– is much higher than all models</a:t>
            </a:r>
          </a:p>
          <a:p>
            <a:r>
              <a:rPr lang="en-IN" dirty="0"/>
              <a:t>ROC-AUC Curve and score are high values</a:t>
            </a:r>
          </a:p>
          <a:p>
            <a:r>
              <a:rPr lang="en-IN" dirty="0"/>
              <a:t>The weighted average of f1-score is good </a:t>
            </a:r>
          </a:p>
          <a:p>
            <a:r>
              <a:rPr lang="en-IN" dirty="0"/>
              <a:t>This model uses less number of features (45 RFE-selected columns)</a:t>
            </a:r>
          </a:p>
          <a:p>
            <a:pPr marL="0" indent="0">
              <a:buNone/>
            </a:pPr>
            <a:endParaRPr lang="en-IN" dirty="0"/>
          </a:p>
          <a:p>
            <a:pPr marL="0" indent="0">
              <a:buNone/>
            </a:pPr>
            <a:endParaRPr lang="en-IN" dirty="0"/>
          </a:p>
          <a:p>
            <a:endParaRPr lang="en-IN" dirty="0"/>
          </a:p>
        </p:txBody>
      </p:sp>
      <p:pic>
        <p:nvPicPr>
          <p:cNvPr id="4" name="Picture 3">
            <a:extLst>
              <a:ext uri="{FF2B5EF4-FFF2-40B4-BE49-F238E27FC236}">
                <a16:creationId xmlns:a16="http://schemas.microsoft.com/office/drawing/2014/main" id="{CE75D7DA-270B-F885-AA3D-60B9E5ED92C3}"/>
              </a:ext>
            </a:extLst>
          </p:cNvPr>
          <p:cNvPicPr>
            <a:picLocks noChangeAspect="1"/>
          </p:cNvPicPr>
          <p:nvPr/>
        </p:nvPicPr>
        <p:blipFill>
          <a:blip r:embed="rId2"/>
          <a:stretch>
            <a:fillRect/>
          </a:stretch>
        </p:blipFill>
        <p:spPr>
          <a:xfrm>
            <a:off x="677334" y="1753927"/>
            <a:ext cx="4961466" cy="3690753"/>
          </a:xfrm>
          <a:prstGeom prst="rect">
            <a:avLst/>
          </a:prstGeom>
        </p:spPr>
      </p:pic>
    </p:spTree>
    <p:extLst>
      <p:ext uri="{BB962C8B-B14F-4D97-AF65-F5344CB8AC3E}">
        <p14:creationId xmlns:p14="http://schemas.microsoft.com/office/powerpoint/2010/main" val="2551375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58461-32AC-6CDD-EF7F-113E977312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69F9F-8CD2-D5E8-C686-E9996E75AE11}"/>
              </a:ext>
            </a:extLst>
          </p:cNvPr>
          <p:cNvSpPr>
            <a:spLocks noGrp="1"/>
          </p:cNvSpPr>
          <p:nvPr>
            <p:ph type="title"/>
          </p:nvPr>
        </p:nvSpPr>
        <p:spPr/>
        <p:txBody>
          <a:bodyPr/>
          <a:lstStyle/>
          <a:p>
            <a:pPr algn="ctr"/>
            <a:r>
              <a:rPr lang="en-IN" dirty="0">
                <a:solidFill>
                  <a:schemeClr val="tx1"/>
                </a:solidFill>
              </a:rPr>
              <a:t>Conclusion</a:t>
            </a:r>
          </a:p>
        </p:txBody>
      </p:sp>
      <p:sp>
        <p:nvSpPr>
          <p:cNvPr id="6" name="Content Placeholder 2">
            <a:extLst>
              <a:ext uri="{FF2B5EF4-FFF2-40B4-BE49-F238E27FC236}">
                <a16:creationId xmlns:a16="http://schemas.microsoft.com/office/drawing/2014/main" id="{69A70E40-0031-869F-4372-1B2D060ADC37}"/>
              </a:ext>
            </a:extLst>
          </p:cNvPr>
          <p:cNvSpPr>
            <a:spLocks noGrp="1"/>
          </p:cNvSpPr>
          <p:nvPr>
            <p:ph idx="1"/>
          </p:nvPr>
        </p:nvSpPr>
        <p:spPr>
          <a:xfrm>
            <a:off x="677334" y="1317170"/>
            <a:ext cx="10741780" cy="1687287"/>
          </a:xfrm>
        </p:spPr>
        <p:txBody>
          <a:bodyPr/>
          <a:lstStyle/>
          <a:p>
            <a:r>
              <a:rPr lang="en-IN" dirty="0"/>
              <a:t>Evaluation metrics: Train accuracy, test accuracy, f1-weighted, ROC-AUC score, Precision and Recall for the Bad Loan class</a:t>
            </a:r>
          </a:p>
          <a:p>
            <a:r>
              <a:rPr lang="en-IN" dirty="0"/>
              <a:t>Train and test accuracies of all models were high, but when it came down to choosing the best model, the difference between them, the precision and recall scores of the Bad Loan class, and the number of features used played a vital role in our decision</a:t>
            </a:r>
          </a:p>
          <a:p>
            <a:endParaRPr lang="en-IN" dirty="0"/>
          </a:p>
          <a:p>
            <a:pPr marL="0" indent="0">
              <a:buNone/>
            </a:pPr>
            <a:endParaRPr lang="en-IN" dirty="0"/>
          </a:p>
          <a:p>
            <a:endParaRPr lang="en-IN" dirty="0"/>
          </a:p>
        </p:txBody>
      </p:sp>
      <p:pic>
        <p:nvPicPr>
          <p:cNvPr id="5" name="Picture 4">
            <a:extLst>
              <a:ext uri="{FF2B5EF4-FFF2-40B4-BE49-F238E27FC236}">
                <a16:creationId xmlns:a16="http://schemas.microsoft.com/office/drawing/2014/main" id="{12870A19-547B-6AFB-64EE-44003CFB008E}"/>
              </a:ext>
            </a:extLst>
          </p:cNvPr>
          <p:cNvPicPr>
            <a:picLocks noChangeAspect="1"/>
          </p:cNvPicPr>
          <p:nvPr/>
        </p:nvPicPr>
        <p:blipFill>
          <a:blip r:embed="rId2"/>
          <a:stretch>
            <a:fillRect/>
          </a:stretch>
        </p:blipFill>
        <p:spPr>
          <a:xfrm>
            <a:off x="677333" y="3099669"/>
            <a:ext cx="11015681" cy="3271229"/>
          </a:xfrm>
          <a:prstGeom prst="rect">
            <a:avLst/>
          </a:prstGeom>
        </p:spPr>
      </p:pic>
    </p:spTree>
    <p:extLst>
      <p:ext uri="{BB962C8B-B14F-4D97-AF65-F5344CB8AC3E}">
        <p14:creationId xmlns:p14="http://schemas.microsoft.com/office/powerpoint/2010/main" val="74875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5B5C-055E-79EC-B5D1-CD9FE8BA5EE9}"/>
              </a:ext>
            </a:extLst>
          </p:cNvPr>
          <p:cNvSpPr>
            <a:spLocks noGrp="1"/>
          </p:cNvSpPr>
          <p:nvPr>
            <p:ph type="title"/>
          </p:nvPr>
        </p:nvSpPr>
        <p:spPr>
          <a:xfrm>
            <a:off x="567162" y="457199"/>
            <a:ext cx="8596668" cy="664029"/>
          </a:xfrm>
        </p:spPr>
        <p:txBody>
          <a:bodyPr>
            <a:normAutofit/>
          </a:bodyPr>
          <a:lstStyle/>
          <a:p>
            <a:r>
              <a:rPr lang="en-IN" dirty="0">
                <a:solidFill>
                  <a:schemeClr val="tx1"/>
                </a:solidFill>
              </a:rPr>
              <a:t>Understanding the Data</a:t>
            </a:r>
          </a:p>
        </p:txBody>
      </p:sp>
      <p:pic>
        <p:nvPicPr>
          <p:cNvPr id="5" name="Picture 4">
            <a:extLst>
              <a:ext uri="{FF2B5EF4-FFF2-40B4-BE49-F238E27FC236}">
                <a16:creationId xmlns:a16="http://schemas.microsoft.com/office/drawing/2014/main" id="{39C2B1D4-AB46-141B-6E88-5E5B7D9B7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61" y="1219200"/>
            <a:ext cx="4864809" cy="5181601"/>
          </a:xfrm>
          <a:prstGeom prst="rect">
            <a:avLst/>
          </a:prstGeom>
        </p:spPr>
      </p:pic>
      <p:sp>
        <p:nvSpPr>
          <p:cNvPr id="9" name="TextBox 8">
            <a:extLst>
              <a:ext uri="{FF2B5EF4-FFF2-40B4-BE49-F238E27FC236}">
                <a16:creationId xmlns:a16="http://schemas.microsoft.com/office/drawing/2014/main" id="{7AC9EE13-F7F8-2DA6-486C-352D79896509}"/>
              </a:ext>
            </a:extLst>
          </p:cNvPr>
          <p:cNvSpPr txBox="1"/>
          <p:nvPr/>
        </p:nvSpPr>
        <p:spPr>
          <a:xfrm>
            <a:off x="5431969" y="1164770"/>
            <a:ext cx="5279573" cy="5078313"/>
          </a:xfrm>
          <a:prstGeom prst="rect">
            <a:avLst/>
          </a:prstGeom>
          <a:noFill/>
        </p:spPr>
        <p:txBody>
          <a:bodyPr wrap="square" rtlCol="0">
            <a:spAutoFit/>
          </a:bodyPr>
          <a:lstStyle/>
          <a:p>
            <a:r>
              <a:rPr lang="en-IN" dirty="0"/>
              <a:t>Number of rows: 38576</a:t>
            </a:r>
          </a:p>
          <a:p>
            <a:endParaRPr lang="en-IN" dirty="0"/>
          </a:p>
          <a:p>
            <a:r>
              <a:rPr lang="en-IN" dirty="0"/>
              <a:t>Number of columns: 25</a:t>
            </a:r>
          </a:p>
          <a:p>
            <a:endParaRPr lang="en-IN" dirty="0"/>
          </a:p>
          <a:p>
            <a:r>
              <a:rPr lang="en-IN" dirty="0"/>
              <a:t>Number of numerical columns: 7</a:t>
            </a:r>
          </a:p>
          <a:p>
            <a:r>
              <a:rPr lang="en-IN" dirty="0"/>
              <a:t>Number of categorical columns: 18</a:t>
            </a:r>
          </a:p>
          <a:p>
            <a:endParaRPr lang="en-IN" dirty="0"/>
          </a:p>
          <a:p>
            <a:r>
              <a:rPr lang="en-IN" dirty="0"/>
              <a:t>Target: Good vs Bad Loan (Binary – Good Loan/Bad Loan)</a:t>
            </a:r>
          </a:p>
          <a:p>
            <a:endParaRPr lang="en-IN" dirty="0"/>
          </a:p>
          <a:p>
            <a:r>
              <a:rPr lang="en-IN" dirty="0"/>
              <a:t>Null value: Present only in the ‘</a:t>
            </a:r>
            <a:r>
              <a:rPr lang="en-IN" dirty="0" err="1"/>
              <a:t>emp_title</a:t>
            </a:r>
            <a:r>
              <a:rPr lang="en-IN" dirty="0"/>
              <a:t>’ column</a:t>
            </a:r>
          </a:p>
          <a:p>
            <a:endParaRPr lang="en-IN" dirty="0"/>
          </a:p>
          <a:p>
            <a:r>
              <a:rPr lang="en-IN" dirty="0"/>
              <a:t>Presence of outliers in numerical data: Yes</a:t>
            </a:r>
          </a:p>
          <a:p>
            <a:endParaRPr lang="en-IN" dirty="0"/>
          </a:p>
          <a:p>
            <a:r>
              <a:rPr lang="en-IN" dirty="0"/>
              <a:t>No duplicated rows present in the data</a:t>
            </a:r>
          </a:p>
          <a:p>
            <a:endParaRPr lang="en-IN" dirty="0"/>
          </a:p>
          <a:p>
            <a:endParaRPr lang="en-IN" dirty="0"/>
          </a:p>
        </p:txBody>
      </p:sp>
    </p:spTree>
    <p:extLst>
      <p:ext uri="{BB962C8B-B14F-4D97-AF65-F5344CB8AC3E}">
        <p14:creationId xmlns:p14="http://schemas.microsoft.com/office/powerpoint/2010/main" val="12629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EBB2-AFD2-9782-6DDD-7A31BC4E0C9B}"/>
              </a:ext>
            </a:extLst>
          </p:cNvPr>
          <p:cNvSpPr>
            <a:spLocks noGrp="1"/>
          </p:cNvSpPr>
          <p:nvPr>
            <p:ph type="title"/>
          </p:nvPr>
        </p:nvSpPr>
        <p:spPr>
          <a:xfrm>
            <a:off x="677334" y="609600"/>
            <a:ext cx="8596668" cy="544286"/>
          </a:xfrm>
        </p:spPr>
        <p:txBody>
          <a:bodyPr>
            <a:normAutofit fontScale="90000"/>
          </a:bodyPr>
          <a:lstStyle/>
          <a:p>
            <a:r>
              <a:rPr lang="en-IN" dirty="0">
                <a:solidFill>
                  <a:schemeClr val="tx1"/>
                </a:solidFill>
              </a:rPr>
              <a:t>Data Cleaning – Categorical Columns</a:t>
            </a:r>
          </a:p>
        </p:txBody>
      </p:sp>
      <p:pic>
        <p:nvPicPr>
          <p:cNvPr id="9" name="Picture 8">
            <a:extLst>
              <a:ext uri="{FF2B5EF4-FFF2-40B4-BE49-F238E27FC236}">
                <a16:creationId xmlns:a16="http://schemas.microsoft.com/office/drawing/2014/main" id="{F2DEC3FA-D091-342A-02E1-C62B9E7B8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71" y="1284345"/>
            <a:ext cx="8859485" cy="2438740"/>
          </a:xfrm>
          <a:prstGeom prst="rect">
            <a:avLst/>
          </a:prstGeom>
        </p:spPr>
      </p:pic>
      <p:pic>
        <p:nvPicPr>
          <p:cNvPr id="11" name="Picture 10">
            <a:extLst>
              <a:ext uri="{FF2B5EF4-FFF2-40B4-BE49-F238E27FC236}">
                <a16:creationId xmlns:a16="http://schemas.microsoft.com/office/drawing/2014/main" id="{DA3088A1-2CFA-0402-3B12-F7617C67A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3" y="3853544"/>
            <a:ext cx="8770723" cy="2133898"/>
          </a:xfrm>
          <a:prstGeom prst="rect">
            <a:avLst/>
          </a:prstGeom>
        </p:spPr>
      </p:pic>
    </p:spTree>
    <p:extLst>
      <p:ext uri="{BB962C8B-B14F-4D97-AF65-F5344CB8AC3E}">
        <p14:creationId xmlns:p14="http://schemas.microsoft.com/office/powerpoint/2010/main" val="120348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5BE16-9151-1985-7BA3-62EB37DE2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4BA02-AE2B-B6C1-0533-908EA46ED941}"/>
              </a:ext>
            </a:extLst>
          </p:cNvPr>
          <p:cNvSpPr>
            <a:spLocks noGrp="1"/>
          </p:cNvSpPr>
          <p:nvPr>
            <p:ph type="title"/>
          </p:nvPr>
        </p:nvSpPr>
        <p:spPr>
          <a:xfrm>
            <a:off x="677334" y="609600"/>
            <a:ext cx="8596668" cy="544286"/>
          </a:xfrm>
        </p:spPr>
        <p:txBody>
          <a:bodyPr>
            <a:normAutofit fontScale="90000"/>
          </a:bodyPr>
          <a:lstStyle/>
          <a:p>
            <a:r>
              <a:rPr lang="en-IN" dirty="0">
                <a:solidFill>
                  <a:schemeClr val="tx1"/>
                </a:solidFill>
              </a:rPr>
              <a:t>Data Cleaning – Categorical Columns</a:t>
            </a:r>
          </a:p>
        </p:txBody>
      </p:sp>
      <p:pic>
        <p:nvPicPr>
          <p:cNvPr id="4" name="Picture 3">
            <a:extLst>
              <a:ext uri="{FF2B5EF4-FFF2-40B4-BE49-F238E27FC236}">
                <a16:creationId xmlns:a16="http://schemas.microsoft.com/office/drawing/2014/main" id="{6B2704AB-1F6C-8B42-4DCA-C9BDEB9407C9}"/>
              </a:ext>
            </a:extLst>
          </p:cNvPr>
          <p:cNvPicPr>
            <a:picLocks noChangeAspect="1"/>
          </p:cNvPicPr>
          <p:nvPr/>
        </p:nvPicPr>
        <p:blipFill>
          <a:blip r:embed="rId2"/>
          <a:stretch>
            <a:fillRect/>
          </a:stretch>
        </p:blipFill>
        <p:spPr>
          <a:xfrm>
            <a:off x="381002" y="1404258"/>
            <a:ext cx="7386538" cy="4757601"/>
          </a:xfrm>
          <a:prstGeom prst="rect">
            <a:avLst/>
          </a:prstGeom>
        </p:spPr>
      </p:pic>
      <p:sp>
        <p:nvSpPr>
          <p:cNvPr id="5" name="TextBox 4">
            <a:extLst>
              <a:ext uri="{FF2B5EF4-FFF2-40B4-BE49-F238E27FC236}">
                <a16:creationId xmlns:a16="http://schemas.microsoft.com/office/drawing/2014/main" id="{76348A89-9F6C-27DF-ABB5-1794720FDCB6}"/>
              </a:ext>
            </a:extLst>
          </p:cNvPr>
          <p:cNvSpPr txBox="1"/>
          <p:nvPr/>
        </p:nvSpPr>
        <p:spPr>
          <a:xfrm>
            <a:off x="8001000" y="1872342"/>
            <a:ext cx="3516084" cy="3693319"/>
          </a:xfrm>
          <a:prstGeom prst="rect">
            <a:avLst/>
          </a:prstGeom>
          <a:noFill/>
        </p:spPr>
        <p:txBody>
          <a:bodyPr wrap="square" rtlCol="0">
            <a:spAutoFit/>
          </a:bodyPr>
          <a:lstStyle/>
          <a:p>
            <a:r>
              <a:rPr lang="en-IN" dirty="0"/>
              <a:t>When examining the ‘</a:t>
            </a:r>
            <a:r>
              <a:rPr lang="en-IN" dirty="0" err="1"/>
              <a:t>loan_status</a:t>
            </a:r>
            <a:r>
              <a:rPr lang="en-IN" dirty="0"/>
              <a:t>’ column with the target column, we observed that all the ‘Charged off’ loans were Bad Loans and the rest were considered Good Loans.</a:t>
            </a:r>
          </a:p>
          <a:p>
            <a:endParaRPr lang="en-IN" dirty="0"/>
          </a:p>
          <a:p>
            <a:r>
              <a:rPr lang="en-IN" dirty="0"/>
              <a:t>This inference is an obvious one, and furthermore, we weren’t interested in including a variable linked to post-processing of a loan, so we decided to drop this column. </a:t>
            </a:r>
          </a:p>
        </p:txBody>
      </p:sp>
    </p:spTree>
    <p:extLst>
      <p:ext uri="{BB962C8B-B14F-4D97-AF65-F5344CB8AC3E}">
        <p14:creationId xmlns:p14="http://schemas.microsoft.com/office/powerpoint/2010/main" val="65534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9A2DC-F4FA-4736-02F1-5B0E876AF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C67E8C-70FA-8411-9888-4EC81F55DD58}"/>
              </a:ext>
            </a:extLst>
          </p:cNvPr>
          <p:cNvSpPr>
            <a:spLocks noGrp="1"/>
          </p:cNvSpPr>
          <p:nvPr>
            <p:ph type="title"/>
          </p:nvPr>
        </p:nvSpPr>
        <p:spPr>
          <a:xfrm>
            <a:off x="677334" y="609600"/>
            <a:ext cx="8596668" cy="544286"/>
          </a:xfrm>
        </p:spPr>
        <p:txBody>
          <a:bodyPr>
            <a:normAutofit fontScale="90000"/>
          </a:bodyPr>
          <a:lstStyle/>
          <a:p>
            <a:r>
              <a:rPr lang="en-IN" dirty="0">
                <a:solidFill>
                  <a:schemeClr val="tx1"/>
                </a:solidFill>
              </a:rPr>
              <a:t>Data Cleaning – Numerical Columns</a:t>
            </a:r>
          </a:p>
        </p:txBody>
      </p:sp>
      <p:pic>
        <p:nvPicPr>
          <p:cNvPr id="1026" name="Picture 2">
            <a:extLst>
              <a:ext uri="{FF2B5EF4-FFF2-40B4-BE49-F238E27FC236}">
                <a16:creationId xmlns:a16="http://schemas.microsoft.com/office/drawing/2014/main" id="{D260A1AE-53B9-FA79-A9D6-DC6F83884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9" y="1279517"/>
            <a:ext cx="8596668" cy="496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57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91B8A-DF91-4586-B4BF-0294E2124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816F4-9813-331C-BBDB-17AAD14E0A48}"/>
              </a:ext>
            </a:extLst>
          </p:cNvPr>
          <p:cNvSpPr>
            <a:spLocks noGrp="1"/>
          </p:cNvSpPr>
          <p:nvPr>
            <p:ph type="title"/>
          </p:nvPr>
        </p:nvSpPr>
        <p:spPr>
          <a:xfrm>
            <a:off x="677333" y="609600"/>
            <a:ext cx="10349895" cy="544286"/>
          </a:xfrm>
        </p:spPr>
        <p:txBody>
          <a:bodyPr>
            <a:normAutofit fontScale="90000"/>
          </a:bodyPr>
          <a:lstStyle/>
          <a:p>
            <a:r>
              <a:rPr lang="en-IN" dirty="0">
                <a:solidFill>
                  <a:schemeClr val="tx1"/>
                </a:solidFill>
              </a:rPr>
              <a:t>Data Cleaning – Skewness of Numerical Columns</a:t>
            </a:r>
            <a:br>
              <a:rPr lang="en-IN" dirty="0">
                <a:solidFill>
                  <a:schemeClr val="tx1"/>
                </a:solidFill>
              </a:rPr>
            </a:br>
            <a:endParaRPr lang="en-IN" dirty="0">
              <a:solidFill>
                <a:schemeClr val="tx1"/>
              </a:solidFill>
            </a:endParaRPr>
          </a:p>
        </p:txBody>
      </p:sp>
      <p:pic>
        <p:nvPicPr>
          <p:cNvPr id="2050" name="Picture 2">
            <a:extLst>
              <a:ext uri="{FF2B5EF4-FFF2-40B4-BE49-F238E27FC236}">
                <a16:creationId xmlns:a16="http://schemas.microsoft.com/office/drawing/2014/main" id="{0444A571-14F9-85B0-3FEF-16B0099B2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153886"/>
            <a:ext cx="7903029" cy="5550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65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55D92-5DF4-5396-87CC-2BF5780302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C5C7B-4243-E0BE-D547-8227DB3DBD74}"/>
              </a:ext>
            </a:extLst>
          </p:cNvPr>
          <p:cNvSpPr>
            <a:spLocks noGrp="1"/>
          </p:cNvSpPr>
          <p:nvPr>
            <p:ph type="title"/>
          </p:nvPr>
        </p:nvSpPr>
        <p:spPr>
          <a:xfrm>
            <a:off x="677333" y="609600"/>
            <a:ext cx="10349895" cy="544286"/>
          </a:xfrm>
        </p:spPr>
        <p:txBody>
          <a:bodyPr>
            <a:normAutofit fontScale="90000"/>
          </a:bodyPr>
          <a:lstStyle/>
          <a:p>
            <a:r>
              <a:rPr lang="en-IN" dirty="0">
                <a:solidFill>
                  <a:schemeClr val="tx1"/>
                </a:solidFill>
              </a:rPr>
              <a:t>Data Cleaning – Date Columns</a:t>
            </a:r>
            <a:br>
              <a:rPr lang="en-IN" dirty="0">
                <a:solidFill>
                  <a:schemeClr val="tx1"/>
                </a:solidFill>
              </a:rPr>
            </a:br>
            <a:endParaRPr lang="en-IN" dirty="0">
              <a:solidFill>
                <a:schemeClr val="tx1"/>
              </a:solidFill>
            </a:endParaRPr>
          </a:p>
        </p:txBody>
      </p:sp>
      <p:sp>
        <p:nvSpPr>
          <p:cNvPr id="3" name="TextBox 2">
            <a:extLst>
              <a:ext uri="{FF2B5EF4-FFF2-40B4-BE49-F238E27FC236}">
                <a16:creationId xmlns:a16="http://schemas.microsoft.com/office/drawing/2014/main" id="{EF4656AC-BB75-FDB9-DB4C-AE1834F8199B}"/>
              </a:ext>
            </a:extLst>
          </p:cNvPr>
          <p:cNvSpPr txBox="1"/>
          <p:nvPr/>
        </p:nvSpPr>
        <p:spPr>
          <a:xfrm>
            <a:off x="677334" y="1284514"/>
            <a:ext cx="10088638" cy="3139321"/>
          </a:xfrm>
          <a:prstGeom prst="rect">
            <a:avLst/>
          </a:prstGeom>
          <a:noFill/>
        </p:spPr>
        <p:txBody>
          <a:bodyPr wrap="square" rtlCol="0">
            <a:spAutoFit/>
          </a:bodyPr>
          <a:lstStyle/>
          <a:p>
            <a:r>
              <a:rPr lang="en-IN" dirty="0"/>
              <a:t>The four date columns in this dataset:</a:t>
            </a:r>
          </a:p>
          <a:p>
            <a:pPr marL="285750" indent="-285750">
              <a:buFontTx/>
              <a:buChar char="-"/>
            </a:pPr>
            <a:r>
              <a:rPr lang="en-IN" dirty="0" err="1"/>
              <a:t>issue_date</a:t>
            </a:r>
            <a:endParaRPr lang="en-IN" dirty="0"/>
          </a:p>
          <a:p>
            <a:pPr marL="285750" indent="-285750">
              <a:buFontTx/>
              <a:buChar char="-"/>
            </a:pPr>
            <a:r>
              <a:rPr lang="en-IN" dirty="0" err="1"/>
              <a:t>last_payment_date</a:t>
            </a:r>
            <a:endParaRPr lang="en-IN" dirty="0"/>
          </a:p>
          <a:p>
            <a:pPr marL="285750" indent="-285750">
              <a:buFontTx/>
              <a:buChar char="-"/>
            </a:pPr>
            <a:r>
              <a:rPr lang="en-IN" dirty="0" err="1"/>
              <a:t>last_credit_pull_date</a:t>
            </a:r>
            <a:endParaRPr lang="en-IN" dirty="0"/>
          </a:p>
          <a:p>
            <a:pPr marL="285750" indent="-285750">
              <a:buFontTx/>
              <a:buChar char="-"/>
            </a:pPr>
            <a:r>
              <a:rPr lang="en-IN" dirty="0" err="1"/>
              <a:t>next_payment_date</a:t>
            </a:r>
            <a:endParaRPr lang="en-IN" dirty="0"/>
          </a:p>
          <a:p>
            <a:pPr marL="285750" indent="-285750">
              <a:buFontTx/>
              <a:buChar char="-"/>
            </a:pPr>
            <a:endParaRPr lang="en-IN" dirty="0"/>
          </a:p>
          <a:p>
            <a:r>
              <a:rPr lang="en-IN" dirty="0"/>
              <a:t>The ranges of these dates were mostly within the year 2021, with some columns having minimal dates from 2022 (next payment and last credit pull)</a:t>
            </a:r>
          </a:p>
          <a:p>
            <a:endParaRPr lang="en-IN" dirty="0"/>
          </a:p>
          <a:p>
            <a:r>
              <a:rPr lang="en-IN" dirty="0"/>
              <a:t>We considered these columns pivotal for some feature engineering but we found something while checking the validity of the dates</a:t>
            </a:r>
          </a:p>
        </p:txBody>
      </p:sp>
      <p:pic>
        <p:nvPicPr>
          <p:cNvPr id="5" name="Picture 4">
            <a:extLst>
              <a:ext uri="{FF2B5EF4-FFF2-40B4-BE49-F238E27FC236}">
                <a16:creationId xmlns:a16="http://schemas.microsoft.com/office/drawing/2014/main" id="{4662FF8A-0160-DB99-A950-C1FAF47BA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3" y="4554463"/>
            <a:ext cx="11850754" cy="1743318"/>
          </a:xfrm>
          <a:prstGeom prst="rect">
            <a:avLst/>
          </a:prstGeom>
        </p:spPr>
      </p:pic>
    </p:spTree>
    <p:extLst>
      <p:ext uri="{BB962C8B-B14F-4D97-AF65-F5344CB8AC3E}">
        <p14:creationId xmlns:p14="http://schemas.microsoft.com/office/powerpoint/2010/main" val="363269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5300BA-6F4D-BEF9-E0B2-1CA83FBDA022}"/>
              </a:ext>
            </a:extLst>
          </p:cNvPr>
          <p:cNvSpPr txBox="1"/>
          <p:nvPr/>
        </p:nvSpPr>
        <p:spPr>
          <a:xfrm>
            <a:off x="805543" y="718457"/>
            <a:ext cx="3418114" cy="369332"/>
          </a:xfrm>
          <a:prstGeom prst="rect">
            <a:avLst/>
          </a:prstGeom>
          <a:noFill/>
        </p:spPr>
        <p:txBody>
          <a:bodyPr wrap="square" rtlCol="0">
            <a:spAutoFit/>
          </a:bodyPr>
          <a:lstStyle/>
          <a:p>
            <a:r>
              <a:rPr lang="en-IN" b="1" dirty="0"/>
              <a:t>Original Dataset</a:t>
            </a:r>
          </a:p>
        </p:txBody>
      </p:sp>
      <p:sp>
        <p:nvSpPr>
          <p:cNvPr id="7" name="TextBox 6">
            <a:extLst>
              <a:ext uri="{FF2B5EF4-FFF2-40B4-BE49-F238E27FC236}">
                <a16:creationId xmlns:a16="http://schemas.microsoft.com/office/drawing/2014/main" id="{412DE897-94C4-15CD-CCD3-AEFAB778CCF2}"/>
              </a:ext>
            </a:extLst>
          </p:cNvPr>
          <p:cNvSpPr txBox="1"/>
          <p:nvPr/>
        </p:nvSpPr>
        <p:spPr>
          <a:xfrm>
            <a:off x="6640286" y="718457"/>
            <a:ext cx="3418114" cy="369332"/>
          </a:xfrm>
          <a:prstGeom prst="rect">
            <a:avLst/>
          </a:prstGeom>
          <a:noFill/>
        </p:spPr>
        <p:txBody>
          <a:bodyPr wrap="square" rtlCol="0">
            <a:spAutoFit/>
          </a:bodyPr>
          <a:lstStyle/>
          <a:p>
            <a:r>
              <a:rPr lang="en-IN" b="1" dirty="0"/>
              <a:t>Dataset after cleaning</a:t>
            </a:r>
          </a:p>
        </p:txBody>
      </p:sp>
      <p:pic>
        <p:nvPicPr>
          <p:cNvPr id="8" name="Picture 7">
            <a:extLst>
              <a:ext uri="{FF2B5EF4-FFF2-40B4-BE49-F238E27FC236}">
                <a16:creationId xmlns:a16="http://schemas.microsoft.com/office/drawing/2014/main" id="{727D5B09-4302-0216-A550-04B6F0972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61" y="1219200"/>
            <a:ext cx="4864809" cy="5181601"/>
          </a:xfrm>
          <a:prstGeom prst="rect">
            <a:avLst/>
          </a:prstGeom>
        </p:spPr>
      </p:pic>
      <p:pic>
        <p:nvPicPr>
          <p:cNvPr id="10" name="Picture 9">
            <a:extLst>
              <a:ext uri="{FF2B5EF4-FFF2-40B4-BE49-F238E27FC236}">
                <a16:creationId xmlns:a16="http://schemas.microsoft.com/office/drawing/2014/main" id="{1FEAA16B-7205-7E1D-0F74-018163CDA961}"/>
              </a:ext>
            </a:extLst>
          </p:cNvPr>
          <p:cNvPicPr>
            <a:picLocks noChangeAspect="1"/>
          </p:cNvPicPr>
          <p:nvPr/>
        </p:nvPicPr>
        <p:blipFill>
          <a:blip r:embed="rId3"/>
          <a:srcRect t="10505"/>
          <a:stretch>
            <a:fillRect/>
          </a:stretch>
        </p:blipFill>
        <p:spPr>
          <a:xfrm>
            <a:off x="6328143" y="1219199"/>
            <a:ext cx="4437828" cy="5181601"/>
          </a:xfrm>
          <a:prstGeom prst="rect">
            <a:avLst/>
          </a:prstGeom>
        </p:spPr>
      </p:pic>
    </p:spTree>
    <p:extLst>
      <p:ext uri="{BB962C8B-B14F-4D97-AF65-F5344CB8AC3E}">
        <p14:creationId xmlns:p14="http://schemas.microsoft.com/office/powerpoint/2010/main" val="4256317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270</TotalTime>
  <Words>970</Words>
  <Application>Microsoft Office PowerPoint</Application>
  <PresentationFormat>Widescreen</PresentationFormat>
  <Paragraphs>111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Trebuchet MS</vt:lpstr>
      <vt:lpstr>Wingdings</vt:lpstr>
      <vt:lpstr>Wingdings 3</vt:lpstr>
      <vt:lpstr>Facet</vt:lpstr>
      <vt:lpstr>Bank Loan Analytics</vt:lpstr>
      <vt:lpstr>Problem Statement</vt:lpstr>
      <vt:lpstr>Understanding the Data</vt:lpstr>
      <vt:lpstr>Data Cleaning – Categorical Columns</vt:lpstr>
      <vt:lpstr>Data Cleaning – Categorical Columns</vt:lpstr>
      <vt:lpstr>Data Cleaning – Numerical Columns</vt:lpstr>
      <vt:lpstr>Data Cleaning – Skewness of Numerical Columns </vt:lpstr>
      <vt:lpstr>Data Cleaning – Date Columns </vt:lpstr>
      <vt:lpstr>PowerPoint Presentation</vt:lpstr>
      <vt:lpstr>Target Variable – Good vs Bad Loan</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Preprocessing for Model Building</vt:lpstr>
      <vt:lpstr>Outlier Capping</vt:lpstr>
      <vt:lpstr>Skewness – Handled by Scaling</vt:lpstr>
      <vt:lpstr>Model Building</vt:lpstr>
      <vt:lpstr>Base Model – Logistic Regression</vt:lpstr>
      <vt:lpstr>Base Model – Logistic Regression</vt:lpstr>
      <vt:lpstr>A Summary of All Models Considered</vt:lpstr>
      <vt:lpstr>Final Model – XGBoost with RFE-selected features</vt:lpstr>
      <vt:lpstr>Detailed Metrics of the Final Model</vt:lpstr>
      <vt:lpstr>Final Model – Classification Report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dhivya balaje</dc:creator>
  <cp:lastModifiedBy>dhivya balaje</cp:lastModifiedBy>
  <cp:revision>27</cp:revision>
  <dcterms:created xsi:type="dcterms:W3CDTF">2025-08-13T10:19:02Z</dcterms:created>
  <dcterms:modified xsi:type="dcterms:W3CDTF">2025-08-13T14:51:22Z</dcterms:modified>
</cp:coreProperties>
</file>