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20"/>
  </p:handoutMasterIdLst>
  <p:sldIdLst>
    <p:sldId id="340" r:id="rId4"/>
    <p:sldId id="341" r:id="rId6"/>
    <p:sldId id="342" r:id="rId7"/>
    <p:sldId id="372" r:id="rId8"/>
    <p:sldId id="381" r:id="rId9"/>
    <p:sldId id="430" r:id="rId10"/>
    <p:sldId id="429" r:id="rId11"/>
    <p:sldId id="431" r:id="rId12"/>
    <p:sldId id="408" r:id="rId13"/>
    <p:sldId id="377" r:id="rId14"/>
    <p:sldId id="432" r:id="rId15"/>
    <p:sldId id="409" r:id="rId16"/>
    <p:sldId id="380" r:id="rId17"/>
    <p:sldId id="433" r:id="rId18"/>
    <p:sldId id="393" r:id="rId19"/>
  </p:sldIdLst>
  <p:sldSz cx="12192000" cy="6858000"/>
  <p:notesSz cx="6858000" cy="9144000"/>
  <p:embeddedFontLst>
    <p:embeddedFont>
      <p:font typeface="Inter" panose="02000503000000020004" charset="0"/>
      <p:regular r:id="rId24"/>
      <p:bold r:id="rId25"/>
    </p:embeddedFont>
    <p:embeddedFont>
      <p:font typeface="Inter Black" panose="02000503000000020004" charset="0"/>
      <p:bold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AC7F9"/>
    <a:srgbClr val="47B2FA"/>
    <a:srgbClr val="54A6FB"/>
    <a:srgbClr val="4589FB"/>
    <a:srgbClr val="4675FC"/>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219.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7" Type="http://schemas.openxmlformats.org/officeDocument/2006/relationships/notesSlide" Target="../notesSlides/notesSlide1.xml"/><Relationship Id="rId16" Type="http://schemas.openxmlformats.org/officeDocument/2006/relationships/slideLayout" Target="../slideLayouts/slideLayout12.xml"/><Relationship Id="rId15" Type="http://schemas.openxmlformats.org/officeDocument/2006/relationships/tags" Target="../tags/tag137.xml"/><Relationship Id="rId14" Type="http://schemas.openxmlformats.org/officeDocument/2006/relationships/image" Target="../media/image2.jpeg"/><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2.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2.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2.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image" Target="../media/image4.jpeg"/><Relationship Id="rId2" Type="http://schemas.openxmlformats.org/officeDocument/2006/relationships/tags" Target="../tags/tag200.xml"/><Relationship Id="rId1" Type="http://schemas.openxmlformats.org/officeDocument/2006/relationships/tags" Target="../tags/tag19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2.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image" Target="../media/image4.jpeg"/><Relationship Id="rId2" Type="http://schemas.openxmlformats.org/officeDocument/2006/relationships/tags" Target="../tags/tag204.xml"/><Relationship Id="rId1" Type="http://schemas.openxmlformats.org/officeDocument/2006/relationships/tags" Target="../tags/tag203.xml"/></Relationships>
</file>

<file path=ppt/slides/_rels/slide15.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7" Type="http://schemas.openxmlformats.org/officeDocument/2006/relationships/notesSlide" Target="../notesSlides/notesSlide15.xml"/><Relationship Id="rId16" Type="http://schemas.openxmlformats.org/officeDocument/2006/relationships/slideLayout" Target="../slideLayouts/slideLayout12.xml"/><Relationship Id="rId15" Type="http://schemas.openxmlformats.org/officeDocument/2006/relationships/tags" Target="../tags/tag218.xml"/><Relationship Id="rId14" Type="http://schemas.openxmlformats.org/officeDocument/2006/relationships/image" Target="../media/image10.jpeg"/><Relationship Id="rId13" Type="http://schemas.openxmlformats.org/officeDocument/2006/relationships/image" Target="../media/image9.jpeg"/><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1" Type="http://schemas.openxmlformats.org/officeDocument/2006/relationships/notesSlide" Target="../notesSlides/notesSlide2.xml"/><Relationship Id="rId20" Type="http://schemas.openxmlformats.org/officeDocument/2006/relationships/slideLayout" Target="../slideLayouts/slideLayout12.xml"/><Relationship Id="rId2" Type="http://schemas.openxmlformats.org/officeDocument/2006/relationships/tags" Target="../tags/tag138.xml"/><Relationship Id="rId19" Type="http://schemas.openxmlformats.org/officeDocument/2006/relationships/tags" Target="../tags/tag155.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2.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169.xml"/><Relationship Id="rId5" Type="http://schemas.openxmlformats.org/officeDocument/2006/relationships/image" Target="../media/image5.jpe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tags" Target="../tags/tag173.xml"/><Relationship Id="rId5" Type="http://schemas.openxmlformats.org/officeDocument/2006/relationships/image" Target="../media/image6.jpeg"/><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2.xml"/><Relationship Id="rId6" Type="http://schemas.openxmlformats.org/officeDocument/2006/relationships/tags" Target="../tags/tag177.xml"/><Relationship Id="rId5" Type="http://schemas.openxmlformats.org/officeDocument/2006/relationships/image" Target="../media/image7.jpeg"/><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2.xml"/><Relationship Id="rId6" Type="http://schemas.openxmlformats.org/officeDocument/2006/relationships/tags" Target="../tags/tag181.xml"/><Relationship Id="rId5" Type="http://schemas.openxmlformats.org/officeDocument/2006/relationships/image" Target="../media/image8.jpeg"/><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2.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570798" y="1304925"/>
            <a:ext cx="7365365" cy="1753235"/>
          </a:xfrm>
          <a:prstGeom prst="rect">
            <a:avLst/>
          </a:prstGeom>
          <a:noFill/>
        </p:spPr>
        <p:txBody>
          <a:bodyPr wrap="square" rtlCol="0" anchor="t">
            <a:spAutoFit/>
          </a:bodyPr>
          <a:p>
            <a:pPr algn="ctr"/>
            <a:r>
              <a:rPr lang="en-IN" altLang="zh-CN" sz="5400">
                <a:solidFill>
                  <a:schemeClr val="accent6"/>
                </a:solidFill>
                <a:effectLst/>
                <a:latin typeface="Inter Black" panose="02000503000000020004" charset="0"/>
                <a:ea typeface="Inter Black" panose="02000503000000020004" charset="0"/>
                <a:cs typeface="Inter Black" panose="02000503000000020004" charset="0"/>
              </a:rPr>
              <a:t>SWACHH BHARAT ABHIYAN</a:t>
            </a:r>
            <a:endParaRPr lang="en-IN" altLang="zh-CN" sz="54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1855470" y="3516630"/>
            <a:ext cx="8482965" cy="167640"/>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081145" y="4142740"/>
            <a:ext cx="4217035" cy="173926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sp>
        <p:nvSpPr>
          <p:cNvPr id="5" name="任意多边形: 形状 21"/>
          <p:cNvSpPr/>
          <p:nvPr>
            <p:custDataLst>
              <p:tags r:id="rId5"/>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6"/>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7"/>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custDataLst>
              <p:tags r:id="rId9"/>
            </p:custDataLst>
          </p:nvPr>
        </p:nvSpPr>
        <p:spPr>
          <a:xfrm>
            <a:off x="948373" y="-600710"/>
            <a:ext cx="3869690" cy="275590"/>
          </a:xfrm>
          <a:prstGeom prst="rect">
            <a:avLst/>
          </a:prstGeom>
          <a:noFill/>
        </p:spPr>
        <p:txBody>
          <a:bodyPr wrap="square" rtlCol="0">
            <a:spAutoFit/>
          </a:bodyPr>
          <a:p>
            <a:pPr algn="dist"/>
            <a:r>
              <a:rPr lang="zh-CN" altLang="en-US" sz="1200" cap="all" dirty="0">
                <a:solidFill>
                  <a:schemeClr val="bg1"/>
                </a:solidFill>
                <a:uFillTx/>
                <a:latin typeface="Inter Black" panose="02000503000000020004" charset="0"/>
                <a:ea typeface="Inter Black" panose="02000503000000020004" charset="0"/>
                <a:cs typeface="Inter" panose="02000503000000020004" charset="0"/>
              </a:rPr>
              <a:t>science</a:t>
            </a:r>
            <a:endParaRPr lang="zh-CN" altLang="en-US" sz="1200" cap="all" dirty="0">
              <a:solidFill>
                <a:schemeClr val="bg1"/>
              </a:solidFill>
              <a:uFillTx/>
              <a:latin typeface="Inter Black" panose="02000503000000020004" charset="0"/>
              <a:ea typeface="Inter Black" panose="02000503000000020004" charset="0"/>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0"/>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1"/>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2"/>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13"/>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4" name="Picture 3" descr="6d390074003e09f0bfaf8ea60a1c0cf2"/>
          <p:cNvPicPr>
            <a:picLocks noChangeAspect="1"/>
          </p:cNvPicPr>
          <p:nvPr/>
        </p:nvPicPr>
        <p:blipFill>
          <a:blip r:embed="rId14"/>
          <a:stretch>
            <a:fillRect/>
          </a:stretch>
        </p:blipFill>
        <p:spPr>
          <a:xfrm>
            <a:off x="4401185" y="4348480"/>
            <a:ext cx="3478530" cy="1336675"/>
          </a:xfrm>
          <a:prstGeom prst="rect">
            <a:avLst/>
          </a:prstGeom>
        </p:spPr>
      </p:pic>
    </p:spTree>
    <p:custDataLst>
      <p:tags r:id="rId1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9" name="平行四边形 18"/>
          <p:cNvSpPr/>
          <p:nvPr>
            <p:custDataLst>
              <p:tags r:id="rId2"/>
            </p:custDataLst>
          </p:nvPr>
        </p:nvSpPr>
        <p:spPr>
          <a:xfrm>
            <a:off x="1078865" y="1417955"/>
            <a:ext cx="10709910" cy="4591050"/>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lt1"/>
                </a:solidFill>
                <a:cs typeface="Inter" panose="02000503000000020004" charset="0"/>
              </a:rPr>
              <a:t>Indore in Madhya Pradesh has been adjuged as India’s cleanest city for the sixth time in a row.</a:t>
            </a:r>
            <a:endParaRPr lang="zh-CN" altLang="en-US" sz="2000" dirty="0">
              <a:solidFill>
                <a:schemeClr val="lt1"/>
              </a:solidFill>
              <a:cs typeface="Inter" panose="02000503000000020004" charset="0"/>
            </a:endParaRPr>
          </a:p>
          <a:p>
            <a:pPr algn="ctr"/>
            <a:endParaRPr lang="zh-CN" altLang="en-US" sz="2000" dirty="0">
              <a:solidFill>
                <a:schemeClr val="lt1"/>
              </a:solidFill>
              <a:cs typeface="Inter" panose="02000503000000020004" charset="0"/>
            </a:endParaRPr>
          </a:p>
          <a:p>
            <a:pPr algn="ctr"/>
            <a:r>
              <a:rPr lang="zh-CN" altLang="en-US" sz="2000" dirty="0">
                <a:solidFill>
                  <a:schemeClr val="lt1"/>
                </a:solidFill>
                <a:cs typeface="Inter" panose="02000503000000020004" charset="0"/>
              </a:rPr>
              <a:t>The results of the Union government's Swachh Survekshan survery was announced on Saturday, 1 October. From occupying the 25th rank in the cleanliness survey in 2016 to having topped the national civic ranking as the cleanest city in India for the last six consecutive years, the city's turnaround story is noteworthy.</a:t>
            </a:r>
            <a:endParaRPr lang="zh-CN" altLang="en-US" sz="2000" dirty="0">
              <a:solidFill>
                <a:schemeClr val="lt1"/>
              </a:solidFill>
              <a:cs typeface="Inter" panose="02000503000000020004" charset="0"/>
            </a:endParaRPr>
          </a:p>
          <a:p>
            <a:pPr algn="ctr"/>
            <a:endParaRPr lang="zh-CN" altLang="en-US" sz="2000" dirty="0">
              <a:solidFill>
                <a:schemeClr val="lt1"/>
              </a:solidFill>
              <a:cs typeface="Inter" panose="02000503000000020004" charset="0"/>
            </a:endParaRPr>
          </a:p>
          <a:p>
            <a:pPr algn="ctr"/>
            <a:r>
              <a:rPr lang="zh-CN" altLang="en-US" sz="2000" dirty="0">
                <a:solidFill>
                  <a:schemeClr val="lt1"/>
                </a:solidFill>
                <a:cs typeface="Inter" panose="02000503000000020004" charset="0"/>
              </a:rPr>
              <a:t>Indore is also India’s first seven-star garbage-free city, which is one of the key objectives of the second iteration of the Swachh Bharat Mission launched last year.</a:t>
            </a:r>
            <a:endParaRPr lang="zh-CN" altLang="en-US" sz="2000" dirty="0">
              <a:solidFill>
                <a:schemeClr val="lt1"/>
              </a:solidFill>
              <a:cs typeface="Inter" panose="02000503000000020004" charset="0"/>
            </a:endParaRPr>
          </a:p>
        </p:txBody>
      </p:sp>
      <p:sp>
        <p:nvSpPr>
          <p:cNvPr id="139" name="任意多边形: 形状 138"/>
          <p:cNvSpPr/>
          <p:nvPr>
            <p:custDataLst>
              <p:tags r:id="rId3"/>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Cleanest City-Indore</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9" name="平行四边形 18"/>
          <p:cNvSpPr/>
          <p:nvPr>
            <p:custDataLst>
              <p:tags r:id="rId2"/>
            </p:custDataLst>
          </p:nvPr>
        </p:nvSpPr>
        <p:spPr>
          <a:xfrm>
            <a:off x="6488430" y="1303655"/>
            <a:ext cx="5300345" cy="4990465"/>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zh-CN" sz="2400" b="1" dirty="0">
                <a:solidFill>
                  <a:schemeClr val="lt1"/>
                </a:solidFill>
                <a:cs typeface="Inter" panose="02000503000000020004" charset="0"/>
              </a:rPr>
              <a:t>Waste Manegement</a:t>
            </a:r>
            <a:endParaRPr lang="zh-CN" altLang="en-US" sz="2400" b="1" dirty="0">
              <a:solidFill>
                <a:schemeClr val="lt1"/>
              </a:solidFill>
              <a:cs typeface="Inter" panose="02000503000000020004" charset="0"/>
            </a:endParaRPr>
          </a:p>
          <a:p>
            <a:pPr algn="l"/>
            <a:endParaRPr lang="zh-CN" altLang="en-US" sz="2000" dirty="0">
              <a:solidFill>
                <a:schemeClr val="lt1"/>
              </a:solidFill>
              <a:cs typeface="Inter" panose="02000503000000020004" charset="0"/>
            </a:endParaRPr>
          </a:p>
          <a:p>
            <a:pPr algn="l"/>
            <a:r>
              <a:rPr lang="zh-CN" altLang="en-US" sz="2000" dirty="0">
                <a:solidFill>
                  <a:schemeClr val="lt1"/>
                </a:solidFill>
                <a:cs typeface="Inter" panose="02000503000000020004" charset="0"/>
              </a:rPr>
              <a:t>In Indore, waste is meticulously segregated into six categories at collection points. The Indore Municipal Corporation (IMC) employs 850 vehicles to collect and sort waste from households and businesses. These categories include wet, electronics, plastics, non-plastic and hazardous waste, with dedicated compartments for each type, such as separate storage for sanitary napkins.</a:t>
            </a:r>
            <a:endParaRPr lang="zh-CN" altLang="en-US" sz="2000" dirty="0">
              <a:solidFill>
                <a:schemeClr val="lt1"/>
              </a:solidFill>
              <a:cs typeface="Inter" panose="02000503000000020004" charset="0"/>
            </a:endParaRPr>
          </a:p>
        </p:txBody>
      </p:sp>
      <p:sp>
        <p:nvSpPr>
          <p:cNvPr id="139" name="任意多边形: 形状 138"/>
          <p:cNvSpPr/>
          <p:nvPr>
            <p:custDataLst>
              <p:tags r:id="rId3"/>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zh-CN" altLang="en-US" dirty="0">
                <a:cs typeface="Inter" panose="02000503000000020004" charset="0"/>
                <a:sym typeface="+mn-ea"/>
              </a:rPr>
              <a:t>,</a:t>
            </a:r>
            <a:endParaRPr lang="zh-CN" altLang="en-US" dirty="0">
              <a:ln>
                <a:gradFill>
                  <a:gsLst>
                    <a:gs pos="0">
                      <a:srgbClr val="FFFFFF"/>
                    </a:gs>
                    <a:gs pos="51000">
                      <a:srgbClr val="FFFFFF"/>
                    </a:gs>
                  </a:gsLst>
                  <a:lin ang="5400000" scaled="0"/>
                </a:gradFill>
              </a:ln>
              <a:solidFill>
                <a:schemeClr val="lt1"/>
              </a:solidFill>
              <a:cs typeface="Inter" panose="02000503000000020004" charset="0"/>
              <a:sym typeface="+mn-ea"/>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How City Manages Garbage</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93878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25563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平行四边形 18"/>
          <p:cNvSpPr/>
          <p:nvPr>
            <p:custDataLst>
              <p:tags r:id="rId4"/>
            </p:custDataLst>
          </p:nvPr>
        </p:nvSpPr>
        <p:spPr>
          <a:xfrm>
            <a:off x="595630" y="1303655"/>
            <a:ext cx="5567045" cy="4990465"/>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l">
              <a:buFont typeface="Arial" panose="020B0604020202020204" pitchFamily="34" charset="0"/>
              <a:buNone/>
            </a:pPr>
            <a:r>
              <a:rPr lang="en-IN" altLang="zh-CN" sz="2400" b="1" dirty="0">
                <a:solidFill>
                  <a:schemeClr val="lt1"/>
                </a:solidFill>
                <a:cs typeface="Inter" panose="02000503000000020004" charset="0"/>
              </a:rPr>
              <a:t>Amount of Wastage</a:t>
            </a:r>
            <a:endParaRPr lang="zh-CN" altLang="en-US" sz="2400" b="1" dirty="0">
              <a:solidFill>
                <a:schemeClr val="lt1"/>
              </a:solidFill>
              <a:cs typeface="Inter" panose="02000503000000020004" charset="0"/>
            </a:endParaRPr>
          </a:p>
          <a:p>
            <a:pPr indent="0" algn="l">
              <a:buFont typeface="Arial" panose="020B0604020202020204" pitchFamily="34" charset="0"/>
              <a:buNone/>
            </a:pPr>
            <a:endParaRPr lang="zh-CN" altLang="en-US" sz="2000" dirty="0">
              <a:solidFill>
                <a:schemeClr val="lt1"/>
              </a:solidFill>
              <a:cs typeface="Inter" panose="02000503000000020004" charset="0"/>
            </a:endParaRPr>
          </a:p>
          <a:p>
            <a:pPr indent="0" algn="l">
              <a:buFont typeface="Arial" panose="020B0604020202020204" pitchFamily="34" charset="0"/>
              <a:buNone/>
            </a:pPr>
            <a:r>
              <a:rPr lang="zh-CN" altLang="en-US" sz="2000" dirty="0">
                <a:solidFill>
                  <a:schemeClr val="lt1"/>
                </a:solidFill>
                <a:cs typeface="Inter" panose="02000503000000020004" charset="0"/>
              </a:rPr>
              <a:t>With an estimated population of about 35 lakh, the commercial capital of Madhya Pradesh produces 1,900 tons of garbage everyday. The city generates 1,200 tons of dry waste and 700 tons of wet waste daily.In 2015, the coropporation started door-to-door waste collection wards on a pilot basis in two wards. By the end of 2016, the IMC was carrying out 100 percent door-to-door collection of garbage. </a:t>
            </a:r>
            <a:endParaRPr lang="zh-CN" altLang="en-US" sz="2000" dirty="0">
              <a:solidFill>
                <a:schemeClr val="lt1"/>
              </a:solidFill>
              <a:cs typeface="Inter" panose="02000503000000020004" charset="0"/>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532765" y="2009140"/>
            <a:ext cx="11278870" cy="2893695"/>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576" cy="4472"/>
              <a:chOff x="1999" y="3283"/>
              <a:chExt cx="14576"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5920" y="4535"/>
                <a:ext cx="10655" cy="2393"/>
              </a:xfrm>
              <a:prstGeom prst="rect">
                <a:avLst/>
              </a:prstGeom>
              <a:noFill/>
            </p:spPr>
            <p:txBody>
              <a:bodyPr wrap="square" rtlCol="0">
                <a:noAutofit/>
              </a:bodyPr>
              <a:p>
                <a:pPr algn="ctr"/>
                <a:r>
                  <a:rPr lang="en-IN" altLang="zh-CN" sz="5600" i="1" cap="all" dirty="0">
                    <a:solidFill>
                      <a:schemeClr val="bg2"/>
                    </a:solidFill>
                    <a:uFillTx/>
                    <a:latin typeface="Inter Black" panose="02000503000000020004" charset="0"/>
                    <a:ea typeface="Inter Black" panose="02000503000000020004" charset="0"/>
                    <a:cs typeface="Inter" panose="02000503000000020004" charset="0"/>
                  </a:rPr>
                  <a:t>our responsibility</a:t>
                </a:r>
                <a:endParaRPr lang="en-IN" altLang="zh-CN" sz="56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2539" y="3998"/>
                <a:ext cx="3927" cy="2876"/>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03</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sp>
            <p:nvSpPr>
              <p:cNvPr id="23" name="文本框 22"/>
              <p:cNvSpPr txBox="1"/>
              <p:nvPr>
                <p:custDataLst>
                  <p:tags r:id="rId5"/>
                </p:custDataLst>
              </p:nvPr>
            </p:nvSpPr>
            <p:spPr>
              <a:xfrm>
                <a:off x="8237" y="6007"/>
                <a:ext cx="4478" cy="337"/>
              </a:xfrm>
              <a:prstGeom prst="rect">
                <a:avLst/>
              </a:prstGeom>
              <a:noFill/>
            </p:spPr>
            <p:txBody>
              <a:bodyPr wrap="square" rtlCol="0" anchor="t">
                <a:spAutoFit/>
              </a:bodyPr>
              <a:p>
                <a:pPr algn="dist"/>
                <a:endParaRPr sz="800" i="1" cap="all">
                  <a:ln>
                    <a:noFill/>
                  </a:ln>
                  <a:solidFill>
                    <a:schemeClr val="bg1">
                      <a:alpha val="50000"/>
                    </a:schemeClr>
                  </a:solidFill>
                  <a:uFillTx/>
                  <a:latin typeface="Inter Black" panose="02000503000000020004" charset="0"/>
                  <a:ea typeface="Inter Black" panose="02000503000000020004" charset="0"/>
                  <a:cs typeface="Inter Black" panose="02000503000000020004" charset="0"/>
                  <a:sym typeface="+mn-ea"/>
                </a:endParaRPr>
              </a:p>
            </p:txBody>
          </p:sp>
        </p:grpSp>
      </p:gr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平行四边形 8"/>
          <p:cNvSpPr/>
          <p:nvPr>
            <p:custDataLst>
              <p:tags r:id="rId1"/>
            </p:custDataLst>
          </p:nvPr>
        </p:nvSpPr>
        <p:spPr>
          <a:xfrm rot="10800000" flipH="1">
            <a:off x="5866130" y="4072890"/>
            <a:ext cx="6132830" cy="1772285"/>
          </a:xfrm>
          <a:prstGeom prst="parallelogram">
            <a:avLst>
              <a:gd name="adj" fmla="val 49444"/>
            </a:avLst>
          </a:prstGeom>
          <a:solidFill>
            <a:schemeClr val="accent3">
              <a:alpha val="10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2"/>
            </p:custDataLst>
          </p:nvPr>
        </p:nvSpPr>
        <p:spPr>
          <a:xfrm rot="10800000">
            <a:off x="5876290" y="1482090"/>
            <a:ext cx="6008370" cy="1823720"/>
          </a:xfrm>
          <a:prstGeom prst="parallelogram">
            <a:avLst>
              <a:gd name="adj" fmla="val 42375"/>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pic>
        <p:nvPicPr>
          <p:cNvPr id="17" name="图片 16" descr="VCG2112800586751"/>
          <p:cNvPicPr>
            <a:picLocks noChangeAspect="1"/>
          </p:cNvPicPr>
          <p:nvPr/>
        </p:nvPicPr>
        <p:blipFill>
          <a:blip r:embed="rId3">
            <a:alphaModFix amt="10000"/>
          </a:blip>
          <a:stretch>
            <a:fillRect/>
          </a:stretch>
        </p:blipFill>
        <p:spPr>
          <a:xfrm>
            <a:off x="0" y="0"/>
            <a:ext cx="12183110" cy="6858000"/>
          </a:xfrm>
          <a:prstGeom prst="rect">
            <a:avLst/>
          </a:prstGeom>
        </p:spPr>
      </p:pic>
      <p:sp>
        <p:nvSpPr>
          <p:cNvPr id="139" name="任意多边形: 形状 138"/>
          <p:cNvSpPr/>
          <p:nvPr>
            <p:custDataLst>
              <p:tags r:id="rId4"/>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grpSp>
        <p:nvGrpSpPr>
          <p:cNvPr id="3" name="组合 2"/>
          <p:cNvGrpSpPr/>
          <p:nvPr/>
        </p:nvGrpSpPr>
        <p:grpSpPr>
          <a:xfrm rot="0">
            <a:off x="3923665" y="30607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390130" y="306070"/>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647700" y="1200150"/>
            <a:ext cx="11049000" cy="5054600"/>
          </a:xfrm>
          <a:prstGeom prst="rect">
            <a:avLst/>
          </a:prstGeom>
          <a:noFill/>
        </p:spPr>
        <p:txBody>
          <a:bodyPr wrap="square" rtlCol="0">
            <a:noAutofit/>
          </a:bodyPr>
          <a:p>
            <a:r>
              <a:rPr lang="en-IN" altLang="en-US"/>
              <a:t> </a:t>
            </a:r>
            <a:endParaRPr lang="en-IN" altLang="en-US"/>
          </a:p>
          <a:p>
            <a:pPr marL="285750" indent="-285750">
              <a:buFont typeface="Arial" panose="020B0604020202020204" pitchFamily="34" charset="0"/>
              <a:buChar char="•"/>
            </a:pPr>
            <a:r>
              <a:rPr lang="en-IN" altLang="en-US" sz="2800">
                <a:solidFill>
                  <a:schemeClr val="bg1"/>
                </a:solidFill>
              </a:rPr>
              <a:t>Lack Of Proper Waste Manegement.</a:t>
            </a:r>
            <a:endParaRPr lang="en-IN" altLang="en-US" sz="2800">
              <a:solidFill>
                <a:schemeClr val="bg1"/>
              </a:solidFill>
            </a:endParaRPr>
          </a:p>
          <a:p>
            <a:pPr indent="0">
              <a:buFont typeface="Arial" panose="020B0604020202020204" pitchFamily="34" charset="0"/>
              <a:buNone/>
            </a:pPr>
            <a:endParaRPr lang="en-IN" altLang="en-US" sz="2800">
              <a:solidFill>
                <a:schemeClr val="bg1"/>
              </a:solidFill>
            </a:endParaRPr>
          </a:p>
          <a:p>
            <a:pPr marL="285750" indent="-285750">
              <a:buFont typeface="Arial" panose="020B0604020202020204" pitchFamily="34" charset="0"/>
              <a:buChar char="•"/>
            </a:pPr>
            <a:r>
              <a:rPr lang="en-IN" altLang="en-US" sz="2800">
                <a:solidFill>
                  <a:schemeClr val="bg1"/>
                </a:solidFill>
              </a:rPr>
              <a:t>Plastic Pollution.</a:t>
            </a:r>
            <a:endParaRPr lang="en-IN" altLang="en-US" sz="2800">
              <a:solidFill>
                <a:schemeClr val="bg1"/>
              </a:solidFill>
            </a:endParaRPr>
          </a:p>
          <a:p>
            <a:pPr indent="0">
              <a:buFont typeface="Arial" panose="020B0604020202020204" pitchFamily="34" charset="0"/>
              <a:buNone/>
            </a:pPr>
            <a:endParaRPr lang="en-IN" altLang="en-US" sz="2800">
              <a:solidFill>
                <a:schemeClr val="bg1"/>
              </a:solidFill>
            </a:endParaRPr>
          </a:p>
          <a:p>
            <a:pPr marL="285750" indent="-285750">
              <a:buFont typeface="Arial" panose="020B0604020202020204" pitchFamily="34" charset="0"/>
              <a:buChar char="•"/>
            </a:pPr>
            <a:r>
              <a:rPr lang="en-IN" altLang="en-US" sz="2800">
                <a:solidFill>
                  <a:schemeClr val="bg1"/>
                </a:solidFill>
              </a:rPr>
              <a:t>Sewage Treatment And Disposal.</a:t>
            </a:r>
            <a:endParaRPr lang="en-IN" altLang="en-US" sz="2800">
              <a:solidFill>
                <a:schemeClr val="bg1"/>
              </a:solidFill>
            </a:endParaRPr>
          </a:p>
          <a:p>
            <a:pPr indent="0">
              <a:buFont typeface="Arial" panose="020B0604020202020204" pitchFamily="34" charset="0"/>
              <a:buNone/>
            </a:pPr>
            <a:endParaRPr lang="en-IN" altLang="en-US" sz="2800">
              <a:solidFill>
                <a:schemeClr val="bg1"/>
              </a:solidFill>
            </a:endParaRPr>
          </a:p>
          <a:p>
            <a:pPr marL="285750" indent="-285750" algn="l">
              <a:buClrTx/>
              <a:buSzTx/>
              <a:buFont typeface="Arial" panose="020B0604020202020204" pitchFamily="34" charset="0"/>
              <a:buChar char="•"/>
            </a:pPr>
            <a:r>
              <a:rPr lang="en-IN" altLang="en-US" sz="2800">
                <a:solidFill>
                  <a:schemeClr val="bg1"/>
                </a:solidFill>
              </a:rPr>
              <a:t>Cleanliness At Publc Places.</a:t>
            </a:r>
            <a:endParaRPr lang="en-IN" altLang="en-US" sz="2800">
              <a:solidFill>
                <a:schemeClr val="bg1"/>
              </a:solidFill>
            </a:endParaRPr>
          </a:p>
          <a:p>
            <a:pPr marL="285750" indent="-285750" algn="l">
              <a:buClrTx/>
              <a:buSzTx/>
              <a:buFont typeface="Arial" panose="020B0604020202020204" pitchFamily="34" charset="0"/>
              <a:buChar char="•"/>
            </a:pPr>
            <a:endParaRPr lang="en-IN" altLang="en-US" sz="2800">
              <a:solidFill>
                <a:schemeClr val="bg1"/>
              </a:solidFill>
            </a:endParaRPr>
          </a:p>
          <a:p>
            <a:pPr marL="285750" indent="-285750" algn="l">
              <a:buClrTx/>
              <a:buSzTx/>
              <a:buFont typeface="Arial" panose="020B0604020202020204" pitchFamily="34" charset="0"/>
              <a:buChar char="•"/>
            </a:pPr>
            <a:r>
              <a:rPr lang="en-IN" altLang="en-US" sz="2800">
                <a:solidFill>
                  <a:schemeClr val="bg1"/>
                </a:solidFill>
              </a:rPr>
              <a:t>Contamintion Of Rivers.</a:t>
            </a:r>
            <a:endParaRPr lang="en-IN" altLang="en-US" sz="2800">
              <a:solidFill>
                <a:schemeClr val="bg1"/>
              </a:solidFill>
            </a:endParaRPr>
          </a:p>
          <a:p>
            <a:pPr marL="285750" indent="-285750" algn="l">
              <a:buClrTx/>
              <a:buSzTx/>
              <a:buFont typeface="Arial" panose="020B0604020202020204" pitchFamily="34" charset="0"/>
              <a:buChar char="•"/>
            </a:pPr>
            <a:endParaRPr lang="en-IN" altLang="en-US" sz="2800">
              <a:solidFill>
                <a:schemeClr val="bg1"/>
              </a:solidFill>
            </a:endParaRPr>
          </a:p>
          <a:p>
            <a:pPr marL="285750" indent="-285750" algn="l">
              <a:buClrTx/>
              <a:buSzTx/>
              <a:buFont typeface="Arial" panose="020B0604020202020204" pitchFamily="34" charset="0"/>
              <a:buChar char="•"/>
            </a:pPr>
            <a:endParaRPr lang="en-IN" altLang="en-US" sz="2800">
              <a:solidFill>
                <a:schemeClr val="bg1"/>
              </a:solidFill>
            </a:endParaRPr>
          </a:p>
          <a:p>
            <a:pPr marL="285750" indent="-285750" algn="l">
              <a:buClrTx/>
              <a:buSzTx/>
              <a:buFont typeface="Arial" panose="020B0604020202020204" pitchFamily="34" charset="0"/>
              <a:buChar char="•"/>
            </a:pPr>
            <a:endParaRPr lang="en-IN" altLang="en-US" sz="2800">
              <a:solidFill>
                <a:schemeClr val="bg1"/>
              </a:solidFill>
            </a:endParaRPr>
          </a:p>
        </p:txBody>
      </p:sp>
      <p:sp>
        <p:nvSpPr>
          <p:cNvPr id="6" name="Text Box 5"/>
          <p:cNvSpPr txBox="1"/>
          <p:nvPr/>
        </p:nvSpPr>
        <p:spPr>
          <a:xfrm>
            <a:off x="4600575" y="145415"/>
            <a:ext cx="2990850" cy="498475"/>
          </a:xfrm>
          <a:prstGeom prst="rect">
            <a:avLst/>
          </a:prstGeom>
          <a:noFill/>
        </p:spPr>
        <p:txBody>
          <a:bodyPr wrap="square" rtlCol="0">
            <a:noAutofit/>
          </a:bodyPr>
          <a:p>
            <a:pPr algn="ctr"/>
            <a:r>
              <a:rPr lang="en-IN" altLang="zh-CN" sz="2800" b="1">
                <a:solidFill>
                  <a:schemeClr val="bg1"/>
                </a:solidFill>
                <a:latin typeface="Inter Black" panose="02000503000000020004" charset="0"/>
                <a:ea typeface="Inter Black" panose="02000503000000020004" charset="0"/>
                <a:cs typeface="Inter" panose="02000503000000020004" charset="0"/>
              </a:rPr>
              <a:t>Problems</a:t>
            </a:r>
            <a:endParaRPr lang="en-IN" altLang="zh-CN" sz="2800" b="1">
              <a:solidFill>
                <a:schemeClr val="bg1"/>
              </a:solidFill>
              <a:latin typeface="Inter Black" panose="02000503000000020004" charset="0"/>
              <a:ea typeface="Inter Black" panose="02000503000000020004" charset="0"/>
              <a:cs typeface="Inter" panose="02000503000000020004" charset="0"/>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平行四边形 8"/>
          <p:cNvSpPr/>
          <p:nvPr>
            <p:custDataLst>
              <p:tags r:id="rId1"/>
            </p:custDataLst>
          </p:nvPr>
        </p:nvSpPr>
        <p:spPr>
          <a:xfrm rot="10800000" flipH="1">
            <a:off x="5866130" y="4072890"/>
            <a:ext cx="6132830" cy="1772285"/>
          </a:xfrm>
          <a:prstGeom prst="parallelogram">
            <a:avLst>
              <a:gd name="adj" fmla="val 49444"/>
            </a:avLst>
          </a:prstGeom>
          <a:solidFill>
            <a:schemeClr val="accent3">
              <a:alpha val="10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2"/>
            </p:custDataLst>
          </p:nvPr>
        </p:nvSpPr>
        <p:spPr>
          <a:xfrm rot="10800000">
            <a:off x="5876290" y="1482090"/>
            <a:ext cx="6008370" cy="1823720"/>
          </a:xfrm>
          <a:prstGeom prst="parallelogram">
            <a:avLst>
              <a:gd name="adj" fmla="val 42375"/>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pic>
        <p:nvPicPr>
          <p:cNvPr id="17" name="图片 16" descr="VCG2112800586751"/>
          <p:cNvPicPr>
            <a:picLocks noChangeAspect="1"/>
          </p:cNvPicPr>
          <p:nvPr/>
        </p:nvPicPr>
        <p:blipFill>
          <a:blip r:embed="rId3">
            <a:alphaModFix amt="10000"/>
          </a:blip>
          <a:stretch>
            <a:fillRect/>
          </a:stretch>
        </p:blipFill>
        <p:spPr>
          <a:xfrm>
            <a:off x="0" y="0"/>
            <a:ext cx="12183110" cy="6858000"/>
          </a:xfrm>
          <a:prstGeom prst="rect">
            <a:avLst/>
          </a:prstGeom>
        </p:spPr>
      </p:pic>
      <p:sp>
        <p:nvSpPr>
          <p:cNvPr id="139" name="任意多边形: 形状 138"/>
          <p:cNvSpPr/>
          <p:nvPr>
            <p:custDataLst>
              <p:tags r:id="rId4"/>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grpSp>
        <p:nvGrpSpPr>
          <p:cNvPr id="3" name="组合 2"/>
          <p:cNvGrpSpPr/>
          <p:nvPr/>
        </p:nvGrpSpPr>
        <p:grpSpPr>
          <a:xfrm rot="0">
            <a:off x="3923665" y="30607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390130" y="306070"/>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5" name="Text Box 4"/>
          <p:cNvSpPr txBox="1"/>
          <p:nvPr/>
        </p:nvSpPr>
        <p:spPr>
          <a:xfrm>
            <a:off x="647700" y="1148080"/>
            <a:ext cx="11049000" cy="5054600"/>
          </a:xfrm>
          <a:prstGeom prst="rect">
            <a:avLst/>
          </a:prstGeom>
          <a:noFill/>
        </p:spPr>
        <p:txBody>
          <a:bodyPr wrap="square" rtlCol="0">
            <a:noAutofit/>
          </a:bodyPr>
          <a:p>
            <a:r>
              <a:rPr lang="en-IN" altLang="en-US"/>
              <a:t> </a:t>
            </a:r>
            <a:endParaRPr lang="en-IN" altLang="en-US"/>
          </a:p>
          <a:p>
            <a:pPr marL="285750" indent="-285750">
              <a:buFont typeface="Arial" panose="020B0604020202020204" pitchFamily="34" charset="0"/>
              <a:buChar char="•"/>
            </a:pPr>
            <a:r>
              <a:rPr lang="en-IN" altLang="en-US" sz="2300">
                <a:solidFill>
                  <a:schemeClr val="bg1"/>
                </a:solidFill>
              </a:rPr>
              <a:t>Improve Waste Collection System,Promote Waste Segregation And Recycling.</a:t>
            </a:r>
            <a:endParaRPr lang="en-IN" altLang="en-US" sz="2300">
              <a:solidFill>
                <a:schemeClr val="bg1"/>
              </a:solidFill>
            </a:endParaRPr>
          </a:p>
          <a:p>
            <a:pPr indent="0">
              <a:buFont typeface="Arial" panose="020B0604020202020204" pitchFamily="34" charset="0"/>
              <a:buNone/>
            </a:pPr>
            <a:endParaRPr lang="en-IN" altLang="en-US" sz="2300">
              <a:solidFill>
                <a:schemeClr val="bg1"/>
              </a:solidFill>
            </a:endParaRPr>
          </a:p>
          <a:p>
            <a:pPr marL="285750" indent="-285750">
              <a:buFont typeface="Arial" panose="020B0604020202020204" pitchFamily="34" charset="0"/>
              <a:buChar char="•"/>
            </a:pPr>
            <a:r>
              <a:rPr lang="en-IN" altLang="en-US" sz="2300">
                <a:solidFill>
                  <a:schemeClr val="bg1"/>
                </a:solidFill>
              </a:rPr>
              <a:t>Ban Single Usage Plastic,Promote Eco-Friendly System.</a:t>
            </a:r>
            <a:endParaRPr lang="en-IN" altLang="en-US" sz="2300">
              <a:solidFill>
                <a:schemeClr val="bg1"/>
              </a:solidFill>
            </a:endParaRPr>
          </a:p>
          <a:p>
            <a:pPr indent="0">
              <a:buFont typeface="Arial" panose="020B0604020202020204" pitchFamily="34" charset="0"/>
              <a:buNone/>
            </a:pPr>
            <a:endParaRPr lang="en-IN" altLang="en-US" sz="2300">
              <a:solidFill>
                <a:schemeClr val="bg1"/>
              </a:solidFill>
            </a:endParaRPr>
          </a:p>
          <a:p>
            <a:pPr marL="285750" indent="-285750">
              <a:buFont typeface="Arial" panose="020B0604020202020204" pitchFamily="34" charset="0"/>
              <a:buChar char="•"/>
            </a:pPr>
            <a:r>
              <a:rPr lang="en-IN" altLang="en-US" sz="2300">
                <a:solidFill>
                  <a:schemeClr val="bg1"/>
                </a:solidFill>
              </a:rPr>
              <a:t>Upragading Sewage Treatment,Disposal System And Reuse Of Treated Waste Water For Non-Potable Purpose.</a:t>
            </a:r>
            <a:endParaRPr lang="en-IN" altLang="en-US" sz="2300">
              <a:solidFill>
                <a:schemeClr val="bg1"/>
              </a:solidFill>
            </a:endParaRPr>
          </a:p>
          <a:p>
            <a:pPr indent="0">
              <a:buFont typeface="Arial" panose="020B0604020202020204" pitchFamily="34" charset="0"/>
              <a:buNone/>
            </a:pPr>
            <a:endParaRPr lang="en-IN" altLang="en-US" sz="2300">
              <a:solidFill>
                <a:schemeClr val="bg1"/>
              </a:solidFill>
            </a:endParaRPr>
          </a:p>
          <a:p>
            <a:pPr marL="285750" indent="-285750" algn="l">
              <a:buClrTx/>
              <a:buSzTx/>
              <a:buFont typeface="Arial" panose="020B0604020202020204" pitchFamily="34" charset="0"/>
              <a:buChar char="•"/>
            </a:pPr>
            <a:r>
              <a:rPr lang="en-IN" altLang="en-US" sz="2300">
                <a:solidFill>
                  <a:schemeClr val="bg1"/>
                </a:solidFill>
              </a:rPr>
              <a:t>Launch Awareness Public Campaigns.</a:t>
            </a:r>
            <a:endParaRPr lang="en-IN" altLang="en-US" sz="2300">
              <a:solidFill>
                <a:schemeClr val="bg1"/>
              </a:solidFill>
            </a:endParaRPr>
          </a:p>
          <a:p>
            <a:pPr indent="0" algn="l">
              <a:buClrTx/>
              <a:buSzTx/>
              <a:buFont typeface="Arial" panose="020B0604020202020204" pitchFamily="34" charset="0"/>
              <a:buNone/>
            </a:pPr>
            <a:endParaRPr lang="en-IN" altLang="en-US" sz="2300">
              <a:solidFill>
                <a:schemeClr val="bg1"/>
              </a:solidFill>
            </a:endParaRPr>
          </a:p>
          <a:p>
            <a:pPr marL="285750" indent="-285750" algn="l">
              <a:buClrTx/>
              <a:buSzTx/>
              <a:buFont typeface="Arial" panose="020B0604020202020204" pitchFamily="34" charset="0"/>
              <a:buChar char="•"/>
            </a:pPr>
            <a:r>
              <a:rPr lang="en-IN" altLang="en-US" sz="2300">
                <a:solidFill>
                  <a:schemeClr val="bg1"/>
                </a:solidFill>
              </a:rPr>
              <a:t>Organizing Cleanliness Drives And Clean-Up Drives.</a:t>
            </a:r>
            <a:endParaRPr lang="en-IN" altLang="en-US" sz="2300">
              <a:solidFill>
                <a:schemeClr val="bg1"/>
              </a:solidFill>
            </a:endParaRPr>
          </a:p>
          <a:p>
            <a:pPr indent="0" algn="l">
              <a:buClrTx/>
              <a:buSzTx/>
              <a:buFont typeface="Arial" panose="020B0604020202020204" pitchFamily="34" charset="0"/>
              <a:buNone/>
            </a:pPr>
            <a:endParaRPr lang="en-IN" altLang="en-US" sz="2300">
              <a:solidFill>
                <a:schemeClr val="bg1"/>
              </a:solidFill>
            </a:endParaRPr>
          </a:p>
          <a:p>
            <a:pPr marL="285750" indent="-285750" algn="l">
              <a:buClrTx/>
              <a:buSzTx/>
              <a:buFont typeface="Arial" panose="020B0604020202020204" pitchFamily="34" charset="0"/>
              <a:buChar char="•"/>
            </a:pPr>
            <a:r>
              <a:rPr lang="en-IN" altLang="en-US" sz="2300">
                <a:solidFill>
                  <a:schemeClr val="bg1"/>
                </a:solidFill>
              </a:rPr>
              <a:t>Throwing Garbage </a:t>
            </a:r>
            <a:r>
              <a:rPr lang="en-IN" altLang="en-US" sz="2300">
                <a:solidFill>
                  <a:schemeClr val="bg1"/>
                </a:solidFill>
                <a:sym typeface="+mn-ea"/>
              </a:rPr>
              <a:t> In Respective Dustbins.</a:t>
            </a:r>
            <a:endParaRPr lang="en-IN" altLang="en-US" sz="2300">
              <a:solidFill>
                <a:schemeClr val="bg1"/>
              </a:solidFill>
            </a:endParaRPr>
          </a:p>
          <a:p>
            <a:pPr marL="285750" indent="-285750" algn="l">
              <a:buClrTx/>
              <a:buSzTx/>
              <a:buFont typeface="Arial" panose="020B0604020202020204" pitchFamily="34" charset="0"/>
              <a:buChar char="•"/>
            </a:pPr>
            <a:endParaRPr lang="en-IN" altLang="en-US" sz="2400">
              <a:solidFill>
                <a:schemeClr val="bg1"/>
              </a:solidFill>
            </a:endParaRPr>
          </a:p>
          <a:p>
            <a:pPr marL="285750" indent="-285750" algn="l">
              <a:buClrTx/>
              <a:buSzTx/>
              <a:buFont typeface="Arial" panose="020B0604020202020204" pitchFamily="34" charset="0"/>
              <a:buChar char="•"/>
            </a:pPr>
            <a:endParaRPr lang="en-IN" altLang="en-US" sz="2800">
              <a:solidFill>
                <a:schemeClr val="bg1"/>
              </a:solidFill>
            </a:endParaRPr>
          </a:p>
          <a:p>
            <a:pPr marL="285750" indent="-285750" algn="l">
              <a:buClrTx/>
              <a:buSzTx/>
              <a:buFont typeface="Arial" panose="020B0604020202020204" pitchFamily="34" charset="0"/>
              <a:buChar char="•"/>
            </a:pPr>
            <a:endParaRPr lang="en-IN" altLang="en-US" sz="2800">
              <a:solidFill>
                <a:schemeClr val="bg1"/>
              </a:solidFill>
            </a:endParaRPr>
          </a:p>
        </p:txBody>
      </p:sp>
      <p:sp>
        <p:nvSpPr>
          <p:cNvPr id="6" name="Text Box 5"/>
          <p:cNvSpPr txBox="1"/>
          <p:nvPr/>
        </p:nvSpPr>
        <p:spPr>
          <a:xfrm>
            <a:off x="4600575" y="145415"/>
            <a:ext cx="2990850" cy="498475"/>
          </a:xfrm>
          <a:prstGeom prst="rect">
            <a:avLst/>
          </a:prstGeom>
          <a:noFill/>
        </p:spPr>
        <p:txBody>
          <a:bodyPr wrap="square" rtlCol="0">
            <a:noAutofit/>
          </a:bodyPr>
          <a:p>
            <a:pPr algn="ctr"/>
            <a:r>
              <a:rPr lang="en-IN" altLang="zh-CN" sz="2800" b="1">
                <a:solidFill>
                  <a:schemeClr val="bg1"/>
                </a:solidFill>
                <a:latin typeface="Inter Black" panose="02000503000000020004" charset="0"/>
                <a:ea typeface="Inter Black" panose="02000503000000020004" charset="0"/>
                <a:cs typeface="Inter" panose="02000503000000020004" charset="0"/>
              </a:rPr>
              <a:t>Solutions</a:t>
            </a:r>
            <a:endParaRPr lang="en-IN" altLang="zh-CN" sz="2800" b="1">
              <a:solidFill>
                <a:schemeClr val="bg1"/>
              </a:solidFill>
              <a:latin typeface="Inter Black" panose="02000503000000020004" charset="0"/>
              <a:ea typeface="Inter Black" panose="02000503000000020004" charset="0"/>
              <a:cs typeface="Inter" panose="02000503000000020004" charset="0"/>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3719830" y="2403475"/>
            <a:ext cx="4427220" cy="1938020"/>
          </a:xfrm>
          <a:prstGeom prst="rect">
            <a:avLst/>
          </a:prstGeom>
          <a:noFill/>
        </p:spPr>
        <p:txBody>
          <a:bodyPr wrap="square" rtlCol="0" anchor="t">
            <a:spAutoFit/>
          </a:bodyPr>
          <a:p>
            <a:pPr algn="ctr"/>
            <a:r>
              <a:rPr lang="zh-CN" altLang="en-US" sz="6000">
                <a:solidFill>
                  <a:schemeClr val="accent6"/>
                </a:solidFill>
                <a:effectLst>
                  <a:glow rad="139700">
                    <a:schemeClr val="accent3">
                      <a:satMod val="175000"/>
                      <a:alpha val="40000"/>
                    </a:schemeClr>
                  </a:glow>
                  <a:reflection blurRad="6350" stA="60000" endA="900" endPos="58000" dir="5400000" sy="-100000" algn="bl" rotWithShape="0"/>
                </a:effectLst>
                <a:latin typeface="Inter Black" panose="02000503000000020004" charset="0"/>
                <a:ea typeface="Inter Black" panose="02000503000000020004" charset="0"/>
                <a:cs typeface="Inter Black" panose="02000503000000020004" charset="0"/>
              </a:rPr>
              <a:t>THANK YOU</a:t>
            </a:r>
            <a:endParaRPr lang="zh-CN" altLang="en-US" sz="6000">
              <a:solidFill>
                <a:schemeClr val="accent6"/>
              </a:solidFill>
              <a:effectLst>
                <a:glow rad="139700">
                  <a:schemeClr val="accent3">
                    <a:satMod val="175000"/>
                    <a:alpha val="40000"/>
                  </a:schemeClr>
                </a:glow>
                <a:reflection blurRad="6350" stA="60000" endA="900" endPos="58000" dir="5400000" sy="-100000" algn="bl" rotWithShape="0"/>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220036" y="5783181"/>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sp>
        <p:nvSpPr>
          <p:cNvPr id="5" name="任意多边形: 形状 21"/>
          <p:cNvSpPr/>
          <p:nvPr>
            <p:custDataLst>
              <p:tags r:id="rId5"/>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6"/>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7"/>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9"/>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0"/>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1"/>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12"/>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6" name="Picture 5" descr="33be8099736be03b889d3b2d4a5236ac"/>
          <p:cNvPicPr>
            <a:picLocks noChangeAspect="1"/>
          </p:cNvPicPr>
          <p:nvPr/>
        </p:nvPicPr>
        <p:blipFill>
          <a:blip r:embed="rId13"/>
          <a:stretch>
            <a:fillRect/>
          </a:stretch>
        </p:blipFill>
        <p:spPr>
          <a:xfrm>
            <a:off x="7990205" y="1075055"/>
            <a:ext cx="3471545" cy="4400550"/>
          </a:xfrm>
          <a:prstGeom prst="rect">
            <a:avLst/>
          </a:prstGeom>
          <a:scene3d>
            <a:camera prst="isometricOffAxis2Left"/>
            <a:lightRig rig="threePt" dir="t"/>
          </a:scene3d>
        </p:spPr>
      </p:pic>
      <p:pic>
        <p:nvPicPr>
          <p:cNvPr id="7" name="Picture 6" descr="0b2b6e803a649bd0884ea8f634543324"/>
          <p:cNvPicPr>
            <a:picLocks noChangeAspect="1"/>
          </p:cNvPicPr>
          <p:nvPr/>
        </p:nvPicPr>
        <p:blipFill>
          <a:blip r:embed="rId14"/>
          <a:stretch>
            <a:fillRect/>
          </a:stretch>
        </p:blipFill>
        <p:spPr>
          <a:xfrm>
            <a:off x="495935" y="1075055"/>
            <a:ext cx="3549650" cy="4400550"/>
          </a:xfrm>
          <a:prstGeom prst="rect">
            <a:avLst/>
          </a:prstGeom>
          <a:scene3d>
            <a:camera prst="isometricOffAxis1Right"/>
            <a:lightRig rig="threePt" dir="t"/>
          </a:scene3d>
        </p:spPr>
      </p:pic>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6" name="图片 45" descr="VCG211280058674"/>
          <p:cNvPicPr>
            <a:picLocks noChangeAspect="1"/>
          </p:cNvPicPr>
          <p:nvPr/>
        </p:nvPicPr>
        <p:blipFill>
          <a:blip r:embed="rId1">
            <a:alphaModFix amt="10000"/>
          </a:blip>
          <a:stretch>
            <a:fillRect/>
          </a:stretch>
        </p:blipFill>
        <p:spPr>
          <a:xfrm rot="10800000">
            <a:off x="-635" y="0"/>
            <a:ext cx="12192635" cy="6858000"/>
          </a:xfrm>
          <a:prstGeom prst="rect">
            <a:avLst/>
          </a:prstGeom>
        </p:spPr>
      </p:pic>
      <p:sp>
        <p:nvSpPr>
          <p:cNvPr id="3" name="任意多边形: 形状 14"/>
          <p:cNvSpPr/>
          <p:nvPr>
            <p:custDataLst>
              <p:tags r:id="rId2"/>
            </p:custDataLst>
          </p:nvPr>
        </p:nvSpPr>
        <p:spPr>
          <a:xfrm>
            <a:off x="2376796" y="1261981"/>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19050">
            <a:gradFill>
              <a:gsLst>
                <a:gs pos="0">
                  <a:schemeClr val="accent6">
                    <a:alpha val="0"/>
                  </a:schemeClr>
                </a:gs>
                <a:gs pos="50000">
                  <a:schemeClr val="accent6"/>
                </a:gs>
                <a:gs pos="100000">
                  <a:schemeClr val="accent6">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5" name="组合 4"/>
          <p:cNvGrpSpPr/>
          <p:nvPr/>
        </p:nvGrpSpPr>
        <p:grpSpPr>
          <a:xfrm>
            <a:off x="377825" y="1706880"/>
            <a:ext cx="3560445" cy="2094230"/>
            <a:chOff x="1182" y="2068"/>
            <a:chExt cx="5607" cy="3298"/>
          </a:xfrm>
        </p:grpSpPr>
        <p:sp>
          <p:nvSpPr>
            <p:cNvPr id="8" name="文本框 7"/>
            <p:cNvSpPr txBox="1"/>
            <p:nvPr>
              <p:custDataLst>
                <p:tags r:id="rId3"/>
              </p:custDataLst>
            </p:nvPr>
          </p:nvSpPr>
          <p:spPr>
            <a:xfrm flipH="1">
              <a:off x="2248" y="2068"/>
              <a:ext cx="3927" cy="2082"/>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01</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9" name="组合 8"/>
            <p:cNvGrpSpPr/>
            <p:nvPr/>
          </p:nvGrpSpPr>
          <p:grpSpPr>
            <a:xfrm>
              <a:off x="1182" y="3211"/>
              <a:ext cx="5607" cy="1207"/>
              <a:chOff x="1279" y="3137"/>
              <a:chExt cx="5607" cy="1299"/>
            </a:xfrm>
          </p:grpSpPr>
          <p:sp>
            <p:nvSpPr>
              <p:cNvPr id="64" name="平行四边形 63"/>
              <p:cNvSpPr/>
              <p:nvPr>
                <p:custDataLst>
                  <p:tags r:id="rId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2150" y="3429"/>
              <a:ext cx="3927" cy="1937"/>
            </a:xfrm>
            <a:prstGeom prst="rect">
              <a:avLst/>
            </a:prstGeom>
            <a:noFill/>
          </p:spPr>
          <p:txBody>
            <a:bodyPr wrap="square" rtlCol="0">
              <a:spAutoFit/>
            </a:bodyPr>
            <a:p>
              <a:pPr algn="ctr"/>
              <a:r>
                <a:rPr lang="en-IN" altLang="zh-CN" sz="2800" i="1" dirty="0">
                  <a:solidFill>
                    <a:schemeClr val="lt1"/>
                  </a:solidFill>
                  <a:latin typeface="Inter Black" panose="02000503000000020004" charset="0"/>
                  <a:ea typeface="Inter Black" panose="02000503000000020004" charset="0"/>
                  <a:cs typeface="Inter" panose="02000503000000020004" charset="0"/>
                </a:rPr>
                <a:t>PRASHANT 2306112</a:t>
              </a:r>
              <a:endParaRPr lang="en-IN" altLang="zh-CN" sz="2800" i="1" dirty="0">
                <a:solidFill>
                  <a:schemeClr val="lt1"/>
                </a:solidFill>
                <a:latin typeface="Inter Black" panose="02000503000000020004" charset="0"/>
                <a:ea typeface="Inter Black" panose="02000503000000020004" charset="0"/>
                <a:cs typeface="Inter" panose="02000503000000020004" charset="0"/>
              </a:endParaRPr>
            </a:p>
            <a:p>
              <a:pPr algn="ctr"/>
              <a:endParaRPr lang="en-IN" altLang="zh-CN" i="1" dirty="0">
                <a:solidFill>
                  <a:schemeClr val="lt1"/>
                </a:solidFill>
                <a:latin typeface="Inter Black" panose="02000503000000020004" charset="0"/>
                <a:ea typeface="Inter Black" panose="02000503000000020004" charset="0"/>
                <a:cs typeface="Inter" panose="02000503000000020004" charset="0"/>
              </a:endParaRPr>
            </a:p>
          </p:txBody>
        </p:sp>
      </p:grpSp>
      <p:sp>
        <p:nvSpPr>
          <p:cNvPr id="38" name="文本框 37"/>
          <p:cNvSpPr txBox="1"/>
          <p:nvPr>
            <p:custDataLst>
              <p:tags r:id="rId6"/>
            </p:custDataLst>
          </p:nvPr>
        </p:nvSpPr>
        <p:spPr>
          <a:xfrm>
            <a:off x="4081145" y="493395"/>
            <a:ext cx="3890010" cy="583565"/>
          </a:xfrm>
          <a:prstGeom prst="rect">
            <a:avLst/>
          </a:prstGeom>
          <a:noFill/>
        </p:spPr>
        <p:txBody>
          <a:bodyPr wrap="square" rtlCol="0">
            <a:spAutoFit/>
          </a:bodyPr>
          <a:p>
            <a:pPr algn="ctr">
              <a:buClrTx/>
              <a:buSzTx/>
              <a:buFontTx/>
            </a:pPr>
            <a:r>
              <a:rPr lang="en-IN" altLang="en-US" sz="3200" i="1">
                <a:solidFill>
                  <a:schemeClr val="lt1"/>
                </a:solidFill>
                <a:latin typeface="Inter Black" panose="02000503000000020004" charset="0"/>
                <a:ea typeface="Inter Black" panose="02000503000000020004" charset="0"/>
                <a:cs typeface="Inter Black" panose="02000503000000020004" charset="0"/>
                <a:sym typeface="+mn-ea"/>
              </a:rPr>
              <a:t>REPRESENTED BY</a:t>
            </a:r>
            <a:endParaRPr lang="en-IN" altLang="en-US" sz="3200" i="1">
              <a:solidFill>
                <a:schemeClr val="lt1"/>
              </a:solidFill>
              <a:latin typeface="Inter Black" panose="02000503000000020004" charset="0"/>
              <a:ea typeface="Inter Black" panose="02000503000000020004" charset="0"/>
              <a:cs typeface="Inter Black" panose="02000503000000020004" charset="0"/>
              <a:sym typeface="+mn-ea"/>
            </a:endParaRPr>
          </a:p>
        </p:txBody>
      </p:sp>
      <p:sp>
        <p:nvSpPr>
          <p:cNvPr id="11" name="文本框 10"/>
          <p:cNvSpPr txBox="1"/>
          <p:nvPr>
            <p:custDataLst>
              <p:tags r:id="rId7"/>
            </p:custDataLst>
          </p:nvPr>
        </p:nvSpPr>
        <p:spPr>
          <a:xfrm flipH="1">
            <a:off x="4992370" y="17068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02</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2" name="组合 11"/>
          <p:cNvGrpSpPr/>
          <p:nvPr/>
        </p:nvGrpSpPr>
        <p:grpSpPr>
          <a:xfrm rot="0">
            <a:off x="4315460" y="2432685"/>
            <a:ext cx="3560445" cy="766445"/>
            <a:chOff x="1279" y="3137"/>
            <a:chExt cx="5607" cy="1299"/>
          </a:xfrm>
        </p:grpSpPr>
        <p:sp>
          <p:nvSpPr>
            <p:cNvPr id="13" name="平行四边形 12"/>
            <p:cNvSpPr/>
            <p:nvPr>
              <p:custDataLst>
                <p:tags r:id="rId8"/>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4" name="平行四边形 13"/>
            <p:cNvSpPr/>
            <p:nvPr>
              <p:custDataLst>
                <p:tags r:id="rId9"/>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15" name="文本框 14"/>
          <p:cNvSpPr txBox="1"/>
          <p:nvPr/>
        </p:nvSpPr>
        <p:spPr>
          <a:xfrm flipH="1">
            <a:off x="4930140" y="2571115"/>
            <a:ext cx="2493645" cy="953135"/>
          </a:xfrm>
          <a:prstGeom prst="rect">
            <a:avLst/>
          </a:prstGeom>
          <a:noFill/>
        </p:spPr>
        <p:txBody>
          <a:bodyPr wrap="square" rtlCol="0">
            <a:spAutoFit/>
          </a:bodyPr>
          <a:p>
            <a:pPr algn="ctr"/>
            <a:r>
              <a:rPr lang="en-IN" altLang="zh-CN" sz="2800" i="1">
                <a:solidFill>
                  <a:schemeClr val="bg1"/>
                </a:solidFill>
                <a:latin typeface="Inter Black" panose="02000503000000020004" charset="0"/>
                <a:ea typeface="Inter Black" panose="02000503000000020004" charset="0"/>
                <a:cs typeface="Inter Black" panose="02000503000000020004" charset="0"/>
                <a:sym typeface="+mn-ea"/>
              </a:rPr>
              <a:t>SAMEER</a:t>
            </a:r>
            <a:endParaRPr lang="en-IN" altLang="zh-CN" sz="2800" i="1">
              <a:solidFill>
                <a:schemeClr val="bg1"/>
              </a:solidFill>
              <a:latin typeface="Inter Black" panose="02000503000000020004" charset="0"/>
              <a:ea typeface="Inter Black" panose="02000503000000020004" charset="0"/>
              <a:cs typeface="Inter Black" panose="02000503000000020004" charset="0"/>
              <a:sym typeface="+mn-ea"/>
            </a:endParaRPr>
          </a:p>
          <a:p>
            <a:pPr algn="ctr"/>
            <a:r>
              <a:rPr lang="en-IN" altLang="zh-CN" sz="2800" i="1">
                <a:solidFill>
                  <a:schemeClr val="bg1"/>
                </a:solidFill>
                <a:latin typeface="Inter Black" panose="02000503000000020004" charset="0"/>
                <a:ea typeface="Inter Black" panose="02000503000000020004" charset="0"/>
                <a:cs typeface="Inter Black" panose="02000503000000020004" charset="0"/>
                <a:sym typeface="+mn-ea"/>
              </a:rPr>
              <a:t>2306120</a:t>
            </a:r>
            <a:endParaRPr lang="en-IN" altLang="zh-CN" sz="2800" i="1">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17" name="文本框 16"/>
          <p:cNvSpPr txBox="1"/>
          <p:nvPr>
            <p:custDataLst>
              <p:tags r:id="rId10"/>
            </p:custDataLst>
          </p:nvPr>
        </p:nvSpPr>
        <p:spPr>
          <a:xfrm flipH="1">
            <a:off x="8930005" y="17068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03</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8" name="组合 17"/>
          <p:cNvGrpSpPr/>
          <p:nvPr/>
        </p:nvGrpSpPr>
        <p:grpSpPr>
          <a:xfrm rot="0">
            <a:off x="8253095" y="2432685"/>
            <a:ext cx="3560445" cy="766445"/>
            <a:chOff x="1279" y="3137"/>
            <a:chExt cx="5607" cy="1299"/>
          </a:xfrm>
        </p:grpSpPr>
        <p:sp>
          <p:nvSpPr>
            <p:cNvPr id="19" name="平行四边形 18"/>
            <p:cNvSpPr/>
            <p:nvPr>
              <p:custDataLst>
                <p:tags r:id="rId11"/>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0" name="平行四边形 19"/>
            <p:cNvSpPr/>
            <p:nvPr>
              <p:custDataLst>
                <p:tags r:id="rId12"/>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1" name="文本框 20"/>
          <p:cNvSpPr txBox="1"/>
          <p:nvPr/>
        </p:nvSpPr>
        <p:spPr>
          <a:xfrm flipH="1">
            <a:off x="8867775" y="2571115"/>
            <a:ext cx="2493645" cy="953135"/>
          </a:xfrm>
          <a:prstGeom prst="rect">
            <a:avLst/>
          </a:prstGeom>
          <a:noFill/>
        </p:spPr>
        <p:txBody>
          <a:bodyPr wrap="square" rtlCol="0">
            <a:spAutoFit/>
          </a:bodyPr>
          <a:p>
            <a:pPr algn="ctr"/>
            <a:r>
              <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TANAY</a:t>
            </a:r>
            <a:endPar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a:p>
            <a:pPr algn="ctr"/>
            <a:r>
              <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230125</a:t>
            </a:r>
            <a:endPar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3" name="文本框 22"/>
          <p:cNvSpPr txBox="1"/>
          <p:nvPr>
            <p:custDataLst>
              <p:tags r:id="rId13"/>
            </p:custDataLst>
          </p:nvPr>
        </p:nvSpPr>
        <p:spPr>
          <a:xfrm flipH="1">
            <a:off x="2886710"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04</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24" name="组合 23"/>
          <p:cNvGrpSpPr/>
          <p:nvPr/>
        </p:nvGrpSpPr>
        <p:grpSpPr>
          <a:xfrm rot="0">
            <a:off x="2209800" y="4705985"/>
            <a:ext cx="3560445" cy="766445"/>
            <a:chOff x="1279" y="3137"/>
            <a:chExt cx="5607" cy="1299"/>
          </a:xfrm>
        </p:grpSpPr>
        <p:sp>
          <p:nvSpPr>
            <p:cNvPr id="25" name="平行四边形 24"/>
            <p:cNvSpPr/>
            <p:nvPr>
              <p:custDataLst>
                <p:tags r:id="rId1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6" name="平行四边形 25"/>
            <p:cNvSpPr/>
            <p:nvPr>
              <p:custDataLst>
                <p:tags r:id="rId1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7" name="文本框 26"/>
          <p:cNvSpPr txBox="1"/>
          <p:nvPr/>
        </p:nvSpPr>
        <p:spPr>
          <a:xfrm flipH="1">
            <a:off x="2824480" y="4844415"/>
            <a:ext cx="2493645" cy="953135"/>
          </a:xfrm>
          <a:prstGeom prst="rect">
            <a:avLst/>
          </a:prstGeom>
          <a:noFill/>
        </p:spPr>
        <p:txBody>
          <a:bodyPr wrap="square" rtlCol="0">
            <a:spAutoFit/>
          </a:bodyPr>
          <a:p>
            <a:pPr algn="ctr"/>
            <a:r>
              <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SHUBHAM</a:t>
            </a:r>
            <a:endPar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a:p>
            <a:pPr algn="ctr"/>
            <a:r>
              <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2306154</a:t>
            </a:r>
            <a:endPar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9" name="文本框 28"/>
          <p:cNvSpPr txBox="1"/>
          <p:nvPr>
            <p:custDataLst>
              <p:tags r:id="rId16"/>
            </p:custDataLst>
          </p:nvPr>
        </p:nvSpPr>
        <p:spPr>
          <a:xfrm flipH="1">
            <a:off x="6824345"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05</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30" name="组合 29"/>
          <p:cNvGrpSpPr/>
          <p:nvPr/>
        </p:nvGrpSpPr>
        <p:grpSpPr>
          <a:xfrm rot="0">
            <a:off x="6147435" y="4705985"/>
            <a:ext cx="3560445" cy="766445"/>
            <a:chOff x="1279" y="3137"/>
            <a:chExt cx="5607" cy="1299"/>
          </a:xfrm>
        </p:grpSpPr>
        <p:sp>
          <p:nvSpPr>
            <p:cNvPr id="31" name="平行四边形 30"/>
            <p:cNvSpPr/>
            <p:nvPr>
              <p:custDataLst>
                <p:tags r:id="rId17"/>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32" name="平行四边形 31"/>
            <p:cNvSpPr/>
            <p:nvPr>
              <p:custDataLst>
                <p:tags r:id="rId18"/>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33" name="文本框 32"/>
          <p:cNvSpPr txBox="1"/>
          <p:nvPr/>
        </p:nvSpPr>
        <p:spPr>
          <a:xfrm flipH="1">
            <a:off x="6762115" y="4844415"/>
            <a:ext cx="2493645" cy="953135"/>
          </a:xfrm>
          <a:prstGeom prst="rect">
            <a:avLst/>
          </a:prstGeom>
          <a:noFill/>
        </p:spPr>
        <p:txBody>
          <a:bodyPr wrap="square" rtlCol="0">
            <a:spAutoFit/>
          </a:bodyPr>
          <a:p>
            <a:pPr algn="ctr"/>
            <a:r>
              <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DEEPAK</a:t>
            </a:r>
            <a:endPar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a:p>
            <a:pPr algn="ctr"/>
            <a:r>
              <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2306155</a:t>
            </a:r>
            <a:endParaRPr lang="en-IN"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290195"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7648" y="4710"/>
                <a:ext cx="7560" cy="1499"/>
              </a:xfrm>
              <a:prstGeom prst="rect">
                <a:avLst/>
              </a:prstGeom>
              <a:noFill/>
            </p:spPr>
            <p:txBody>
              <a:bodyPr wrap="square" rtlCol="0">
                <a:noAutofit/>
              </a:bodyPr>
              <a:p>
                <a:pPr algn="just"/>
                <a:r>
                  <a:rPr lang="en-IN" altLang="zh-CN" sz="4400" i="1" cap="all" dirty="0">
                    <a:solidFill>
                      <a:schemeClr val="bg2"/>
                    </a:solidFill>
                    <a:uFillTx/>
                    <a:latin typeface="Inter Black" panose="02000503000000020004" charset="0"/>
                    <a:ea typeface="Inter Black" panose="02000503000000020004" charset="0"/>
                    <a:cs typeface="Inter" panose="02000503000000020004" charset="0"/>
                  </a:rPr>
                  <a:t>INTRODUCTION</a:t>
                </a:r>
                <a:endParaRPr lang="en-IN" altLang="zh-CN" sz="44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3721"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01</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9525" y="0"/>
            <a:ext cx="12182475" cy="6858635"/>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TIMELINE (2014-2023)</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cxnSp>
        <p:nvCxnSpPr>
          <p:cNvPr id="44" name="Straight Connector 21"/>
          <p:cNvCxnSpPr/>
          <p:nvPr/>
        </p:nvCxnSpPr>
        <p:spPr>
          <a:xfrm>
            <a:off x="2061210" y="3800475"/>
            <a:ext cx="774128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 name="TextBox 25"/>
          <p:cNvSpPr txBox="1"/>
          <p:nvPr/>
        </p:nvSpPr>
        <p:spPr>
          <a:xfrm>
            <a:off x="1064895" y="4744720"/>
            <a:ext cx="2168525" cy="645160"/>
          </a:xfrm>
          <a:prstGeom prst="rect">
            <a:avLst/>
          </a:prstGeom>
          <a:noFill/>
          <a:ln cap="flat">
            <a:noFill/>
          </a:ln>
        </p:spPr>
        <p:txBody>
          <a:bodyPr vert="horz" wrap="square" lIns="91440" tIns="45720" rIns="91440" bIns="45720" anchor="t" anchorCtr="0" compatLnSpc="1">
            <a:spAutoFit/>
          </a:bodyPr>
          <a:p>
            <a:pPr algn="ctr">
              <a:lnSpc>
                <a:spcPct val="150000"/>
              </a:lnSpc>
              <a:buClr>
                <a:srgbClr val="E24848"/>
              </a:buClr>
            </a:pPr>
            <a:r>
              <a:rPr lang="en-IN" altLang="en-US" sz="12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rPr>
              <a:t>Launching of Swacch Bharat Mission.</a:t>
            </a:r>
            <a:endParaRPr lang="en-IN" altLang="en-US" sz="12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46" name="TextBox 25"/>
          <p:cNvSpPr txBox="1"/>
          <p:nvPr/>
        </p:nvSpPr>
        <p:spPr>
          <a:xfrm>
            <a:off x="1147445" y="4200525"/>
            <a:ext cx="1972310" cy="506730"/>
          </a:xfrm>
          <a:prstGeom prst="rect">
            <a:avLst/>
          </a:prstGeom>
          <a:noFill/>
          <a:ln cap="flat">
            <a:noFill/>
          </a:ln>
        </p:spPr>
        <p:txBody>
          <a:bodyPr vert="horz" wrap="square" lIns="91440" tIns="45720" rIns="91440" bIns="45720" anchor="t" anchorCtr="0" compatLnSpc="1">
            <a:spAutoFit/>
          </a:bodyPr>
          <a:p>
            <a:pPr algn="ctr">
              <a:lnSpc>
                <a:spcPct val="150000"/>
              </a:lnSpc>
            </a:pPr>
            <a:r>
              <a:rPr lang="en-IN" dirty="0">
                <a:solidFill>
                  <a:schemeClr val="accent1"/>
                </a:solidFill>
                <a:latin typeface="Inter Black" panose="02000503000000020004" charset="0"/>
                <a:ea typeface="Inter Black" panose="02000503000000020004" charset="0"/>
                <a:cs typeface="Inter Black" panose="02000503000000020004" charset="0"/>
              </a:rPr>
              <a:t>2 Oct 2014</a:t>
            </a:r>
            <a:r>
              <a:rPr dirty="0">
                <a:solidFill>
                  <a:schemeClr val="accent1"/>
                </a:solidFill>
                <a:latin typeface="Inter Black" panose="02000503000000020004" charset="0"/>
                <a:ea typeface="Inter Black" panose="02000503000000020004" charset="0"/>
                <a:cs typeface="Inter Black" panose="02000503000000020004" charset="0"/>
              </a:rPr>
              <a:t> </a:t>
            </a:r>
            <a:endParaRPr dirty="0">
              <a:solidFill>
                <a:schemeClr val="accent1"/>
              </a:solidFill>
              <a:latin typeface="Inter Black" panose="02000503000000020004" charset="0"/>
              <a:ea typeface="Inter Black" panose="02000503000000020004" charset="0"/>
              <a:cs typeface="Inter Black" panose="02000503000000020004" charset="0"/>
            </a:endParaRPr>
          </a:p>
        </p:txBody>
      </p:sp>
      <p:sp>
        <p:nvSpPr>
          <p:cNvPr id="47" name="Oval 9"/>
          <p:cNvSpPr/>
          <p:nvPr/>
        </p:nvSpPr>
        <p:spPr>
          <a:xfrm>
            <a:off x="2012315" y="3652520"/>
            <a:ext cx="273685" cy="2736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48" name="Oval 10"/>
          <p:cNvSpPr/>
          <p:nvPr/>
        </p:nvSpPr>
        <p:spPr>
          <a:xfrm>
            <a:off x="4582160" y="3652520"/>
            <a:ext cx="273685" cy="273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28" name="平行四边形 27"/>
          <p:cNvSpPr/>
          <p:nvPr>
            <p:custDataLst>
              <p:tags r:id="rId3"/>
            </p:custDataLst>
          </p:nvPr>
        </p:nvSpPr>
        <p:spPr>
          <a:xfrm rot="10800000">
            <a:off x="9265920" y="1530985"/>
            <a:ext cx="1443355" cy="517525"/>
          </a:xfrm>
          <a:prstGeom prst="parallelogram">
            <a:avLst>
              <a:gd name="adj" fmla="val 68862"/>
            </a:avLst>
          </a:prstGeom>
          <a:solidFill>
            <a:schemeClr val="accent3">
              <a:alpha val="15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26" name="Straight Connector 35"/>
          <p:cNvCxnSpPr/>
          <p:nvPr/>
        </p:nvCxnSpPr>
        <p:spPr>
          <a:xfrm>
            <a:off x="9951720" y="2033905"/>
            <a:ext cx="0" cy="181737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7" name="TextBox 25"/>
          <p:cNvSpPr txBox="1"/>
          <p:nvPr/>
        </p:nvSpPr>
        <p:spPr>
          <a:xfrm>
            <a:off x="8844280" y="1487805"/>
            <a:ext cx="2383790" cy="546100"/>
          </a:xfrm>
          <a:prstGeom prst="rect">
            <a:avLst/>
          </a:prstGeom>
          <a:noFill/>
          <a:ln cap="flat">
            <a:noFill/>
          </a:ln>
        </p:spPr>
        <p:txBody>
          <a:bodyPr vert="horz" wrap="square" lIns="91440" tIns="45720" rIns="91440" bIns="45720" anchor="t" anchorCtr="0" compatLnSpc="1">
            <a:noAutofit/>
          </a:bodyPr>
          <a:p>
            <a:pPr algn="ctr">
              <a:lnSpc>
                <a:spcPct val="150000"/>
              </a:lnSpc>
            </a:pPr>
            <a:r>
              <a:rPr lang="en-IN" dirty="0">
                <a:solidFill>
                  <a:schemeClr val="bg2"/>
                </a:solidFill>
                <a:latin typeface="Inter Black" panose="02000503000000020004" charset="0"/>
                <a:ea typeface="Inter Black" panose="02000503000000020004" charset="0"/>
                <a:cs typeface="Inter Black" panose="02000503000000020004" charset="0"/>
              </a:rPr>
              <a:t>Swacchta Hi Sewa</a:t>
            </a:r>
            <a:endParaRPr lang="en-IN" dirty="0">
              <a:solidFill>
                <a:schemeClr val="bg2"/>
              </a:solidFill>
              <a:latin typeface="Inter Black" panose="02000503000000020004" charset="0"/>
              <a:ea typeface="Inter Black" panose="02000503000000020004" charset="0"/>
              <a:cs typeface="Inter Black" panose="02000503000000020004" charset="0"/>
            </a:endParaRPr>
          </a:p>
        </p:txBody>
      </p:sp>
      <p:sp>
        <p:nvSpPr>
          <p:cNvPr id="49" name="Oval 11"/>
          <p:cNvSpPr/>
          <p:nvPr/>
        </p:nvSpPr>
        <p:spPr>
          <a:xfrm>
            <a:off x="7205980" y="3652520"/>
            <a:ext cx="273685" cy="2736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50" name="Oval 12"/>
          <p:cNvSpPr/>
          <p:nvPr/>
        </p:nvSpPr>
        <p:spPr>
          <a:xfrm>
            <a:off x="9803130" y="3652520"/>
            <a:ext cx="273685" cy="2736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51" name="TextBox 25"/>
          <p:cNvSpPr txBox="1"/>
          <p:nvPr/>
        </p:nvSpPr>
        <p:spPr>
          <a:xfrm>
            <a:off x="3652520" y="4744720"/>
            <a:ext cx="2204720" cy="922020"/>
          </a:xfrm>
          <a:prstGeom prst="rect">
            <a:avLst/>
          </a:prstGeom>
          <a:noFill/>
          <a:ln cap="flat">
            <a:noFill/>
          </a:ln>
        </p:spPr>
        <p:txBody>
          <a:bodyPr vert="horz" wrap="square" lIns="91440" tIns="45720" rIns="91440" bIns="45720" anchor="t" anchorCtr="0" compatLnSpc="1">
            <a:spAutoFit/>
          </a:bodyPr>
          <a:p>
            <a:pPr algn="ctr">
              <a:lnSpc>
                <a:spcPct val="150000"/>
              </a:lnSpc>
              <a:buClr>
                <a:srgbClr val="E24848"/>
              </a:buClr>
              <a:buSzTx/>
              <a:buFontTx/>
            </a:pPr>
            <a:r>
              <a:rPr lang="en-IN" alt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Awareness In People about Sanitization and Hygiene.</a:t>
            </a:r>
            <a:endPar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52" name="TextBox 25"/>
          <p:cNvSpPr txBox="1"/>
          <p:nvPr/>
        </p:nvSpPr>
        <p:spPr>
          <a:xfrm>
            <a:off x="3740785" y="4200525"/>
            <a:ext cx="1972310" cy="506730"/>
          </a:xfrm>
          <a:prstGeom prst="rect">
            <a:avLst/>
          </a:prstGeom>
          <a:noFill/>
          <a:ln cap="flat">
            <a:noFill/>
          </a:ln>
        </p:spPr>
        <p:txBody>
          <a:bodyPr vert="horz" wrap="square" lIns="91440" tIns="45720" rIns="91440" bIns="45720" anchor="t" anchorCtr="0" compatLnSpc="1">
            <a:spAutoFit/>
          </a:bodyPr>
          <a:p>
            <a:pPr algn="ctr">
              <a:lnSpc>
                <a:spcPct val="150000"/>
              </a:lnSpc>
            </a:pPr>
            <a:r>
              <a:rPr lang="en-IN" dirty="0">
                <a:solidFill>
                  <a:schemeClr val="accent1"/>
                </a:solidFill>
                <a:latin typeface="Inter Black" panose="02000503000000020004" charset="0"/>
                <a:ea typeface="Inter Black" panose="02000503000000020004" charset="0"/>
                <a:cs typeface="Inter Black" panose="02000503000000020004" charset="0"/>
                <a:sym typeface="+mn-ea"/>
              </a:rPr>
              <a:t>2014-2019</a:t>
            </a:r>
            <a:r>
              <a:rPr dirty="0">
                <a:solidFill>
                  <a:schemeClr val="accent1"/>
                </a:solidFill>
                <a:latin typeface="Inter Black" panose="02000503000000020004" charset="0"/>
                <a:ea typeface="Inter Black" panose="02000503000000020004" charset="0"/>
                <a:cs typeface="Inter Black" panose="02000503000000020004" charset="0"/>
                <a:sym typeface="+mn-ea"/>
              </a:rPr>
              <a:t> </a:t>
            </a:r>
            <a:endParaRPr dirty="0">
              <a:solidFill>
                <a:schemeClr val="accent1"/>
              </a:solidFill>
              <a:latin typeface="Inter Black" panose="02000503000000020004" charset="0"/>
              <a:ea typeface="Inter Black" panose="02000503000000020004" charset="0"/>
              <a:cs typeface="Inter Black" panose="02000503000000020004" charset="0"/>
              <a:sym typeface="+mn-ea"/>
            </a:endParaRPr>
          </a:p>
        </p:txBody>
      </p:sp>
      <p:sp>
        <p:nvSpPr>
          <p:cNvPr id="53" name="TextBox 25"/>
          <p:cNvSpPr txBox="1"/>
          <p:nvPr/>
        </p:nvSpPr>
        <p:spPr>
          <a:xfrm>
            <a:off x="6319520" y="4744720"/>
            <a:ext cx="2185670" cy="922020"/>
          </a:xfrm>
          <a:prstGeom prst="rect">
            <a:avLst/>
          </a:prstGeom>
          <a:noFill/>
          <a:ln cap="flat">
            <a:noFill/>
          </a:ln>
        </p:spPr>
        <p:txBody>
          <a:bodyPr vert="horz" wrap="square" lIns="91440" tIns="45720" rIns="91440" bIns="45720" anchor="t" anchorCtr="0" compatLnSpc="1">
            <a:spAutoFit/>
          </a:bodyPr>
          <a:p>
            <a:pPr algn="ctr">
              <a:lnSpc>
                <a:spcPct val="150000"/>
              </a:lnSpc>
              <a:buClr>
                <a:srgbClr val="E24848"/>
              </a:buClr>
              <a:buSzTx/>
              <a:buFontTx/>
            </a:pPr>
            <a:r>
              <a:rPr lang="en-IN" alt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The government declared rural India open-defecation-free (ODF)</a:t>
            </a:r>
            <a:endParaRPr lang="en-IN" alt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54" name="TextBox 25"/>
          <p:cNvSpPr txBox="1"/>
          <p:nvPr/>
        </p:nvSpPr>
        <p:spPr>
          <a:xfrm>
            <a:off x="6390005" y="4200525"/>
            <a:ext cx="1972310" cy="506730"/>
          </a:xfrm>
          <a:prstGeom prst="rect">
            <a:avLst/>
          </a:prstGeom>
          <a:noFill/>
          <a:ln cap="flat">
            <a:noFill/>
          </a:ln>
        </p:spPr>
        <p:txBody>
          <a:bodyPr vert="horz" wrap="square" lIns="91440" tIns="45720" rIns="91440" bIns="45720" anchor="t" anchorCtr="0" compatLnSpc="1">
            <a:spAutoFit/>
          </a:bodyPr>
          <a:p>
            <a:pPr algn="ctr">
              <a:lnSpc>
                <a:spcPct val="150000"/>
              </a:lnSpc>
            </a:pPr>
            <a:r>
              <a:rPr lang="en-IN" altLang="en-US" dirty="0">
                <a:solidFill>
                  <a:schemeClr val="accent6"/>
                </a:solidFill>
                <a:latin typeface="Inter Black" panose="02000503000000020004" charset="0"/>
                <a:ea typeface="Inter Black" panose="02000503000000020004" charset="0"/>
                <a:cs typeface="Inter Black" panose="02000503000000020004" charset="0"/>
                <a:sym typeface="+mn-ea"/>
              </a:rPr>
              <a:t>2 Oct 2019</a:t>
            </a:r>
            <a:r>
              <a:rPr lang="en-US" dirty="0">
                <a:solidFill>
                  <a:schemeClr val="accent6"/>
                </a:solidFill>
                <a:latin typeface="Inter Black" panose="02000503000000020004" charset="0"/>
                <a:ea typeface="Inter Black" panose="02000503000000020004" charset="0"/>
                <a:cs typeface="Inter Black" panose="02000503000000020004" charset="0"/>
                <a:sym typeface="+mn-ea"/>
              </a:rPr>
              <a:t> </a:t>
            </a:r>
            <a:endParaRPr lang="en-US" dirty="0">
              <a:solidFill>
                <a:schemeClr val="accent6"/>
              </a:solidFill>
              <a:latin typeface="Inter Black" panose="02000503000000020004" charset="0"/>
              <a:ea typeface="Inter Black" panose="02000503000000020004" charset="0"/>
              <a:cs typeface="Inter Black" panose="02000503000000020004" charset="0"/>
              <a:sym typeface="+mn-ea"/>
            </a:endParaRPr>
          </a:p>
        </p:txBody>
      </p:sp>
      <p:sp>
        <p:nvSpPr>
          <p:cNvPr id="55" name="TextBox 25"/>
          <p:cNvSpPr txBox="1"/>
          <p:nvPr/>
        </p:nvSpPr>
        <p:spPr>
          <a:xfrm>
            <a:off x="8844280" y="4744720"/>
            <a:ext cx="2251710" cy="922020"/>
          </a:xfrm>
          <a:prstGeom prst="rect">
            <a:avLst/>
          </a:prstGeom>
          <a:noFill/>
          <a:ln cap="flat">
            <a:noFill/>
          </a:ln>
        </p:spPr>
        <p:txBody>
          <a:bodyPr vert="horz" wrap="square" lIns="91440" tIns="45720" rIns="91440" bIns="45720" anchor="t" anchorCtr="0" compatLnSpc="1">
            <a:spAutoFit/>
          </a:bodyPr>
          <a:p>
            <a:pPr algn="ctr">
              <a:lnSpc>
                <a:spcPct val="150000"/>
              </a:lnSpc>
              <a:buClr>
                <a:srgbClr val="E24848"/>
              </a:buClr>
              <a:buSzTx/>
              <a:buFontTx/>
            </a:pPr>
            <a:r>
              <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Ongoing Swachhata-Jal Mission</a:t>
            </a:r>
            <a:r>
              <a:rPr lang="en-IN" alt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a:t>
            </a:r>
            <a:r>
              <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efforts continue</a:t>
            </a:r>
            <a:r>
              <a:rPr lang="en-IN" alt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 towards Clean India</a:t>
            </a:r>
            <a:r>
              <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rPr>
              <a:t>.</a:t>
            </a:r>
            <a:endParaRPr lang="en-US" sz="120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56" name="TextBox 25"/>
          <p:cNvSpPr txBox="1"/>
          <p:nvPr/>
        </p:nvSpPr>
        <p:spPr>
          <a:xfrm>
            <a:off x="8575040" y="4200525"/>
            <a:ext cx="2916555" cy="506095"/>
          </a:xfrm>
          <a:prstGeom prst="rect">
            <a:avLst/>
          </a:prstGeom>
          <a:noFill/>
          <a:ln cap="flat">
            <a:noFill/>
          </a:ln>
        </p:spPr>
        <p:txBody>
          <a:bodyPr vert="horz" wrap="square" lIns="91440" tIns="45720" rIns="91440" bIns="45720" anchor="t" anchorCtr="0" compatLnSpc="1">
            <a:noAutofit/>
          </a:bodyPr>
          <a:p>
            <a:pPr algn="ctr">
              <a:lnSpc>
                <a:spcPct val="150000"/>
              </a:lnSpc>
            </a:pPr>
            <a:r>
              <a:rPr lang="en-IN" dirty="0">
                <a:solidFill>
                  <a:schemeClr val="accent6"/>
                </a:solidFill>
                <a:latin typeface="Inter Black" panose="02000503000000020004" charset="0"/>
                <a:ea typeface="Inter Black" panose="02000503000000020004" charset="0"/>
                <a:cs typeface="Inter Black" panose="02000503000000020004" charset="0"/>
                <a:sym typeface="+mn-ea"/>
              </a:rPr>
              <a:t>15 Sept - 2 Oct 2023</a:t>
            </a:r>
            <a:r>
              <a:rPr dirty="0">
                <a:solidFill>
                  <a:schemeClr val="accent6"/>
                </a:solidFill>
                <a:latin typeface="Inter Black" panose="02000503000000020004" charset="0"/>
                <a:ea typeface="Inter Black" panose="02000503000000020004" charset="0"/>
                <a:cs typeface="Inter Black" panose="02000503000000020004" charset="0"/>
                <a:sym typeface="+mn-ea"/>
              </a:rPr>
              <a:t> </a:t>
            </a:r>
            <a:endParaRPr dirty="0">
              <a:solidFill>
                <a:schemeClr val="accent6"/>
              </a:solidFill>
              <a:latin typeface="Inter Black" panose="02000503000000020004" charset="0"/>
              <a:ea typeface="Inter Black" panose="02000503000000020004" charset="0"/>
              <a:cs typeface="Inter Black" panose="02000503000000020004" charset="0"/>
              <a:sym typeface="+mn-ea"/>
            </a:endParaRPr>
          </a:p>
        </p:txBody>
      </p:sp>
      <p:sp>
        <p:nvSpPr>
          <p:cNvPr id="64" name="Oval 46"/>
          <p:cNvSpPr/>
          <p:nvPr/>
        </p:nvSpPr>
        <p:spPr>
          <a:xfrm>
            <a:off x="3299460" y="3750310"/>
            <a:ext cx="119380" cy="119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65" name="Oval 48"/>
          <p:cNvSpPr/>
          <p:nvPr/>
        </p:nvSpPr>
        <p:spPr>
          <a:xfrm>
            <a:off x="5892800" y="3750310"/>
            <a:ext cx="119380" cy="1193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66" name="Oval 49"/>
          <p:cNvSpPr/>
          <p:nvPr/>
        </p:nvSpPr>
        <p:spPr>
          <a:xfrm>
            <a:off x="8575040" y="3750310"/>
            <a:ext cx="119380" cy="1193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grpSp>
        <p:nvGrpSpPr>
          <p:cNvPr id="18" name="组合 17"/>
          <p:cNvGrpSpPr/>
          <p:nvPr/>
        </p:nvGrpSpPr>
        <p:grpSpPr>
          <a:xfrm>
            <a:off x="1147445" y="2285365"/>
            <a:ext cx="1850390" cy="1565275"/>
            <a:chOff x="1807" y="3599"/>
            <a:chExt cx="2914" cy="2465"/>
          </a:xfrm>
        </p:grpSpPr>
        <p:sp>
          <p:nvSpPr>
            <p:cNvPr id="7" name="平行四边形 6"/>
            <p:cNvSpPr/>
            <p:nvPr>
              <p:custDataLst>
                <p:tags r:id="rId4"/>
              </p:custDataLst>
            </p:nvPr>
          </p:nvSpPr>
          <p:spPr>
            <a:xfrm rot="10800000">
              <a:off x="2224" y="3679"/>
              <a:ext cx="2271" cy="804"/>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cxnSp>
          <p:nvCxnSpPr>
            <p:cNvPr id="61" name="Straight Connector 34"/>
            <p:cNvCxnSpPr/>
            <p:nvPr/>
          </p:nvCxnSpPr>
          <p:spPr>
            <a:xfrm>
              <a:off x="3368" y="4546"/>
              <a:ext cx="0" cy="1518"/>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7" name="TextBox 25"/>
            <p:cNvSpPr txBox="1"/>
            <p:nvPr/>
          </p:nvSpPr>
          <p:spPr>
            <a:xfrm>
              <a:off x="1807" y="3599"/>
              <a:ext cx="2914" cy="947"/>
            </a:xfrm>
            <a:prstGeom prst="rect">
              <a:avLst/>
            </a:prstGeom>
            <a:noFill/>
            <a:ln cap="flat">
              <a:noFill/>
            </a:ln>
          </p:spPr>
          <p:txBody>
            <a:bodyPr vert="horz" wrap="square" lIns="91440" tIns="45720" rIns="91440" bIns="45720" anchor="t" anchorCtr="0" compatLnSpc="1">
              <a:noAutofit/>
            </a:bodyPr>
            <a:p>
              <a:pPr algn="ctr">
                <a:lnSpc>
                  <a:spcPct val="150000"/>
                </a:lnSpc>
              </a:pPr>
              <a:r>
                <a:rPr lang="en-IN" dirty="0">
                  <a:solidFill>
                    <a:schemeClr val="bg2"/>
                  </a:solidFill>
                  <a:latin typeface="Inter Black" panose="02000503000000020004" charset="0"/>
                  <a:ea typeface="Inter Black" panose="02000503000000020004" charset="0"/>
                  <a:cs typeface="Inter Black" panose="02000503000000020004" charset="0"/>
                </a:rPr>
                <a:t>Beginning</a:t>
              </a:r>
              <a:endParaRPr lang="en-IN" dirty="0">
                <a:solidFill>
                  <a:schemeClr val="bg2"/>
                </a:solidFill>
                <a:latin typeface="Inter Black" panose="02000503000000020004" charset="0"/>
                <a:ea typeface="Inter Black" panose="02000503000000020004" charset="0"/>
                <a:cs typeface="Inter Black" panose="02000503000000020004" charset="0"/>
              </a:endParaRPr>
            </a:p>
          </p:txBody>
        </p:sp>
      </p:grpSp>
      <p:sp>
        <p:nvSpPr>
          <p:cNvPr id="9" name="平行四边形 8"/>
          <p:cNvSpPr/>
          <p:nvPr>
            <p:custDataLst>
              <p:tags r:id="rId5"/>
            </p:custDataLst>
          </p:nvPr>
        </p:nvSpPr>
        <p:spPr>
          <a:xfrm rot="10800000">
            <a:off x="4033520" y="1530985"/>
            <a:ext cx="1443355" cy="517525"/>
          </a:xfrm>
          <a:prstGeom prst="parallelogram">
            <a:avLst>
              <a:gd name="adj" fmla="val 68862"/>
            </a:avLst>
          </a:prstGeom>
          <a:solidFill>
            <a:schemeClr val="accent3">
              <a:alpha val="15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62" name="Straight Connector 35"/>
          <p:cNvCxnSpPr/>
          <p:nvPr/>
        </p:nvCxnSpPr>
        <p:spPr>
          <a:xfrm>
            <a:off x="4719320" y="2033905"/>
            <a:ext cx="0" cy="181737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9" name="TextBox 25"/>
          <p:cNvSpPr txBox="1"/>
          <p:nvPr/>
        </p:nvSpPr>
        <p:spPr>
          <a:xfrm>
            <a:off x="3963670" y="1487805"/>
            <a:ext cx="1588135" cy="560705"/>
          </a:xfrm>
          <a:prstGeom prst="rect">
            <a:avLst/>
          </a:prstGeom>
          <a:noFill/>
          <a:ln cap="flat">
            <a:noFill/>
          </a:ln>
        </p:spPr>
        <p:txBody>
          <a:bodyPr vert="horz" wrap="square" lIns="91440" tIns="45720" rIns="91440" bIns="45720" anchor="t" anchorCtr="0" compatLnSpc="1">
            <a:noAutofit/>
          </a:bodyPr>
          <a:p>
            <a:pPr algn="ctr">
              <a:lnSpc>
                <a:spcPct val="150000"/>
              </a:lnSpc>
            </a:pPr>
            <a:r>
              <a:rPr lang="en-IN" dirty="0">
                <a:solidFill>
                  <a:schemeClr val="bg2"/>
                </a:solidFill>
                <a:latin typeface="Inter Black" panose="02000503000000020004" charset="0"/>
                <a:ea typeface="Inter Black" panose="02000503000000020004" charset="0"/>
                <a:cs typeface="Inter Black" panose="02000503000000020004" charset="0"/>
              </a:rPr>
              <a:t>Awareness</a:t>
            </a:r>
            <a:endParaRPr lang="en-IN" dirty="0">
              <a:solidFill>
                <a:schemeClr val="bg2"/>
              </a:solidFill>
              <a:latin typeface="Inter Black" panose="02000503000000020004" charset="0"/>
              <a:ea typeface="Inter Black" panose="02000503000000020004" charset="0"/>
              <a:cs typeface="Inter Black" panose="02000503000000020004" charset="0"/>
            </a:endParaRPr>
          </a:p>
        </p:txBody>
      </p:sp>
      <p:grpSp>
        <p:nvGrpSpPr>
          <p:cNvPr id="19" name="组合 18"/>
          <p:cNvGrpSpPr/>
          <p:nvPr/>
        </p:nvGrpSpPr>
        <p:grpSpPr>
          <a:xfrm>
            <a:off x="5892800" y="2081530"/>
            <a:ext cx="2747645" cy="1513840"/>
            <a:chOff x="1060" y="3599"/>
            <a:chExt cx="4489" cy="2465"/>
          </a:xfrm>
        </p:grpSpPr>
        <p:sp>
          <p:nvSpPr>
            <p:cNvPr id="20" name="平行四边形 19"/>
            <p:cNvSpPr/>
            <p:nvPr>
              <p:custDataLst>
                <p:tags r:id="rId6"/>
              </p:custDataLst>
            </p:nvPr>
          </p:nvSpPr>
          <p:spPr>
            <a:xfrm rot="10800000">
              <a:off x="2224" y="3679"/>
              <a:ext cx="2271" cy="804"/>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cxnSp>
          <p:nvCxnSpPr>
            <p:cNvPr id="21" name="Straight Connector 34"/>
            <p:cNvCxnSpPr/>
            <p:nvPr/>
          </p:nvCxnSpPr>
          <p:spPr>
            <a:xfrm>
              <a:off x="3368" y="4546"/>
              <a:ext cx="0" cy="1518"/>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25"/>
            <p:cNvSpPr txBox="1"/>
            <p:nvPr/>
          </p:nvSpPr>
          <p:spPr>
            <a:xfrm>
              <a:off x="1060" y="3599"/>
              <a:ext cx="4489" cy="698"/>
            </a:xfrm>
            <a:prstGeom prst="rect">
              <a:avLst/>
            </a:prstGeom>
            <a:noFill/>
            <a:ln cap="flat">
              <a:noFill/>
            </a:ln>
          </p:spPr>
          <p:txBody>
            <a:bodyPr vert="horz" wrap="square" lIns="91440" tIns="45720" rIns="91440" bIns="45720" anchor="t" anchorCtr="0" compatLnSpc="1">
              <a:noAutofit/>
            </a:bodyPr>
            <a:p>
              <a:pPr algn="ctr">
                <a:lnSpc>
                  <a:spcPct val="150000"/>
                </a:lnSpc>
              </a:pPr>
              <a:r>
                <a:rPr lang="en-IN" dirty="0">
                  <a:solidFill>
                    <a:schemeClr val="bg2"/>
                  </a:solidFill>
                  <a:latin typeface="Inter Black" panose="02000503000000020004" charset="0"/>
                  <a:ea typeface="Inter Black" panose="02000503000000020004" charset="0"/>
                  <a:cs typeface="Inter Black" panose="02000503000000020004" charset="0"/>
                </a:rPr>
                <a:t>Swacch Bharat 2.0</a:t>
              </a:r>
              <a:endParaRPr lang="en-IN" dirty="0">
                <a:solidFill>
                  <a:schemeClr val="bg2"/>
                </a:solidFill>
                <a:latin typeface="Inter Black" panose="02000503000000020004" charset="0"/>
                <a:ea typeface="Inter Black" panose="02000503000000020004" charset="0"/>
                <a:cs typeface="Inter Black" panose="02000503000000020004" charset="0"/>
              </a:endParaRPr>
            </a:p>
          </p:txBody>
        </p:sp>
      </p:gr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7" name="平行四边形 6"/>
          <p:cNvSpPr/>
          <p:nvPr>
            <p:custDataLst>
              <p:tags r:id="rId3"/>
            </p:custDataLst>
          </p:nvPr>
        </p:nvSpPr>
        <p:spPr>
          <a:xfrm rot="10800000">
            <a:off x="1065213" y="2668905"/>
            <a:ext cx="4799965" cy="2927350"/>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Beginning of Swachh Bharat</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825115"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48931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1105" name="COLUMN…"/>
          <p:cNvSpPr txBox="1"/>
          <p:nvPr/>
        </p:nvSpPr>
        <p:spPr>
          <a:xfrm>
            <a:off x="2178050" y="1823720"/>
            <a:ext cx="2574290" cy="645160"/>
          </a:xfrm>
          <a:prstGeom prst="rect">
            <a:avLst/>
          </a:prstGeom>
          <a:ln w="12700">
            <a:miter lim="400000"/>
          </a:ln>
        </p:spPr>
        <p:txBody>
          <a:bodyPr wrap="none" lIns="45719" rIns="45719">
            <a:spAutoFit/>
          </a:bodyPr>
          <a:p>
            <a:pPr algn="ctr">
              <a:defRPr sz="4400">
                <a:solidFill>
                  <a:srgbClr val="404040"/>
                </a:solidFill>
                <a:latin typeface="+mj-lt"/>
                <a:ea typeface="+mj-ea"/>
                <a:cs typeface="+mj-cs"/>
                <a:sym typeface="Helvetica"/>
              </a:defRPr>
            </a:pPr>
            <a:r>
              <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rPr>
              <a:t>2 Oct 2014</a:t>
            </a:r>
            <a:endPar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1106" name="Far far away, behind the word mountains, far from the countries Vokalia and Consonantia, there live the blind texts. Separated they live in Bookmarksgrove right at the coast of the Semantics, a large language ocean."/>
          <p:cNvSpPr txBox="1"/>
          <p:nvPr/>
        </p:nvSpPr>
        <p:spPr>
          <a:xfrm>
            <a:off x="1601470" y="2668905"/>
            <a:ext cx="3533140" cy="2614930"/>
          </a:xfrm>
          <a:prstGeom prst="rect">
            <a:avLst/>
          </a:prstGeom>
          <a:ln w="12700">
            <a:miter lim="400000"/>
          </a:ln>
        </p:spPr>
        <p:txBody>
          <a:bodyPr wrap="square" lIns="45719" rIns="45719">
            <a:noAutofit/>
          </a:bodyPr>
          <a:p>
            <a:pPr algn="ctr">
              <a:lnSpc>
                <a:spcPct val="130000"/>
              </a:lnSpc>
              <a:spcBef>
                <a:spcPts val="0"/>
              </a:spcBef>
              <a:spcAft>
                <a:spcPts val="0"/>
              </a:spcAft>
            </a:pPr>
            <a:r>
              <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rPr>
              <a:t>Prime Minister Narendra Modi officially launched the Swachh Bharat Abhiyan on Mahatma Gandhi's birth anniversary. The mission aimed to achieve a clean India by October 2, 2019, the 150th birth anniversary of Mahatma Gandhi</a:t>
            </a:r>
            <a:endPar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6" name="平行四边形 5"/>
          <p:cNvSpPr/>
          <p:nvPr>
            <p:custDataLst>
              <p:tags r:id="rId4"/>
            </p:custDataLst>
          </p:nvPr>
        </p:nvSpPr>
        <p:spPr>
          <a:xfrm rot="10800000" flipH="1">
            <a:off x="1795780" y="1785620"/>
            <a:ext cx="3338830" cy="727710"/>
          </a:xfrm>
          <a:prstGeom prst="parallelogram">
            <a:avLst>
              <a:gd name="adj" fmla="val 0"/>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18" name="Picture 17" descr="WhatsApp Image 2023-09-28 at 10.48.26 AM"/>
          <p:cNvPicPr>
            <a:picLocks noChangeAspect="1"/>
          </p:cNvPicPr>
          <p:nvPr/>
        </p:nvPicPr>
        <p:blipFill>
          <a:blip r:embed="rId5"/>
          <a:stretch>
            <a:fillRect/>
          </a:stretch>
        </p:blipFill>
        <p:spPr>
          <a:xfrm>
            <a:off x="6417310" y="1785620"/>
            <a:ext cx="4859020" cy="377317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7" name="平行四边形 6"/>
          <p:cNvSpPr/>
          <p:nvPr>
            <p:custDataLst>
              <p:tags r:id="rId3"/>
            </p:custDataLst>
          </p:nvPr>
        </p:nvSpPr>
        <p:spPr>
          <a:xfrm rot="10800000">
            <a:off x="494030" y="2668905"/>
            <a:ext cx="5371465" cy="2927350"/>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Swachh Bharat 2.0</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825115"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48931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1105" name="COLUMN…"/>
          <p:cNvSpPr txBox="1"/>
          <p:nvPr/>
        </p:nvSpPr>
        <p:spPr>
          <a:xfrm>
            <a:off x="2181860" y="1823720"/>
            <a:ext cx="2566670" cy="645160"/>
          </a:xfrm>
          <a:prstGeom prst="rect">
            <a:avLst/>
          </a:prstGeom>
          <a:ln w="12700">
            <a:miter lim="400000"/>
          </a:ln>
        </p:spPr>
        <p:txBody>
          <a:bodyPr wrap="none" lIns="45719" rIns="45719">
            <a:spAutoFit/>
          </a:bodyPr>
          <a:p>
            <a:pPr algn="ctr">
              <a:defRPr sz="4400">
                <a:solidFill>
                  <a:srgbClr val="404040"/>
                </a:solidFill>
                <a:latin typeface="+mj-lt"/>
                <a:ea typeface="+mj-ea"/>
                <a:cs typeface="+mj-cs"/>
                <a:sym typeface="Helvetica"/>
              </a:defRPr>
            </a:pPr>
            <a:r>
              <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rPr>
              <a:t>2 Oct 2019</a:t>
            </a:r>
            <a:endPar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1106" name="Far far away, behind the word mountains, far from the countries Vokalia and Consonantia, there live the blind texts. Separated they live in Bookmarksgrove right at the coast of the Semantics, a large language ocean."/>
          <p:cNvSpPr txBox="1"/>
          <p:nvPr/>
        </p:nvSpPr>
        <p:spPr>
          <a:xfrm>
            <a:off x="1042035" y="2668905"/>
            <a:ext cx="4428490" cy="2614930"/>
          </a:xfrm>
          <a:prstGeom prst="rect">
            <a:avLst/>
          </a:prstGeom>
          <a:ln w="12700">
            <a:miter lim="400000"/>
          </a:ln>
        </p:spPr>
        <p:txBody>
          <a:bodyPr wrap="square" lIns="45719" rIns="45719">
            <a:noAutofit/>
          </a:bodyPr>
          <a:p>
            <a:pPr algn="ctr">
              <a:lnSpc>
                <a:spcPct val="130000"/>
              </a:lnSpc>
              <a:spcBef>
                <a:spcPts val="0"/>
              </a:spcBef>
              <a:spcAft>
                <a:spcPts val="0"/>
              </a:spcAft>
            </a:pPr>
            <a:r>
              <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rPr>
              <a:t>The government declared rural India open-defecation-free (ODF) on the 150th birth anniversary of Mahatma Gandhi.  The Swachh Bharat Abhiyan was extended beyond its original deadline. The government announced Swachh Bharat 2.0 with a renewed focus on solid waste management, sustainability, and cleanliness in public places.</a:t>
            </a:r>
            <a:endPar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6" name="平行四边形 5"/>
          <p:cNvSpPr/>
          <p:nvPr>
            <p:custDataLst>
              <p:tags r:id="rId4"/>
            </p:custDataLst>
          </p:nvPr>
        </p:nvSpPr>
        <p:spPr>
          <a:xfrm rot="10800000" flipH="1">
            <a:off x="1795780" y="1785620"/>
            <a:ext cx="3338830" cy="727710"/>
          </a:xfrm>
          <a:prstGeom prst="parallelogram">
            <a:avLst>
              <a:gd name="adj" fmla="val 0"/>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5" name="Picture 4" descr="images (1)"/>
          <p:cNvPicPr>
            <a:picLocks noChangeAspect="1"/>
          </p:cNvPicPr>
          <p:nvPr/>
        </p:nvPicPr>
        <p:blipFill>
          <a:blip r:embed="rId5"/>
          <a:stretch>
            <a:fillRect/>
          </a:stretch>
        </p:blipFill>
        <p:spPr>
          <a:xfrm>
            <a:off x="6150610" y="2209165"/>
            <a:ext cx="5248275" cy="2932430"/>
          </a:xfrm>
          <a:prstGeom prst="rect">
            <a:avLst/>
          </a:prstGeom>
          <a:effectLst>
            <a:reflection blurRad="6350" stA="52000" endA="300" endPos="35000" dir="5400000" sy="-100000" algn="bl" rotWithShape="0"/>
          </a:effectLst>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7" name="平行四边形 6"/>
          <p:cNvSpPr/>
          <p:nvPr>
            <p:custDataLst>
              <p:tags r:id="rId3"/>
            </p:custDataLst>
          </p:nvPr>
        </p:nvSpPr>
        <p:spPr>
          <a:xfrm rot="10800000">
            <a:off x="1065213" y="2668905"/>
            <a:ext cx="4799965" cy="2927350"/>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Awareness program</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825115"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48931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1105" name="COLUMN…"/>
          <p:cNvSpPr txBox="1"/>
          <p:nvPr/>
        </p:nvSpPr>
        <p:spPr>
          <a:xfrm>
            <a:off x="2134235" y="1823720"/>
            <a:ext cx="2661920" cy="645160"/>
          </a:xfrm>
          <a:prstGeom prst="rect">
            <a:avLst/>
          </a:prstGeom>
          <a:ln w="12700">
            <a:miter lim="400000"/>
          </a:ln>
        </p:spPr>
        <p:txBody>
          <a:bodyPr wrap="none" lIns="45719" rIns="45719">
            <a:spAutoFit/>
          </a:bodyPr>
          <a:p>
            <a:pPr algn="ctr">
              <a:defRPr sz="4400">
                <a:solidFill>
                  <a:srgbClr val="404040"/>
                </a:solidFill>
                <a:latin typeface="+mj-lt"/>
                <a:ea typeface="+mj-ea"/>
                <a:cs typeface="+mj-cs"/>
                <a:sym typeface="Helvetica"/>
              </a:defRPr>
            </a:pPr>
            <a:r>
              <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rPr>
              <a:t>2014-2019</a:t>
            </a:r>
            <a:endPar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1106" name="Far far away, behind the word mountains, far from the countries Vokalia and Consonantia, there live the blind texts. Separated they live in Bookmarksgrove right at the coast of the Semantics, a large language ocean."/>
          <p:cNvSpPr txBox="1"/>
          <p:nvPr/>
        </p:nvSpPr>
        <p:spPr>
          <a:xfrm>
            <a:off x="1601470" y="2668905"/>
            <a:ext cx="3533140" cy="2614930"/>
          </a:xfrm>
          <a:prstGeom prst="rect">
            <a:avLst/>
          </a:prstGeom>
          <a:ln w="12700">
            <a:miter lim="400000"/>
          </a:ln>
        </p:spPr>
        <p:txBody>
          <a:bodyPr wrap="square" lIns="45719" rIns="45719">
            <a:noAutofit/>
          </a:bodyPr>
          <a:p>
            <a:pPr algn="ctr">
              <a:lnSpc>
                <a:spcPct val="130000"/>
              </a:lnSpc>
              <a:spcBef>
                <a:spcPts val="0"/>
              </a:spcBef>
              <a:spcAft>
                <a:spcPts val="0"/>
              </a:spcAft>
            </a:pPr>
            <a:r>
              <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rPr>
              <a:t>The initial phase of the mission focused on building awareness about sanitation and hygiene, constructing toilets, and promoting cleanliness. The government collaborated with various state governments, NGOs, and private organizations to implement the program.</a:t>
            </a:r>
            <a:endPar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6" name="平行四边形 5"/>
          <p:cNvSpPr/>
          <p:nvPr>
            <p:custDataLst>
              <p:tags r:id="rId4"/>
            </p:custDataLst>
          </p:nvPr>
        </p:nvSpPr>
        <p:spPr>
          <a:xfrm rot="10800000" flipH="1">
            <a:off x="1795780" y="1785620"/>
            <a:ext cx="3338830" cy="727710"/>
          </a:xfrm>
          <a:prstGeom prst="parallelogram">
            <a:avLst>
              <a:gd name="adj" fmla="val 0"/>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2" name="Picture 1" descr="WhatsApp Image 2023-09-28 at 10.48.25 AM"/>
          <p:cNvPicPr>
            <a:picLocks noChangeAspect="1"/>
          </p:cNvPicPr>
          <p:nvPr/>
        </p:nvPicPr>
        <p:blipFill>
          <a:blip r:embed="rId5"/>
          <a:stretch>
            <a:fillRect/>
          </a:stretch>
        </p:blipFill>
        <p:spPr>
          <a:xfrm>
            <a:off x="6322695" y="1823720"/>
            <a:ext cx="4939030" cy="3745230"/>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7" name="平行四边形 6"/>
          <p:cNvSpPr/>
          <p:nvPr>
            <p:custDataLst>
              <p:tags r:id="rId3"/>
            </p:custDataLst>
          </p:nvPr>
        </p:nvSpPr>
        <p:spPr>
          <a:xfrm rot="10800000">
            <a:off x="494030" y="2668905"/>
            <a:ext cx="5371465" cy="3612515"/>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IN" altLang="zh-CN" sz="2400" b="1">
                <a:solidFill>
                  <a:schemeClr val="bg1"/>
                </a:solidFill>
                <a:latin typeface="Inter Black" panose="02000503000000020004" charset="0"/>
                <a:ea typeface="Inter Black" panose="02000503000000020004" charset="0"/>
                <a:cs typeface="Inter" panose="02000503000000020004" charset="0"/>
              </a:rPr>
              <a:t>Swachhta Hi Sewa</a:t>
            </a:r>
            <a:endParaRPr lang="en-IN"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825115"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48931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1105" name="COLUMN…"/>
          <p:cNvSpPr txBox="1"/>
          <p:nvPr/>
        </p:nvSpPr>
        <p:spPr>
          <a:xfrm>
            <a:off x="1197610" y="1823720"/>
            <a:ext cx="4535170" cy="645160"/>
          </a:xfrm>
          <a:prstGeom prst="rect">
            <a:avLst/>
          </a:prstGeom>
          <a:ln w="12700">
            <a:miter lim="400000"/>
          </a:ln>
        </p:spPr>
        <p:txBody>
          <a:bodyPr wrap="none" lIns="45719" rIns="45719">
            <a:spAutoFit/>
          </a:bodyPr>
          <a:p>
            <a:pPr algn="ctr">
              <a:defRPr sz="4400">
                <a:solidFill>
                  <a:srgbClr val="404040"/>
                </a:solidFill>
                <a:latin typeface="+mj-lt"/>
                <a:ea typeface="+mj-ea"/>
                <a:cs typeface="+mj-cs"/>
                <a:sym typeface="Helvetica"/>
              </a:defRPr>
            </a:pPr>
            <a:r>
              <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rPr>
              <a:t>15 Sept-2 Oct 2023</a:t>
            </a:r>
            <a:endParaRPr lang="en-IN" altLang="zh-CN" sz="3600">
              <a:solidFill>
                <a:schemeClr val="accent6"/>
              </a:solidFill>
              <a:latin typeface="Inter Black" panose="02000503000000020004" charset="0"/>
              <a:ea typeface="Inter Black" panose="02000503000000020004" charset="0"/>
              <a:cs typeface="Inter Black" panose="02000503000000020004" charset="0"/>
              <a:sym typeface="Inter Black" panose="02000503000000020004" charset="0"/>
            </a:endParaRPr>
          </a:p>
        </p:txBody>
      </p:sp>
      <p:sp>
        <p:nvSpPr>
          <p:cNvPr id="1106" name="Far far away, behind the word mountains, far from the countries Vokalia and Consonantia, there live the blind texts. Separated they live in Bookmarksgrove right at the coast of the Semantics, a large language ocean."/>
          <p:cNvSpPr txBox="1"/>
          <p:nvPr/>
        </p:nvSpPr>
        <p:spPr>
          <a:xfrm>
            <a:off x="494030" y="2668905"/>
            <a:ext cx="5786755" cy="3548380"/>
          </a:xfrm>
          <a:prstGeom prst="rect">
            <a:avLst/>
          </a:prstGeom>
          <a:ln w="12700">
            <a:miter lim="400000"/>
          </a:ln>
        </p:spPr>
        <p:txBody>
          <a:bodyPr wrap="square" lIns="45719" rIns="45719">
            <a:noAutofit/>
          </a:bodyPr>
          <a:p>
            <a:pPr algn="ctr">
              <a:lnSpc>
                <a:spcPct val="130000"/>
              </a:lnSpc>
              <a:spcBef>
                <a:spcPts val="0"/>
              </a:spcBef>
              <a:spcAft>
                <a:spcPts val="0"/>
              </a:spcAft>
            </a:pPr>
            <a:r>
              <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rPr>
              <a:t>Swachh Bharat Mission – Urban and Grameen shall jointly organize the campaign from 15th September 2023 to 2nd October 2023. As a prelude to Swachh Bharat Diwas, the campaign of Swchhata Hi Seva 2023 is being organized. The thought behind the campaign is to mobilize the participation of crores of citizens across the country through activities such as Indian Swachhata League 2.0, SafaiMitra Suraksha Shivir, and cleanliness drives. Several senior officials from the States/UTs of Ladakh, Maharashtra, Uttar Pradesh, and Assam shared the activities done for Swachhata.</a:t>
            </a:r>
            <a:endParaRPr sz="16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sp>
        <p:nvSpPr>
          <p:cNvPr id="6" name="平行四边形 5"/>
          <p:cNvSpPr/>
          <p:nvPr>
            <p:custDataLst>
              <p:tags r:id="rId4"/>
            </p:custDataLst>
          </p:nvPr>
        </p:nvSpPr>
        <p:spPr>
          <a:xfrm rot="10800000" flipH="1">
            <a:off x="1795780" y="1785620"/>
            <a:ext cx="3338830" cy="727710"/>
          </a:xfrm>
          <a:prstGeom prst="parallelogram">
            <a:avLst>
              <a:gd name="adj" fmla="val 0"/>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pic>
        <p:nvPicPr>
          <p:cNvPr id="2" name="Picture 1" descr="WhatsApp Image 2023-09-28 at 12.02.36 PM"/>
          <p:cNvPicPr>
            <a:picLocks noChangeAspect="1"/>
          </p:cNvPicPr>
          <p:nvPr/>
        </p:nvPicPr>
        <p:blipFill>
          <a:blip r:embed="rId5"/>
          <a:stretch>
            <a:fillRect/>
          </a:stretch>
        </p:blipFill>
        <p:spPr>
          <a:xfrm>
            <a:off x="6659245" y="1823720"/>
            <a:ext cx="5063490" cy="3085465"/>
          </a:xfrm>
          <a:prstGeom prst="rect">
            <a:avLst/>
          </a:prstGeom>
          <a:effectLst>
            <a:reflection blurRad="6350" stA="50000" endA="300" endPos="55500" dist="101600" dir="5400000" sy="-100000" algn="bl" rotWithShape="0"/>
          </a:effectLst>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8890"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6176" y="4323"/>
                <a:ext cx="9127" cy="2393"/>
              </a:xfrm>
              <a:prstGeom prst="rect">
                <a:avLst/>
              </a:prstGeom>
              <a:noFill/>
            </p:spPr>
            <p:txBody>
              <a:bodyPr wrap="square" rtlCol="0">
                <a:noAutofit/>
              </a:bodyPr>
              <a:p>
                <a:pPr algn="ctr"/>
                <a:r>
                  <a:rPr lang="en-IN" altLang="zh-CN" sz="5600" i="1" cap="all" dirty="0">
                    <a:solidFill>
                      <a:schemeClr val="bg2"/>
                    </a:solidFill>
                    <a:uFillTx/>
                    <a:latin typeface="Inter Black" panose="02000503000000020004" charset="0"/>
                    <a:ea typeface="Inter Black" panose="02000503000000020004" charset="0"/>
                    <a:cs typeface="Inter" panose="02000503000000020004" charset="0"/>
                  </a:rPr>
                  <a:t>Cleanest City-indore</a:t>
                </a:r>
                <a:endParaRPr lang="en-IN" altLang="zh-CN" sz="56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273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02</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sp>
            <p:nvSpPr>
              <p:cNvPr id="23" name="文本框 22"/>
              <p:cNvSpPr txBox="1"/>
              <p:nvPr>
                <p:custDataLst>
                  <p:tags r:id="rId5"/>
                </p:custDataLst>
              </p:nvPr>
            </p:nvSpPr>
            <p:spPr>
              <a:xfrm>
                <a:off x="8237" y="6007"/>
                <a:ext cx="4478" cy="337"/>
              </a:xfrm>
              <a:prstGeom prst="rect">
                <a:avLst/>
              </a:prstGeom>
              <a:noFill/>
            </p:spPr>
            <p:txBody>
              <a:bodyPr wrap="square" rtlCol="0" anchor="t">
                <a:spAutoFit/>
              </a:bodyPr>
              <a:p>
                <a:pPr algn="dist"/>
                <a:endParaRPr sz="800" i="1" cap="all">
                  <a:ln>
                    <a:noFill/>
                  </a:ln>
                  <a:solidFill>
                    <a:schemeClr val="bg1">
                      <a:alpha val="50000"/>
                    </a:schemeClr>
                  </a:solidFill>
                  <a:uFillTx/>
                  <a:latin typeface="Inter Black" panose="02000503000000020004" charset="0"/>
                  <a:ea typeface="Inter Black" panose="02000503000000020004" charset="0"/>
                  <a:cs typeface="Inter Black" panose="02000503000000020004" charset="0"/>
                  <a:sym typeface="+mn-ea"/>
                </a:endParaRPr>
              </a:p>
            </p:txBody>
          </p:sp>
        </p:grpSp>
      </p:gr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2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1.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2.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5.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UNIT_TEXT_FILL_FORE_SCHEMECOLOR_INDEX_BRIGHTNESS" val="-0.35"/>
  <p:tag name="KSO_WM_UNIT_TEXT_FILL_FORE_SCHEMECOLOR_INDEX" val="14"/>
  <p:tag name="KSO_WM_UNIT_TEXT_FILL_TYPE" val="1"/>
</p:tagLst>
</file>

<file path=ppt/tags/tag143.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58.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6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6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4.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85.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96.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97.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20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2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7.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13.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1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16.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1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9.xml><?xml version="1.0" encoding="utf-8"?>
<p:tagLst xmlns:p="http://schemas.openxmlformats.org/presentationml/2006/main">
  <p:tag name="COMMONDATA" val="eyJoZGlkIjoiMmNmYmEwOWQ4Y2Q0M2IxMGZkNjI4ZjhkZDQyNzg1OTYifQ=="/>
  <p:tag name="KSO_WPP_MARK_KEY" val="37523c5a-f9bd-4157-ab56-121979c0b78d"/>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3953</Words>
  <Application>WPS Presentation</Application>
  <PresentationFormat>宽屏</PresentationFormat>
  <Paragraphs>149</Paragraphs>
  <Slides>15</Slides>
  <Notes>4</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15</vt:i4>
      </vt:variant>
    </vt:vector>
  </HeadingPairs>
  <TitlesOfParts>
    <vt:vector size="36" baseType="lpstr">
      <vt:lpstr>Arial</vt:lpstr>
      <vt:lpstr>SimSun</vt:lpstr>
      <vt:lpstr>Wingdings</vt:lpstr>
      <vt:lpstr>Inter</vt:lpstr>
      <vt:lpstr>Inter Black</vt:lpstr>
      <vt:lpstr>Wingdings</vt:lpstr>
      <vt:lpstr>Helvetica</vt:lpstr>
      <vt:lpstr>Microsoft YaHei</vt:lpstr>
      <vt:lpstr>Arial Unicode MS</vt:lpstr>
      <vt:lpstr>Lato Regular</vt:lpstr>
      <vt:lpstr>Segoe Print</vt:lpstr>
      <vt:lpstr>Roboto Slab Bold</vt:lpstr>
      <vt:lpstr>Roboto Slab Regular</vt:lpstr>
      <vt:lpstr>Montserrat-Regular</vt:lpstr>
      <vt:lpstr>Helvetica Light</vt:lpstr>
      <vt:lpstr>Roboto Medium</vt:lpstr>
      <vt:lpstr>Open Sans Light</vt:lpstr>
      <vt:lpstr>Times New Roman</vt:lpstr>
      <vt:lpstr>Wide Latin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Deepak Kumar</cp:lastModifiedBy>
  <cp:revision>165</cp:revision>
  <dcterms:created xsi:type="dcterms:W3CDTF">2019-06-19T02:08:00Z</dcterms:created>
  <dcterms:modified xsi:type="dcterms:W3CDTF">2023-09-28T07:56:26Z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3D2A57FDB4904900A7CC3E132E758D1B_11</vt:lpwstr>
  </property>
</Properties>
</file>