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9"/>
  </p:notesMasterIdLst>
  <p:sldIdLst>
    <p:sldId id="487" r:id="rId2"/>
    <p:sldId id="275" r:id="rId3"/>
    <p:sldId id="276" r:id="rId4"/>
    <p:sldId id="274" r:id="rId5"/>
    <p:sldId id="485" r:id="rId6"/>
    <p:sldId id="483" r:id="rId7"/>
    <p:sldId id="478" r:id="rId8"/>
    <p:sldId id="480" r:id="rId9"/>
    <p:sldId id="476" r:id="rId10"/>
    <p:sldId id="482" r:id="rId11"/>
    <p:sldId id="261" r:id="rId12"/>
    <p:sldId id="262" r:id="rId13"/>
    <p:sldId id="263" r:id="rId14"/>
    <p:sldId id="264" r:id="rId15"/>
    <p:sldId id="484" r:id="rId16"/>
    <p:sldId id="486" r:id="rId17"/>
    <p:sldId id="267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39CA54-0075-4E42-9E8D-48C20FE1680A}">
  <a:tblStyle styleId="{0F39CA54-0075-4E42-9E8D-48C20FE1680A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D0DEEF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9EFF7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59B7C7C-2628-48D5-BCD6-D8D41F1E099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8BFEE17-F5CD-A531-2BC9-C3F58D500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2C00EA4-475B-F64D-6AC5-8B19423AB6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D433667-9CD9-AAF4-5FA9-8E8753CA61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7097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a6aa9bf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a6aa9bf08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a6aa9bf0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a6aa9bf08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482F1CA-2C0F-4292-8592-BD7519790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>
            <a:extLst>
              <a:ext uri="{FF2B5EF4-FFF2-40B4-BE49-F238E27FC236}">
                <a16:creationId xmlns:a16="http://schemas.microsoft.com/office/drawing/2014/main" id="{6B54125E-E9B1-94C9-6234-9569356799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>
            <a:extLst>
              <a:ext uri="{FF2B5EF4-FFF2-40B4-BE49-F238E27FC236}">
                <a16:creationId xmlns:a16="http://schemas.microsoft.com/office/drawing/2014/main" id="{7DF3857D-C608-FFB7-2989-4DCE94EC0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069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7321D72B-9197-C955-DABF-EDBCB74E2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F7B029E-2BD3-3047-099B-C5186CEAE9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102CAAB-5724-81A1-8D6C-C4FB82C6CA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21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993CE344-0E4A-7346-B8BA-DA2BAA87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3AFA16F-A0AE-6815-A860-BB13551672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704BBE8B-E6DF-0B97-D84C-44A9AB0C52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6228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D1D7CDC-963D-61A1-CAE5-5E2073760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70BB123C-22EA-A145-8FFD-10C37BDF3A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BD7DD47C-C545-36B4-D5A5-EF7A5AF041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5761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235C88D-C7FC-8FBD-E724-18C9894A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2691D9E-4DBC-C04A-11B4-E84B361A1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AD666AE-999F-7381-3C0C-EFC56DD91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00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53224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icture 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82085901" TargetMode="External"/><Relationship Id="rId2" Type="http://schemas.openxmlformats.org/officeDocument/2006/relationships/hyperlink" Target="https://www.researchgate.net/publication/385716866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sciencedirect.com/science/article/pii/S266709682300054X" TargetMode="External"/><Relationship Id="rId4" Type="http://schemas.openxmlformats.org/officeDocument/2006/relationships/hyperlink" Target="https://www.researchgate.net/publication/38383646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ak-kumar-Singh-D/Rebi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838200" y="130629"/>
            <a:ext cx="10515600" cy="156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b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MCA Final Year Project (Review II)</a:t>
            </a:r>
            <a:b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Rebil</a:t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0070C0"/>
                </a:solidFill>
              </a:rPr>
            </a:b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838200" y="1522913"/>
            <a:ext cx="10515601" cy="466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3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endParaRPr lang="en-US" sz="2900" b="1" dirty="0">
              <a:solidFill>
                <a:srgbClr val="A711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endParaRPr lang="en-US" sz="2900" b="1" dirty="0">
              <a:solidFill>
                <a:srgbClr val="A711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r>
              <a:rPr lang="en-US" sz="6200" b="1" dirty="0">
                <a:solidFill>
                  <a:srgbClr val="A711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 the Presidency University, Bengaluru in partial fulfilment  for the award of the degree of  Master of Computer Applications(MCA)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endParaRPr sz="49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6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Number : </a:t>
            </a:r>
            <a:r>
              <a:rPr lang="en-US" sz="6200" dirty="0">
                <a:solidFill>
                  <a:srgbClr val="2F6EBB"/>
                </a:solidFill>
              </a:rPr>
              <a:t>MCA_PR216</a:t>
            </a:r>
            <a:endParaRPr sz="62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235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235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192023" lvl="0" indent="-693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192023" lvl="0" indent="-693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12268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1175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1175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1175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6800" b="1" dirty="0">
                <a:latin typeface="Times New Roman"/>
                <a:ea typeface="Times New Roman"/>
                <a:cs typeface="Times New Roman"/>
                <a:sym typeface="Times New Roman"/>
              </a:rPr>
              <a:t>Under the supervision of </a:t>
            </a:r>
            <a:endParaRPr lang="en-IN" sz="6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Sakthi S</a:t>
            </a:r>
            <a:br>
              <a:rPr lang="en-IN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Asst.Prof</a:t>
            </a:r>
            <a:r>
              <a:rPr lang="en-IN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-SCSE</a:t>
            </a:r>
            <a:br>
              <a:rPr lang="en-IN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Presidency University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"/>
              <a:buNone/>
            </a:pPr>
            <a:br>
              <a:rPr lang="en-US" sz="1568" dirty="0">
                <a:latin typeface="Times"/>
                <a:ea typeface="Times"/>
                <a:cs typeface="Times"/>
                <a:sym typeface="Times"/>
              </a:rPr>
            </a:br>
            <a:endParaRPr sz="1008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br>
              <a:rPr lang="en-US" sz="1175" dirty="0"/>
            </a:br>
            <a:br>
              <a:rPr lang="en-US" sz="1175" dirty="0"/>
            </a:br>
            <a:endParaRPr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1</a:t>
            </a:fld>
            <a:endParaRPr/>
          </a:p>
        </p:txBody>
      </p:sp>
      <p:graphicFrame>
        <p:nvGraphicFramePr>
          <p:cNvPr id="61" name="Google Shape;61;p11"/>
          <p:cNvGraphicFramePr/>
          <p:nvPr>
            <p:extLst>
              <p:ext uri="{D42A27DB-BD31-4B8C-83A1-F6EECF244321}">
                <p14:modId xmlns:p14="http://schemas.microsoft.com/office/powerpoint/2010/main" val="659068684"/>
              </p:ext>
            </p:extLst>
          </p:nvPr>
        </p:nvGraphicFramePr>
        <p:xfrm>
          <a:off x="2881404" y="3063230"/>
          <a:ext cx="6429192" cy="731540"/>
        </p:xfrm>
        <a:graphic>
          <a:graphicData uri="http://schemas.openxmlformats.org/drawingml/2006/table">
            <a:tbl>
              <a:tblPr firstRow="1" bandRow="1">
                <a:noFill/>
                <a:tableStyleId>{0F39CA54-0075-4E42-9E8D-48C20FE1680A}</a:tableStyleId>
              </a:tblPr>
              <a:tblGrid>
                <a:gridCol w="3214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</a:t>
                      </a:r>
                      <a:endParaRPr lang="en-US" b="1" dirty="0"/>
                    </a:p>
                  </a:txBody>
                  <a:tcPr marL="45725" marR="457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 b="1" dirty="0"/>
                    </a:p>
                  </a:txBody>
                  <a:tcPr marL="45725" marR="4572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 dirty="0">
                          <a:latin typeface="Times New Roman"/>
                          <a:cs typeface="Times New Roman"/>
                          <a:sym typeface="Times New Roman"/>
                        </a:rPr>
                        <a:t>DEEPAK KUMAR SINGH D</a:t>
                      </a:r>
                      <a:endParaRPr b="1" dirty="0"/>
                    </a:p>
                  </a:txBody>
                  <a:tcPr marL="45725" marR="457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20232MCA0198</a:t>
                      </a:r>
                      <a:endParaRPr b="1" dirty="0"/>
                    </a:p>
                  </a:txBody>
                  <a:tcPr marL="45725" marR="4572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3B70683-8ACC-FB44-1AF0-F799595DD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A7BEC64-5C72-B5D4-4231-218F6213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27AF1D2-78B0-0AC2-B4DB-759D2A9256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1137" y="1204160"/>
            <a:ext cx="9866947" cy="4449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b="1" u="sng" dirty="0">
                <a:solidFill>
                  <a:srgbClr val="000000"/>
                </a:solidFill>
                <a:latin typeface="var(--thim-font-title-font-family)"/>
              </a:rPr>
              <a:t>SOFT</a:t>
            </a:r>
            <a:r>
              <a:rPr lang="en-US" sz="2400" b="1" i="0" u="sng" dirty="0">
                <a:solidFill>
                  <a:srgbClr val="000000"/>
                </a:solidFill>
                <a:effectLst/>
                <a:latin typeface="var(--thim-font-title-font-family)"/>
              </a:rPr>
              <a:t>WARE REQUIREMENTS: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ar(--thim-font-title-font-family)"/>
              </a:rPr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Frontend: </a:t>
            </a:r>
            <a:r>
              <a:rPr lang="en-US" sz="2400" dirty="0"/>
              <a:t>HTML, CSS, Bootstrap, JavaScript and jQuery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Backend: </a:t>
            </a:r>
            <a:r>
              <a:rPr lang="en-US" sz="2400" dirty="0"/>
              <a:t>PHP and 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Other Technologies:</a:t>
            </a:r>
          </a:p>
          <a:p>
            <a:r>
              <a:rPr lang="en-US" sz="2400" b="1" dirty="0"/>
              <a:t>Session management and authentication</a:t>
            </a:r>
            <a:r>
              <a:rPr lang="en-US" sz="2400" dirty="0"/>
              <a:t> </a:t>
            </a:r>
            <a:r>
              <a:rPr lang="en-US" sz="2400" b="1" dirty="0"/>
              <a:t>for secure login</a:t>
            </a:r>
          </a:p>
          <a:p>
            <a:r>
              <a:rPr lang="en-US" sz="2400" b="1" dirty="0"/>
              <a:t>Cloud storage integration</a:t>
            </a:r>
            <a:r>
              <a:rPr lang="en-US" sz="2400" dirty="0"/>
              <a:t> (Future enhancement)</a:t>
            </a:r>
          </a:p>
          <a:p>
            <a:r>
              <a:rPr lang="en-US" sz="2400" b="1" dirty="0"/>
              <a:t>Encryption-based document handling</a:t>
            </a:r>
            <a:r>
              <a:rPr lang="en-US" sz="2400" dirty="0"/>
              <a:t> (For secure BGV processing)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2400" b="1" i="0" dirty="0">
              <a:solidFill>
                <a:srgbClr val="000000"/>
              </a:solidFill>
              <a:effectLst/>
              <a:latin typeface="var(--thim-font-title-font-family)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919300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B23B56-3C1C-DE41-85CA-FAA3138E92AE}"/>
              </a:ext>
            </a:extLst>
          </p:cNvPr>
          <p:cNvSpPr txBox="1"/>
          <p:nvPr/>
        </p:nvSpPr>
        <p:spPr>
          <a:xfrm>
            <a:off x="4744720" y="16615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Screenshots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C4999-7B1E-AE97-DF2A-186648EC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" y="1523841"/>
            <a:ext cx="11572240" cy="3647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E88B95-EBBC-68A8-0D0A-785C1716454F}"/>
              </a:ext>
            </a:extLst>
          </p:cNvPr>
          <p:cNvSpPr txBox="1"/>
          <p:nvPr/>
        </p:nvSpPr>
        <p:spPr>
          <a:xfrm>
            <a:off x="5013960" y="983496"/>
            <a:ext cx="2164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Admin Login Portal</a:t>
            </a:r>
            <a:endParaRPr lang="en-IN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737775" y="-138000"/>
            <a:ext cx="10515600" cy="1325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         Admin Dashboard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EFCFD8-5728-3578-8F37-4545FFD9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09985"/>
            <a:ext cx="11582400" cy="37668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830D6B-1B53-6E41-9E61-8AF84A39F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" y="910449"/>
            <a:ext cx="11907520" cy="41593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F669EF-47B1-B0A0-3C5E-8D5471C2713A}"/>
              </a:ext>
            </a:extLst>
          </p:cNvPr>
          <p:cNvSpPr txBox="1"/>
          <p:nvPr/>
        </p:nvSpPr>
        <p:spPr>
          <a:xfrm>
            <a:off x="4353560" y="18647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Registration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7C9606-6F76-42FA-6D40-D3FDBE86D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1" y="1085283"/>
            <a:ext cx="11379200" cy="39337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38933F-0251-5AE8-1D78-2EDE5D55A028}"/>
              </a:ext>
            </a:extLst>
          </p:cNvPr>
          <p:cNvSpPr txBox="1"/>
          <p:nvPr/>
        </p:nvSpPr>
        <p:spPr>
          <a:xfrm>
            <a:off x="4673600" y="2067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List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2D10-AAF1-ADBB-0A71-1B0D6C508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88" y="-165817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E597-2198-76DA-E156-459A34C13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367"/>
            <a:ext cx="10515600" cy="396057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Recruitment and Selection: Enhanced HR Decision-Making with Accrued Benefits of Organizational Success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ResearchGate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Blockchain-based Authentication and Verification System for Academic Certificate using QR Code and Decentralized Applications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ResearchGate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Automation in Human Resource Development: Evidence from Emerging Economies - SAGE Journals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AI for Effective Human Resource Management - SSRN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in Human Resource: The Key to Successful Recruiting and Performance Management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ResearchGate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HR: The Role of AI-Powered Recruitment in Shaping Organizational Success - SCIRP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Adoption of Artificial Intelligence in Human Resources Management and its Impact on Organizational Efficiency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ScienceDirect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E2C73-AB57-7375-F240-A1647306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610522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Link</a:t>
            </a:r>
            <a:endParaRPr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632550" y="952500"/>
            <a:ext cx="10668000" cy="5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76200" indent="0">
              <a:buNone/>
            </a:pPr>
            <a:endParaRPr lang="en-US" sz="3200" b="1" u="sng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 Repository:</a:t>
            </a:r>
          </a:p>
          <a:p>
            <a:pPr marL="76200" indent="0">
              <a:buNone/>
            </a:pPr>
            <a:endParaRPr lang="en-US" sz="3200" b="1" u="sng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3600" dirty="0">
                <a:hlinkClick r:id="rId3"/>
              </a:rPr>
              <a:t>https://github.com/Deepak-kumar-Singh-D/Rebil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US" sz="3200" b="1" u="sng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810" y="1441315"/>
            <a:ext cx="3893306" cy="3935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Abstract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Modules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Screenshots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Abstract</a:t>
            </a:r>
            <a:endParaRPr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642088" y="955040"/>
            <a:ext cx="10907824" cy="466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Web-Based HR Platform: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Built with HTML, CSS, Bootstrap and PHP to streamline HR and admin tasks.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an Applicant Tracking System (ATS) for handling applications, interviews and offers.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Handling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Allows secure upload, organized storage and quick search of HR documents.</a:t>
            </a:r>
          </a:p>
          <a:p>
            <a:pPr marL="1143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Tracking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hiring processes follow company policies and industry standards.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Will add AI-based analytics for better candidate insights and cloud storage for improved security and scalability.</a:t>
            </a:r>
          </a:p>
          <a:p>
            <a:pPr marL="1143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03B1404-97D5-C934-0D9C-99E64AE35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>
            <a:extLst>
              <a:ext uri="{FF2B5EF4-FFF2-40B4-BE49-F238E27FC236}">
                <a16:creationId xmlns:a16="http://schemas.microsoft.com/office/drawing/2014/main" id="{03EF1637-0751-8C55-7F04-18F8B16BA6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600" b="1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sz="3600" b="1" dirty="0">
              <a:solidFill>
                <a:srgbClr val="FF0000"/>
              </a:solidFill>
            </a:endParaRPr>
          </a:p>
        </p:txBody>
      </p:sp>
      <p:sp>
        <p:nvSpPr>
          <p:cNvPr id="73" name="Google Shape;73;p13">
            <a:extLst>
              <a:ext uri="{FF2B5EF4-FFF2-40B4-BE49-F238E27FC236}">
                <a16:creationId xmlns:a16="http://schemas.microsoft.com/office/drawing/2014/main" id="{A98E48A0-AD92-CE79-9E79-7A85DBD5B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1053" y="858636"/>
            <a:ext cx="11009894" cy="431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85000" lnSpcReduction="2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HR departments struggle with managing recruitment, documents and compliance due to the lack of a unified system.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Tracking candidates manually through the hiring process leads to inefficiencies and disorganization.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Storing and retrieving HR documents can be slow and insecure without a proper digital solution.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hiring practices follow company policies and legal standards is challenging without compliance tracking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systems often lack scalability, security and advanced features like AI-driven analytics for better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216830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spd="slow"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6C123561-9E2A-6428-2DC1-CE97D73AD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283B270A-8728-CE97-44D2-003CBE5996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44BA18-00A9-52F5-B835-8F8ACF03F379}"/>
              </a:ext>
            </a:extLst>
          </p:cNvPr>
          <p:cNvGraphicFramePr>
            <a:graphicFrameLocks noGrp="1"/>
          </p:cNvGraphicFramePr>
          <p:nvPr/>
        </p:nvGraphicFramePr>
        <p:xfrm>
          <a:off x="152510" y="974361"/>
          <a:ext cx="11886979" cy="4197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>
                  <a:extLst>
                    <a:ext uri="{9D8B030D-6E8A-4147-A177-3AD203B41FA5}">
                      <a16:colId xmlns:a16="http://schemas.microsoft.com/office/drawing/2014/main" val="1031865417"/>
                    </a:ext>
                  </a:extLst>
                </a:gridCol>
                <a:gridCol w="2602052">
                  <a:extLst>
                    <a:ext uri="{9D8B030D-6E8A-4147-A177-3AD203B41FA5}">
                      <a16:colId xmlns:a16="http://schemas.microsoft.com/office/drawing/2014/main" val="1402356408"/>
                    </a:ext>
                  </a:extLst>
                </a:gridCol>
                <a:gridCol w="711703">
                  <a:extLst>
                    <a:ext uri="{9D8B030D-6E8A-4147-A177-3AD203B41FA5}">
                      <a16:colId xmlns:a16="http://schemas.microsoft.com/office/drawing/2014/main" val="3792302002"/>
                    </a:ext>
                  </a:extLst>
                </a:gridCol>
                <a:gridCol w="2895740">
                  <a:extLst>
                    <a:ext uri="{9D8B030D-6E8A-4147-A177-3AD203B41FA5}">
                      <a16:colId xmlns:a16="http://schemas.microsoft.com/office/drawing/2014/main" val="4278192657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3825953780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4021294386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2132045260"/>
                    </a:ext>
                  </a:extLst>
                </a:gridCol>
              </a:tblGrid>
              <a:tr h="7794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Challenges Faced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27191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AI-Driven HR Management Systems for Efficient Recruitment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Machine Learning Algorithms for Resume Screening and Candidate Matching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 Privacy Concerns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Faster and Accurate Candidate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Bias in AI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473316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Integrating HR Software with Social Media Platforms for Talent Acquisition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Social Media Data Mining for Candidate Profiling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Authenticity and Privacy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Improved Talent Sourcing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Difficulty in Filtering Unqualified Candidates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983833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Cloud-Based HR Solutions for Enhanced Workforce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 Infrastructure with SaaS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Integration with Legacy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 Access and Cost-Effective Solution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Potential Security Risks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06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347806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3FBDF584-F8DB-B02B-3CED-19200162F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22A1CA48-A6F1-6BF6-67A5-1B48D82CCD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4CB78D-1E94-C9E0-319A-83AC2E5B1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634659"/>
              </p:ext>
            </p:extLst>
          </p:nvPr>
        </p:nvGraphicFramePr>
        <p:xfrm>
          <a:off x="137520" y="974361"/>
          <a:ext cx="11886979" cy="4197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43">
                  <a:extLst>
                    <a:ext uri="{9D8B030D-6E8A-4147-A177-3AD203B41FA5}">
                      <a16:colId xmlns:a16="http://schemas.microsoft.com/office/drawing/2014/main" val="1031865417"/>
                    </a:ext>
                  </a:extLst>
                </a:gridCol>
                <a:gridCol w="2602052">
                  <a:extLst>
                    <a:ext uri="{9D8B030D-6E8A-4147-A177-3AD203B41FA5}">
                      <a16:colId xmlns:a16="http://schemas.microsoft.com/office/drawing/2014/main" val="1402356408"/>
                    </a:ext>
                  </a:extLst>
                </a:gridCol>
                <a:gridCol w="711703">
                  <a:extLst>
                    <a:ext uri="{9D8B030D-6E8A-4147-A177-3AD203B41FA5}">
                      <a16:colId xmlns:a16="http://schemas.microsoft.com/office/drawing/2014/main" val="3792302002"/>
                    </a:ext>
                  </a:extLst>
                </a:gridCol>
                <a:gridCol w="2895740">
                  <a:extLst>
                    <a:ext uri="{9D8B030D-6E8A-4147-A177-3AD203B41FA5}">
                      <a16:colId xmlns:a16="http://schemas.microsoft.com/office/drawing/2014/main" val="4278192657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3825953780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4021294386"/>
                    </a:ext>
                  </a:extLst>
                </a:gridCol>
                <a:gridCol w="1626747">
                  <a:extLst>
                    <a:ext uri="{9D8B030D-6E8A-4147-A177-3AD203B41FA5}">
                      <a16:colId xmlns:a16="http://schemas.microsoft.com/office/drawing/2014/main" val="2132045260"/>
                    </a:ext>
                  </a:extLst>
                </a:gridCol>
              </a:tblGrid>
              <a:tr h="7794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Challenges Faced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827191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Blockchain Technology in Background Verification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Blockchain Ledger for Immutable BGV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 Implementation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Enhanced Security and Tamper-Proof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Requires Advanced Technical Knowledge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473316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Enhancing Employee Engagement Using Gamification Techniques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Gamified Platforms with Reward Mechanisms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Employee Fatigue with Over-Gamification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Improved Motivation and Productivity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Requires Continuous Content Updates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983833"/>
                  </a:ext>
                </a:extLst>
              </a:tr>
              <a:tr h="11392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Cloud-Based HR Solutions for Enhanced Workforce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Real-Time Vendor Collaboration Portals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Vendor Data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Faster Closing of Positions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Increased Risk of Miscommunication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3067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594830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925434" y="1448121"/>
            <a:ext cx="10667999" cy="2629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 User Authentication &amp; Login</a:t>
            </a:r>
          </a:p>
          <a:p>
            <a:pPr marL="342900" indent="-342900" algn="just">
              <a:lnSpc>
                <a:spcPct val="150000"/>
              </a:lnSpc>
              <a:spcAft>
                <a:spcPts val="750"/>
              </a:spcAft>
              <a:buFont typeface="Wingdings" panose="05000000000000000000" pitchFamily="2" charset="2"/>
              <a:buChar char="v"/>
            </a:pPr>
            <a:r>
              <a:rPr lang="en-US" sz="2800" dirty="0"/>
              <a:t> HR Community</a:t>
            </a:r>
          </a:p>
          <a:p>
            <a:pPr algn="just">
              <a:lnSpc>
                <a:spcPct val="150000"/>
              </a:lnSpc>
              <a:spcAft>
                <a:spcPts val="750"/>
              </a:spcAft>
            </a:pPr>
            <a:br>
              <a:rPr lang="en-IN" sz="2400" dirty="0"/>
            </a:br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68C33372-A128-3567-E70F-EA23FAD0F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FF4A0CEF-A231-9003-59FC-EE0C42F077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53756-8C9D-71EF-7B59-A4F47BB5E576}"/>
              </a:ext>
            </a:extLst>
          </p:cNvPr>
          <p:cNvSpPr txBox="1"/>
          <p:nvPr/>
        </p:nvSpPr>
        <p:spPr>
          <a:xfrm>
            <a:off x="925434" y="915730"/>
            <a:ext cx="10667999" cy="4583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500"/>
              </a:spcBef>
              <a:spcAft>
                <a:spcPts val="750"/>
              </a:spcAft>
            </a:pPr>
            <a:r>
              <a:rPr lang="en-US" sz="2200" b="1" dirty="0"/>
              <a:t>User Authentication &amp; Login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US" sz="2200" b="1" i="0" dirty="0">
              <a:effectLst/>
              <a:latin typeface="var(--thim-font-title-font-family)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HR Login (Individual &amp; Company)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BGV Company Login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Recruitment Login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Vendor Empanelment</a:t>
            </a:r>
          </a:p>
          <a:p>
            <a:pPr algn="just">
              <a:spcBef>
                <a:spcPts val="1500"/>
              </a:spcBef>
              <a:spcAft>
                <a:spcPts val="750"/>
              </a:spcAft>
            </a:pPr>
            <a:r>
              <a:rPr lang="en-US" sz="2200" b="1" dirty="0"/>
              <a:t>Recruitment Management and HR Community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en-US" sz="2200" b="1" i="0" dirty="0">
              <a:effectLst/>
              <a:latin typeface="var(--thim-font-title-font-family)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Applicant Tracking System (ATS)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Recruitment Analytics &amp; Reporting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Bench Candidate Availability Sharing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HR &amp; Vendor Collaboration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/>
              <a:t>Subscription-based Data Access</a:t>
            </a:r>
          </a:p>
          <a:p>
            <a:pPr algn="just"/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587511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8FEFCB6-E495-C8D1-A4B4-DB711C75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EE171-E143-6383-8BA5-E447B945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158C02-4ADF-2A2E-85C5-99FC60D0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1" y="1420155"/>
            <a:ext cx="8867482" cy="314168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sz="2400" b="1" i="0" u="sng" dirty="0">
                <a:solidFill>
                  <a:srgbClr val="000000"/>
                </a:solidFill>
                <a:effectLst/>
                <a:latin typeface="var(--thim-font-title-font-family)"/>
              </a:rPr>
              <a:t>HARDWARE REQUIREMENTS: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var(--thim-font-title-font-family)"/>
              </a:rPr>
              <a:t> </a:t>
            </a:r>
            <a:endParaRPr lang="en-US" sz="2400" b="1" i="0" dirty="0">
              <a:effectLst/>
              <a:latin typeface="var(--thim-font-title-font-family)"/>
            </a:endParaRP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Processor:</a:t>
            </a:r>
            <a:r>
              <a:rPr lang="en-US" sz="2400" dirty="0"/>
              <a:t> AMD Ryzen 5 / Intel i5 or higher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Hard Disk : 512 GB..</a:t>
            </a:r>
            <a:endParaRPr lang="en-US" sz="2400" b="0" i="0" dirty="0">
              <a:solidFill>
                <a:srgbClr val="606060"/>
              </a:solidFill>
              <a:effectLst/>
              <a:latin typeface="Roboto" panose="02000000000000000000" pitchFamily="2" charset="0"/>
            </a:endParaRP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nn-NO" sz="2400" b="1" dirty="0"/>
              <a:t>Hard Disk:</a:t>
            </a:r>
            <a:r>
              <a:rPr lang="nn-NO" sz="2400" dirty="0"/>
              <a:t> Minimum </a:t>
            </a:r>
            <a:r>
              <a:rPr lang="nn-NO" sz="2400" b="1" dirty="0"/>
              <a:t>512 GB</a:t>
            </a:r>
            <a:r>
              <a:rPr lang="nn-NO" sz="2400" dirty="0"/>
              <a:t> storage</a:t>
            </a: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Monitor:</a:t>
            </a:r>
            <a:r>
              <a:rPr lang="en-US" sz="2400" dirty="0"/>
              <a:t> </a:t>
            </a:r>
            <a:r>
              <a:rPr lang="en-US" sz="2400" b="1" dirty="0"/>
              <a:t>15” LED</a:t>
            </a:r>
            <a:r>
              <a:rPr lang="en-US" sz="2400" dirty="0"/>
              <a:t> display</a:t>
            </a: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Input Devices:</a:t>
            </a:r>
            <a:r>
              <a:rPr lang="en-US" sz="2400" dirty="0"/>
              <a:t> Keyboard, Mouse</a:t>
            </a:r>
          </a:p>
          <a:p>
            <a:pPr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RAM:</a:t>
            </a:r>
            <a:r>
              <a:rPr lang="en-US" sz="2400" dirty="0"/>
              <a:t> Minimum </a:t>
            </a:r>
            <a:r>
              <a:rPr lang="en-US" sz="2400" b="1" dirty="0"/>
              <a:t>4 GB</a:t>
            </a:r>
            <a:r>
              <a:rPr lang="en-US" sz="2400" dirty="0"/>
              <a:t> (8 GB recommended for better performance)</a:t>
            </a:r>
            <a:endParaRPr lang="en-IN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96396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770</Words>
  <Application>Microsoft Office PowerPoint</Application>
  <PresentationFormat>Widescreen</PresentationFormat>
  <Paragraphs>172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Cambria</vt:lpstr>
      <vt:lpstr>Roboto</vt:lpstr>
      <vt:lpstr>Times</vt:lpstr>
      <vt:lpstr>Times New Roman</vt:lpstr>
      <vt:lpstr>var(--thim-font-title-font-family)</vt:lpstr>
      <vt:lpstr>Verdana</vt:lpstr>
      <vt:lpstr>Wingdings</vt:lpstr>
      <vt:lpstr>Office Theme</vt:lpstr>
      <vt:lpstr>  MCA Final Year Project (Review II)   Rebil  </vt:lpstr>
      <vt:lpstr>Content</vt:lpstr>
      <vt:lpstr>Abstract</vt:lpstr>
      <vt:lpstr>Problem Statement</vt:lpstr>
      <vt:lpstr>Literature Review</vt:lpstr>
      <vt:lpstr>Literature Review</vt:lpstr>
      <vt:lpstr>Module Design</vt:lpstr>
      <vt:lpstr>Module Design</vt:lpstr>
      <vt:lpstr>Tools And Technologies To Be Used</vt:lpstr>
      <vt:lpstr>Tools And Technologies To Be Used</vt:lpstr>
      <vt:lpstr>PowerPoint Presentation</vt:lpstr>
      <vt:lpstr>                         Admin Dashboard</vt:lpstr>
      <vt:lpstr>PowerPoint Presentation</vt:lpstr>
      <vt:lpstr>PowerPoint Presentation</vt:lpstr>
      <vt:lpstr>References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Deepak Kumar Singh D</cp:lastModifiedBy>
  <cp:revision>8</cp:revision>
  <dcterms:modified xsi:type="dcterms:W3CDTF">2025-05-09T05:38:38Z</dcterms:modified>
</cp:coreProperties>
</file>