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7" r:id="rId1"/>
  </p:sldMasterIdLst>
  <p:notesMasterIdLst>
    <p:notesMasterId r:id="rId23"/>
  </p:notesMasterIdLst>
  <p:sldIdLst>
    <p:sldId id="256" r:id="rId2"/>
    <p:sldId id="275" r:id="rId3"/>
    <p:sldId id="258" r:id="rId4"/>
    <p:sldId id="274" r:id="rId5"/>
    <p:sldId id="485" r:id="rId6"/>
    <p:sldId id="483" r:id="rId7"/>
    <p:sldId id="478" r:id="rId8"/>
    <p:sldId id="480" r:id="rId9"/>
    <p:sldId id="476" r:id="rId10"/>
    <p:sldId id="482" r:id="rId11"/>
    <p:sldId id="261" r:id="rId12"/>
    <p:sldId id="262" r:id="rId13"/>
    <p:sldId id="263" r:id="rId14"/>
    <p:sldId id="264" r:id="rId15"/>
    <p:sldId id="272" r:id="rId16"/>
    <p:sldId id="271" r:id="rId17"/>
    <p:sldId id="269" r:id="rId18"/>
    <p:sldId id="270" r:id="rId19"/>
    <p:sldId id="484" r:id="rId20"/>
    <p:sldId id="266" r:id="rId21"/>
    <p:sldId id="267" r:id="rId2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F39CA54-0075-4E42-9E8D-48C20FE1680A}">
  <a:tblStyle styleId="{0F39CA54-0075-4E42-9E8D-48C20FE1680A}" styleName="Table_0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D0DEEF"/>
          </a:solidFill>
        </a:fill>
      </a:tcStyle>
    </a:wholeTbl>
    <a:band1H>
      <a:tcTxStyle/>
      <a:tcStyle>
        <a:tcBdr/>
      </a:tcStyle>
    </a:band1H>
    <a:band2H>
      <a:tcTxStyle b="off" i="off"/>
      <a:tcStyle>
        <a:tcBdr/>
        <a:fill>
          <a:solidFill>
            <a:srgbClr val="E9EFF7"/>
          </a:solidFill>
        </a:fill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59B7C7C-2628-48D5-BCD6-D8D41F1E099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40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40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40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40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40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40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>
          <a:extLst>
            <a:ext uri="{FF2B5EF4-FFF2-40B4-BE49-F238E27FC236}">
              <a16:creationId xmlns:a16="http://schemas.microsoft.com/office/drawing/2014/main" id="{58BFEE17-F5CD-A531-2BC9-C3F58D500B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>
            <a:extLst>
              <a:ext uri="{FF2B5EF4-FFF2-40B4-BE49-F238E27FC236}">
                <a16:creationId xmlns:a16="http://schemas.microsoft.com/office/drawing/2014/main" id="{E2C00EA4-475B-F64D-6AC5-8B19423AB6F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>
            <a:extLst>
              <a:ext uri="{FF2B5EF4-FFF2-40B4-BE49-F238E27FC236}">
                <a16:creationId xmlns:a16="http://schemas.microsoft.com/office/drawing/2014/main" id="{0D433667-9CD9-AAF4-5FA9-8E8753CA612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570973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49355e5101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49355e5101_0_1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4a6aa9bf08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4a6aa9bf08_0_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4a6aa9bf08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4a6aa9bf08_0_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69254CCA-4F4A-275E-35E4-30B79A10DE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7:notes">
            <a:extLst>
              <a:ext uri="{FF2B5EF4-FFF2-40B4-BE49-F238E27FC236}">
                <a16:creationId xmlns:a16="http://schemas.microsoft.com/office/drawing/2014/main" id="{673975C3-21F6-87EA-9CBE-383982577BD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7:notes">
            <a:extLst>
              <a:ext uri="{FF2B5EF4-FFF2-40B4-BE49-F238E27FC236}">
                <a16:creationId xmlns:a16="http://schemas.microsoft.com/office/drawing/2014/main" id="{52018E54-4B54-1429-B34E-73274C8BA00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321858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1C51DC84-9EC2-CEDF-3BF4-940E1C0D56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7:notes">
            <a:extLst>
              <a:ext uri="{FF2B5EF4-FFF2-40B4-BE49-F238E27FC236}">
                <a16:creationId xmlns:a16="http://schemas.microsoft.com/office/drawing/2014/main" id="{95BBDF30-094D-EE70-2BF8-1AE1723BCC6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7:notes">
            <a:extLst>
              <a:ext uri="{FF2B5EF4-FFF2-40B4-BE49-F238E27FC236}">
                <a16:creationId xmlns:a16="http://schemas.microsoft.com/office/drawing/2014/main" id="{9BB106EB-1CA7-6247-E93D-481CE93EF44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092201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33E9C578-3015-3EE7-5288-4164A8BB96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7:notes">
            <a:extLst>
              <a:ext uri="{FF2B5EF4-FFF2-40B4-BE49-F238E27FC236}">
                <a16:creationId xmlns:a16="http://schemas.microsoft.com/office/drawing/2014/main" id="{666C5992-2DEB-345D-32B4-9D43F225493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7:notes">
            <a:extLst>
              <a:ext uri="{FF2B5EF4-FFF2-40B4-BE49-F238E27FC236}">
                <a16:creationId xmlns:a16="http://schemas.microsoft.com/office/drawing/2014/main" id="{F19DD32C-4968-D4A4-078F-3802F7199AB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28446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6B3DBABF-7E00-73A4-0DFC-675CDF1BAB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7:notes">
            <a:extLst>
              <a:ext uri="{FF2B5EF4-FFF2-40B4-BE49-F238E27FC236}">
                <a16:creationId xmlns:a16="http://schemas.microsoft.com/office/drawing/2014/main" id="{799A1F1D-D152-ABC8-9872-851429BB160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7:notes">
            <a:extLst>
              <a:ext uri="{FF2B5EF4-FFF2-40B4-BE49-F238E27FC236}">
                <a16:creationId xmlns:a16="http://schemas.microsoft.com/office/drawing/2014/main" id="{35539633-A31F-E8B9-B2F2-B46A5EF9E73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517554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324418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>
          <a:extLst>
            <a:ext uri="{FF2B5EF4-FFF2-40B4-BE49-F238E27FC236}">
              <a16:creationId xmlns:a16="http://schemas.microsoft.com/office/drawing/2014/main" id="{5482F1CA-2C0F-4292-8592-BD7519790D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:notes">
            <a:extLst>
              <a:ext uri="{FF2B5EF4-FFF2-40B4-BE49-F238E27FC236}">
                <a16:creationId xmlns:a16="http://schemas.microsoft.com/office/drawing/2014/main" id="{6B54125E-E9B1-94C9-6234-95693567990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3:notes">
            <a:extLst>
              <a:ext uri="{FF2B5EF4-FFF2-40B4-BE49-F238E27FC236}">
                <a16:creationId xmlns:a16="http://schemas.microsoft.com/office/drawing/2014/main" id="{7DF3857D-C608-FFB7-2989-4DCE94EC061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906962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>
          <a:extLst>
            <a:ext uri="{FF2B5EF4-FFF2-40B4-BE49-F238E27FC236}">
              <a16:creationId xmlns:a16="http://schemas.microsoft.com/office/drawing/2014/main" id="{7321D72B-9197-C955-DABF-EDBCB74E25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>
            <a:extLst>
              <a:ext uri="{FF2B5EF4-FFF2-40B4-BE49-F238E27FC236}">
                <a16:creationId xmlns:a16="http://schemas.microsoft.com/office/drawing/2014/main" id="{2F7B029E-2BD3-3047-099B-C5186CEAE95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>
            <a:extLst>
              <a:ext uri="{FF2B5EF4-FFF2-40B4-BE49-F238E27FC236}">
                <a16:creationId xmlns:a16="http://schemas.microsoft.com/office/drawing/2014/main" id="{0102CAAB-5724-81A1-8D6C-C4FB82C6CA9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872175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>
          <a:extLst>
            <a:ext uri="{FF2B5EF4-FFF2-40B4-BE49-F238E27FC236}">
              <a16:creationId xmlns:a16="http://schemas.microsoft.com/office/drawing/2014/main" id="{993CE344-0E4A-7346-B8BA-DA2BAA8721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>
            <a:extLst>
              <a:ext uri="{FF2B5EF4-FFF2-40B4-BE49-F238E27FC236}">
                <a16:creationId xmlns:a16="http://schemas.microsoft.com/office/drawing/2014/main" id="{23AFA16F-A0AE-6815-A860-BB135516720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>
            <a:extLst>
              <a:ext uri="{FF2B5EF4-FFF2-40B4-BE49-F238E27FC236}">
                <a16:creationId xmlns:a16="http://schemas.microsoft.com/office/drawing/2014/main" id="{704BBE8B-E6DF-0B97-D84C-44A9AB0C527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862287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>
          <a:extLst>
            <a:ext uri="{FF2B5EF4-FFF2-40B4-BE49-F238E27FC236}">
              <a16:creationId xmlns:a16="http://schemas.microsoft.com/office/drawing/2014/main" id="{802D6882-F487-2BBE-6EE7-E6E2A87791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>
            <a:extLst>
              <a:ext uri="{FF2B5EF4-FFF2-40B4-BE49-F238E27FC236}">
                <a16:creationId xmlns:a16="http://schemas.microsoft.com/office/drawing/2014/main" id="{FD233CCE-6DC1-DF39-7D4B-A7500483838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>
            <a:extLst>
              <a:ext uri="{FF2B5EF4-FFF2-40B4-BE49-F238E27FC236}">
                <a16:creationId xmlns:a16="http://schemas.microsoft.com/office/drawing/2014/main" id="{C1C56AB1-8891-0ED9-FDF2-23495F7D0AD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415446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>
          <a:extLst>
            <a:ext uri="{FF2B5EF4-FFF2-40B4-BE49-F238E27FC236}">
              <a16:creationId xmlns:a16="http://schemas.microsoft.com/office/drawing/2014/main" id="{DD1D7CDC-963D-61A1-CAE5-5E2073760B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>
            <a:extLst>
              <a:ext uri="{FF2B5EF4-FFF2-40B4-BE49-F238E27FC236}">
                <a16:creationId xmlns:a16="http://schemas.microsoft.com/office/drawing/2014/main" id="{70BB123C-22EA-A145-8FFD-10C37BDF3A6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>
            <a:extLst>
              <a:ext uri="{FF2B5EF4-FFF2-40B4-BE49-F238E27FC236}">
                <a16:creationId xmlns:a16="http://schemas.microsoft.com/office/drawing/2014/main" id="{BD7DD47C-C545-36B4-D5A5-EF7A5AF041A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057619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>
          <a:extLst>
            <a:ext uri="{FF2B5EF4-FFF2-40B4-BE49-F238E27FC236}">
              <a16:creationId xmlns:a16="http://schemas.microsoft.com/office/drawing/2014/main" id="{5235C88D-C7FC-8FBD-E724-18C9894A21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>
            <a:extLst>
              <a:ext uri="{FF2B5EF4-FFF2-40B4-BE49-F238E27FC236}">
                <a16:creationId xmlns:a16="http://schemas.microsoft.com/office/drawing/2014/main" id="{B2691D9E-4DBC-C04A-11B4-E84B361A10A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>
            <a:extLst>
              <a:ext uri="{FF2B5EF4-FFF2-40B4-BE49-F238E27FC236}">
                <a16:creationId xmlns:a16="http://schemas.microsoft.com/office/drawing/2014/main" id="{AAD666AE-999F-7381-3C0C-EFC56DD9165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040084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tx">
  <p:cSld name="TITLE_AND_BODY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>
  <p:cSld name="Section 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4" descr="Picture 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5153025"/>
            <a:ext cx="12192000" cy="1704975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sz="24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sz="24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sz="2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sz="2400">
                <a:solidFill>
                  <a:srgbClr val="888888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wo Content">
  <p:cSld name="Two Conten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oogle Shape;25;p5" descr="Picture 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5153025"/>
            <a:ext cx="12192000" cy="1704975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mparison">
  <p:cSld name="Comparison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6" descr="Picture 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5153025"/>
            <a:ext cx="12192000" cy="1704975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 b="1"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 b="1"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 b="1"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 b="1"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2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>
  <p:cSld name="Title 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Google Shape;36;p7" descr="Picture 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5153025"/>
            <a:ext cx="12192000" cy="1704975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sldNum" idx="1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>
  <p:cSld name="Blank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oogle Shape;40;p8" descr="Picture 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5153025"/>
            <a:ext cx="12192000" cy="1704975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8"/>
          <p:cNvSpPr txBox="1">
            <a:spLocks noGrp="1"/>
          </p:cNvSpPr>
          <p:nvPr>
            <p:ph type="sldNum" idx="1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>
  <p:cSld name="Content with Ca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Google Shape;43;p9" descr="Picture 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5153025"/>
            <a:ext cx="12192000" cy="1704975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body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  <a:defRPr sz="3200"/>
            </a:lvl1pPr>
            <a:lvl2pPr marL="914400" lvl="1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  <a:defRPr sz="3200"/>
            </a:lvl2pPr>
            <a:lvl3pPr marL="1371600" lvl="2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  <a:defRPr sz="3200"/>
            </a:lvl3pPr>
            <a:lvl4pPr marL="1828800" lvl="3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  <a:defRPr sz="3200"/>
            </a:lvl4pPr>
            <a:lvl5pPr marL="2286000" lvl="4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  <a:defRPr sz="3200"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>
  <p:cSld name="Picture with Ca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10" descr="Picture 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5153025"/>
            <a:ext cx="12192000" cy="1704975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10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0"/>
          <p:cNvSpPr>
            <a:spLocks noGrp="1"/>
          </p:cNvSpPr>
          <p:nvPr>
            <p:ph type="pic" idx="2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52" name="Google Shape;52;p10"/>
          <p:cNvSpPr txBox="1">
            <a:spLocks noGrp="1"/>
          </p:cNvSpPr>
          <p:nvPr>
            <p:ph type="body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sldNum" idx="1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DB27E7-0E5F-45FD-B9BC-82F6ACE50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400D6F-81A6-4CA0-8B3C-34372C62B661}" type="datetime1">
              <a:rPr lang="en-US"/>
              <a:pPr>
                <a:defRPr/>
              </a:pPr>
              <a:t>5/9/2025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E0F7A6-907E-418D-ABF6-CE0D106D2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36D880-0EA6-4FCD-A723-C39323563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5EC703-C051-410C-8BA1-62752E291E8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78008942"/>
      </p:ext>
    </p:extLst>
  </p:cSld>
  <p:clrMapOvr>
    <a:masterClrMapping/>
  </p:clrMapOvr>
  <p:transition spd="slow">
    <p:blinds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 descr="Picture 7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0" y="5153025"/>
            <a:ext cx="12192000" cy="170497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searchgate.net/publication/382085901" TargetMode="External"/><Relationship Id="rId2" Type="http://schemas.openxmlformats.org/officeDocument/2006/relationships/hyperlink" Target="https://www.researchgate.net/publication/385716866" TargetMode="External"/><Relationship Id="rId1" Type="http://schemas.openxmlformats.org/officeDocument/2006/relationships/slideLayout" Target="../slideLayouts/slideLayout9.xml"/><Relationship Id="rId5" Type="http://schemas.openxmlformats.org/officeDocument/2006/relationships/hyperlink" Target="https://www.sciencedirect.com/science/article/pii/S266709682300054X" TargetMode="External"/><Relationship Id="rId4" Type="http://schemas.openxmlformats.org/officeDocument/2006/relationships/hyperlink" Target="https://www.researchgate.net/publication/383836465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eepak-kumar-Singh-D/Rebil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title"/>
          </p:nvPr>
        </p:nvSpPr>
        <p:spPr>
          <a:xfrm>
            <a:off x="838200" y="130629"/>
            <a:ext cx="10515600" cy="1560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Times New Roman"/>
              <a:buNone/>
            </a:pPr>
            <a:br>
              <a:rPr lang="en-US" sz="3600" b="1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3600" b="1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3600" b="1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MCA Final Year Project (Review III)</a:t>
            </a:r>
            <a:br>
              <a:rPr lang="en-US" sz="2800" b="1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2800" b="1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Rebil</a:t>
            </a:r>
            <a:b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400" dirty="0">
                <a:solidFill>
                  <a:srgbClr val="0070C0"/>
                </a:solidFill>
              </a:rPr>
            </a:br>
            <a:endParaRPr dirty="0"/>
          </a:p>
        </p:txBody>
      </p:sp>
      <p:sp>
        <p:nvSpPr>
          <p:cNvPr id="59" name="Google Shape;59;p11"/>
          <p:cNvSpPr txBox="1">
            <a:spLocks noGrp="1"/>
          </p:cNvSpPr>
          <p:nvPr>
            <p:ph type="body" idx="1"/>
          </p:nvPr>
        </p:nvSpPr>
        <p:spPr>
          <a:xfrm>
            <a:off x="838200" y="1522913"/>
            <a:ext cx="10515601" cy="46616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 fontScale="32500" lnSpcReduction="2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71180"/>
              </a:buClr>
              <a:buSzPct val="78368"/>
              <a:buNone/>
            </a:pPr>
            <a:endParaRPr lang="en-US" sz="2900" b="1" dirty="0">
              <a:solidFill>
                <a:srgbClr val="A7118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71180"/>
              </a:buClr>
              <a:buSzPct val="78368"/>
              <a:buNone/>
            </a:pPr>
            <a:endParaRPr lang="en-US" sz="2900" b="1" dirty="0">
              <a:solidFill>
                <a:srgbClr val="A7118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71180"/>
              </a:buClr>
              <a:buSzPct val="78368"/>
              <a:buNone/>
            </a:pPr>
            <a:r>
              <a:rPr lang="en-US" sz="6200" b="1" dirty="0">
                <a:solidFill>
                  <a:srgbClr val="A711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Submitted to the Presidency University, Bengaluru in partial fulfilment  for the award of the degree of  Master of Computer Applications(MCA)</a:t>
            </a: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71180"/>
              </a:buClr>
              <a:buSzPct val="78368"/>
              <a:buNone/>
            </a:pPr>
            <a:endParaRPr sz="4900" dirty="0"/>
          </a:p>
          <a:p>
            <a:pPr marL="0" lvl="0" indent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0000"/>
              </a:buClr>
              <a:buSzPct val="100000"/>
              <a:buNone/>
            </a:pPr>
            <a:r>
              <a:rPr lang="en-US" sz="6200" b="1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Number : </a:t>
            </a:r>
            <a:r>
              <a:rPr lang="en-US" sz="6200" dirty="0">
                <a:solidFill>
                  <a:srgbClr val="2F6EBB"/>
                </a:solidFill>
              </a:rPr>
              <a:t>MCA_PR216</a:t>
            </a:r>
            <a:endParaRPr sz="6200" dirty="0"/>
          </a:p>
          <a:p>
            <a:pPr marL="0" lvl="0" indent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48235"/>
              </a:buClr>
              <a:buSzPct val="69000"/>
              <a:buNone/>
            </a:pPr>
            <a:endParaRPr dirty="0">
              <a:solidFill>
                <a:srgbClr val="2F6EBB"/>
              </a:solidFill>
            </a:endParaRPr>
          </a:p>
          <a:p>
            <a:pPr marL="0" lvl="0" indent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48235"/>
              </a:buClr>
              <a:buSzPct val="69000"/>
              <a:buNone/>
            </a:pPr>
            <a:endParaRPr dirty="0">
              <a:solidFill>
                <a:srgbClr val="2F6EBB"/>
              </a:solidFill>
            </a:endParaRPr>
          </a:p>
          <a:p>
            <a:pPr marL="192023" lvl="0" indent="-6934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69000"/>
              <a:buNone/>
            </a:pPr>
            <a:endParaRPr dirty="0">
              <a:solidFill>
                <a:srgbClr val="2F6EBB"/>
              </a:solidFill>
            </a:endParaRPr>
          </a:p>
          <a:p>
            <a:pPr marL="192023" lvl="0" indent="-6934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69000"/>
              <a:buNone/>
            </a:pPr>
            <a:endParaRPr dirty="0">
              <a:solidFill>
                <a:srgbClr val="2F6EBB"/>
              </a:solidFill>
            </a:endParaRPr>
          </a:p>
          <a:p>
            <a:pPr marL="122682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69000"/>
              <a:buNone/>
            </a:pPr>
            <a:endParaRPr dirty="0">
              <a:solidFill>
                <a:srgbClr val="2F6EBB"/>
              </a:solidFill>
            </a:endParaRPr>
          </a:p>
          <a:p>
            <a:pPr marL="0" lvl="0" indent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endParaRPr lang="en-US" sz="1175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endParaRPr lang="en-US" sz="1175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endParaRPr lang="en-US" sz="1175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lang="en-US" sz="6800" b="1" dirty="0">
                <a:latin typeface="Times New Roman"/>
                <a:ea typeface="Times New Roman"/>
                <a:cs typeface="Times New Roman"/>
                <a:sym typeface="Times New Roman"/>
              </a:rPr>
              <a:t>Under the supervision of </a:t>
            </a:r>
            <a:endParaRPr lang="en-IN" sz="6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 eaLnBrk="1" hangingPunct="1">
              <a:buNone/>
              <a:defRPr/>
            </a:pPr>
            <a:r>
              <a:rPr lang="en-IN" sz="6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Mr. Sakthi S</a:t>
            </a:r>
            <a:br>
              <a:rPr lang="en-IN" sz="6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68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Asst.Prof</a:t>
            </a:r>
            <a:r>
              <a:rPr lang="en-IN" sz="6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-SCSE</a:t>
            </a:r>
            <a:br>
              <a:rPr lang="en-IN" sz="6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6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Presidency University</a:t>
            </a:r>
            <a:br>
              <a:rPr lang="en-US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4000" b="1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"/>
              <a:buNone/>
            </a:pPr>
            <a:br>
              <a:rPr lang="en-US" sz="1568" dirty="0">
                <a:latin typeface="Times"/>
                <a:ea typeface="Times"/>
                <a:cs typeface="Times"/>
                <a:sym typeface="Times"/>
              </a:rPr>
            </a:br>
            <a:endParaRPr sz="1008" dirty="0"/>
          </a:p>
          <a:p>
            <a:pPr marL="0" lvl="0" indent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C00000"/>
              </a:buClr>
              <a:buSzPct val="100000"/>
              <a:buNone/>
            </a:pPr>
            <a:br>
              <a:rPr lang="en-US" sz="1175" dirty="0"/>
            </a:br>
            <a:br>
              <a:rPr lang="en-US" sz="1175" dirty="0"/>
            </a:br>
            <a:endParaRPr dirty="0"/>
          </a:p>
        </p:txBody>
      </p:sp>
      <p:sp>
        <p:nvSpPr>
          <p:cNvPr id="60" name="Google Shape;60;p11"/>
          <p:cNvSpPr txBox="1">
            <a:spLocks noGrp="1"/>
          </p:cNvSpPr>
          <p:nvPr>
            <p:ph type="sldNum" idx="12"/>
          </p:nvPr>
        </p:nvSpPr>
        <p:spPr>
          <a:xfrm>
            <a:off x="11172418" y="6414760"/>
            <a:ext cx="181383" cy="248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>
                <a:solidFill>
                  <a:srgbClr val="898989"/>
                </a:solidFill>
              </a:rPr>
              <a:t>1</a:t>
            </a:fld>
            <a:endParaRPr/>
          </a:p>
        </p:txBody>
      </p:sp>
      <p:graphicFrame>
        <p:nvGraphicFramePr>
          <p:cNvPr id="61" name="Google Shape;61;p11"/>
          <p:cNvGraphicFramePr/>
          <p:nvPr>
            <p:extLst>
              <p:ext uri="{D42A27DB-BD31-4B8C-83A1-F6EECF244321}">
                <p14:modId xmlns:p14="http://schemas.microsoft.com/office/powerpoint/2010/main" val="4048642699"/>
              </p:ext>
            </p:extLst>
          </p:nvPr>
        </p:nvGraphicFramePr>
        <p:xfrm>
          <a:off x="2817495" y="3063230"/>
          <a:ext cx="6557010" cy="731540"/>
        </p:xfrm>
        <a:graphic>
          <a:graphicData uri="http://schemas.openxmlformats.org/drawingml/2006/table">
            <a:tbl>
              <a:tblPr firstRow="1" bandRow="1">
                <a:noFill/>
                <a:tableStyleId>{0F39CA54-0075-4E42-9E8D-48C20FE1680A}</a:tableStyleId>
              </a:tblPr>
              <a:tblGrid>
                <a:gridCol w="32785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785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22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1" u="none" strike="noStrike" cap="none" dirty="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Name </a:t>
                      </a:r>
                      <a:endParaRPr lang="en-US" b="1" dirty="0"/>
                    </a:p>
                  </a:txBody>
                  <a:tcPr marL="45725" marR="45725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1" u="none" strike="noStrike" cap="none" dirty="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Roll Number</a:t>
                      </a:r>
                      <a:endParaRPr b="1" dirty="0"/>
                    </a:p>
                  </a:txBody>
                  <a:tcPr marL="45725" marR="45725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22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1" u="none" strike="noStrike" cap="none" dirty="0">
                          <a:latin typeface="Times New Roman"/>
                          <a:cs typeface="Times New Roman"/>
                          <a:sym typeface="Times New Roman"/>
                        </a:rPr>
                        <a:t>DEEPAK KUMAR SINGH D</a:t>
                      </a:r>
                      <a:endParaRPr b="1" dirty="0"/>
                    </a:p>
                  </a:txBody>
                  <a:tcPr marL="45725" marR="45725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1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20232MCA0198</a:t>
                      </a:r>
                      <a:endParaRPr b="1" dirty="0"/>
                    </a:p>
                  </a:txBody>
                  <a:tcPr marL="45725" marR="45725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>
          <a:extLst>
            <a:ext uri="{FF2B5EF4-FFF2-40B4-BE49-F238E27FC236}">
              <a16:creationId xmlns:a16="http://schemas.microsoft.com/office/drawing/2014/main" id="{53B70683-8ACC-FB44-1AF0-F799595DDB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4A7BEC64-5C72-B5D4-4231-218F6213F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7823" y="-17758"/>
            <a:ext cx="10696354" cy="1143000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Tools And Technologies To Be Used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527AF1D2-78B0-0AC2-B4DB-759D2A9256B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11137" y="1204160"/>
            <a:ext cx="9866947" cy="44496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sz="2400" b="1" u="sng" dirty="0">
                <a:solidFill>
                  <a:srgbClr val="000000"/>
                </a:solidFill>
                <a:latin typeface="var(--thim-font-title-font-family)"/>
              </a:rPr>
              <a:t>SOFT</a:t>
            </a:r>
            <a:r>
              <a:rPr lang="en-US" sz="2400" b="1" i="0" u="sng" dirty="0">
                <a:solidFill>
                  <a:srgbClr val="000000"/>
                </a:solidFill>
                <a:effectLst/>
                <a:latin typeface="var(--thim-font-title-font-family)"/>
              </a:rPr>
              <a:t>WARE REQUIREMENTS: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var(--thim-font-title-font-family)"/>
              </a:rPr>
              <a:t> 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/>
              <a:t>Frontend: </a:t>
            </a:r>
            <a:r>
              <a:rPr lang="en-US" sz="2400" dirty="0"/>
              <a:t>HTML, CSS, Bootstrap, JavaScript and jQuery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/>
              <a:t>Backend: </a:t>
            </a:r>
            <a:r>
              <a:rPr lang="en-US" sz="2400" dirty="0"/>
              <a:t>PHP and MySQL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/>
              <a:t>Other Technologies:</a:t>
            </a:r>
          </a:p>
          <a:p>
            <a:r>
              <a:rPr lang="en-US" sz="2400" b="1" dirty="0"/>
              <a:t>Session management and authentication</a:t>
            </a:r>
            <a:r>
              <a:rPr lang="en-US" sz="2400" dirty="0"/>
              <a:t> </a:t>
            </a:r>
            <a:r>
              <a:rPr lang="en-US" sz="2400" b="1" dirty="0"/>
              <a:t>for secure login</a:t>
            </a:r>
          </a:p>
          <a:p>
            <a:r>
              <a:rPr lang="en-US" sz="2400" b="1" dirty="0"/>
              <a:t>Cloud storage integration</a:t>
            </a:r>
            <a:r>
              <a:rPr lang="en-US" sz="2400" dirty="0"/>
              <a:t> (Future enhancement)</a:t>
            </a:r>
          </a:p>
          <a:p>
            <a:r>
              <a:rPr lang="en-US" sz="2400" b="1" dirty="0"/>
              <a:t>Encryption-based document handling</a:t>
            </a:r>
            <a:r>
              <a:rPr lang="en-US" sz="2400" dirty="0"/>
              <a:t> (For secure BGV processing)</a:t>
            </a:r>
          </a:p>
          <a:p>
            <a:pPr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endParaRPr lang="en-US" sz="2400" b="1" i="0" dirty="0">
              <a:solidFill>
                <a:srgbClr val="000000"/>
              </a:solidFill>
              <a:effectLst/>
              <a:latin typeface="var(--thim-font-title-font-family)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FontTx/>
              <a:buChar char="•"/>
            </a:pP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8919300"/>
      </p:ext>
    </p:extLst>
  </p:cSld>
  <p:clrMapOvr>
    <a:masterClrMapping/>
  </p:clrMapOvr>
  <p:transition spd="slow">
    <p:blinds dir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CB23B56-3C1C-DE41-85CA-FAA3138E92AE}"/>
              </a:ext>
            </a:extLst>
          </p:cNvPr>
          <p:cNvSpPr txBox="1"/>
          <p:nvPr/>
        </p:nvSpPr>
        <p:spPr>
          <a:xfrm>
            <a:off x="4744720" y="166152"/>
            <a:ext cx="27838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  <a:latin typeface="Times New Roman" panose="02020603050405020304" pitchFamily="18" charset="0"/>
                <a:ea typeface="Cambria"/>
                <a:cs typeface="Times New Roman" panose="02020603050405020304" pitchFamily="18" charset="0"/>
                <a:sym typeface="Cambria"/>
              </a:rPr>
              <a:t>Screenshots</a:t>
            </a:r>
            <a:endParaRPr lang="en-IN" sz="36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E88B95-EBBC-68A8-0D0A-785C1716454F}"/>
              </a:ext>
            </a:extLst>
          </p:cNvPr>
          <p:cNvSpPr txBox="1"/>
          <p:nvPr/>
        </p:nvSpPr>
        <p:spPr>
          <a:xfrm>
            <a:off x="4300220" y="931231"/>
            <a:ext cx="367284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000" b="1" dirty="0">
                <a:solidFill>
                  <a:schemeClr val="dk1"/>
                </a:solidFill>
                <a:latin typeface="Times New Roman" panose="02020603050405020304" pitchFamily="18" charset="0"/>
                <a:ea typeface="Cambria"/>
                <a:cs typeface="Times New Roman" panose="02020603050405020304" pitchFamily="18" charset="0"/>
                <a:sym typeface="Cambria"/>
              </a:rPr>
              <a:t>Admin Login Portal</a:t>
            </a:r>
            <a:endParaRPr lang="en-IN" sz="3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665580-CAF0-C659-957A-D1A88E913A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719" y="1603978"/>
            <a:ext cx="10478562" cy="365004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>
            <a:spLocks noGrp="1"/>
          </p:cNvSpPr>
          <p:nvPr>
            <p:ph type="title"/>
          </p:nvPr>
        </p:nvSpPr>
        <p:spPr>
          <a:xfrm>
            <a:off x="4553632" y="142240"/>
            <a:ext cx="3320367" cy="466340"/>
          </a:xfrm>
          <a:prstGeom prst="rect">
            <a:avLst/>
          </a:prstGeom>
        </p:spPr>
        <p:txBody>
          <a:bodyPr spcFirstLastPara="1" wrap="square" lIns="45700" tIns="45700" rIns="45700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</a:t>
            </a:r>
            <a:r>
              <a:rPr lang="en-US" sz="3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 Dashboard</a:t>
            </a:r>
            <a:endParaRPr sz="33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DEFCFD8-5728-3578-8F37-4545FFD9D2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110" y="1278195"/>
            <a:ext cx="11051458" cy="390340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9F669EF-47B1-B0A0-3C5E-8D5471C2713A}"/>
              </a:ext>
            </a:extLst>
          </p:cNvPr>
          <p:cNvSpPr txBox="1"/>
          <p:nvPr/>
        </p:nvSpPr>
        <p:spPr>
          <a:xfrm>
            <a:off x="3675544" y="196632"/>
            <a:ext cx="483108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Vendor Registration Portal</a:t>
            </a:r>
            <a:endParaRPr lang="en-IN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01BCCE-8050-3567-D281-84EBBB5A79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774" y="1012723"/>
            <a:ext cx="11100620" cy="4011562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77C9606-6F76-42FA-6D40-D3FDBE86D1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081" y="1085283"/>
            <a:ext cx="11379200" cy="402749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738933F-0251-5AE8-1D78-2EDE5D55A028}"/>
              </a:ext>
            </a:extLst>
          </p:cNvPr>
          <p:cNvSpPr txBox="1"/>
          <p:nvPr/>
        </p:nvSpPr>
        <p:spPr>
          <a:xfrm>
            <a:off x="4993640" y="196632"/>
            <a:ext cx="220472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Vendor List</a:t>
            </a:r>
            <a:endParaRPr lang="en-IN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>
          <a:extLst>
            <a:ext uri="{FF2B5EF4-FFF2-40B4-BE49-F238E27FC236}">
              <a16:creationId xmlns:a16="http://schemas.microsoft.com/office/drawing/2014/main" id="{3A9A0031-E78E-9C1D-356A-5B3EE4F52F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>
            <a:extLst>
              <a:ext uri="{FF2B5EF4-FFF2-40B4-BE49-F238E27FC236}">
                <a16:creationId xmlns:a16="http://schemas.microsoft.com/office/drawing/2014/main" id="{5858F6ED-4956-2A63-7F7B-D1A3628A768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62000" y="274638"/>
            <a:ext cx="10668000" cy="4875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40"/>
              <a:buFont typeface="Cambria"/>
              <a:buNone/>
            </a:pPr>
            <a:r>
              <a:rPr lang="en-US" sz="3000" b="1" dirty="0">
                <a:latin typeface="Times New Roman" panose="02020603050405020304" pitchFamily="18" charset="0"/>
                <a:ea typeface="Cambria"/>
                <a:cs typeface="Times New Roman" panose="02020603050405020304" pitchFamily="18" charset="0"/>
                <a:sym typeface="Cambria"/>
              </a:rPr>
              <a:t>HR Registration Portal</a:t>
            </a:r>
            <a:endParaRPr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BAD5772-7D4F-B8E2-1A20-FC5B0E842F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600" y="1077181"/>
            <a:ext cx="11480800" cy="4023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67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 thruBlk="1"/>
      </p:transition>
    </mc:Choice>
    <mc:Fallback xmlns="">
      <p:transition spd="slow">
        <p:fade thruBlk="1"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>
          <a:extLst>
            <a:ext uri="{FF2B5EF4-FFF2-40B4-BE49-F238E27FC236}">
              <a16:creationId xmlns:a16="http://schemas.microsoft.com/office/drawing/2014/main" id="{DC53809A-D354-5C84-EFD0-0DC1CEC5AA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>
            <a:extLst>
              <a:ext uri="{FF2B5EF4-FFF2-40B4-BE49-F238E27FC236}">
                <a16:creationId xmlns:a16="http://schemas.microsoft.com/office/drawing/2014/main" id="{6F0B422F-6D17-F9FC-298D-82E6771F0A3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40"/>
              <a:buFont typeface="Cambria"/>
              <a:buNone/>
            </a:pPr>
            <a:r>
              <a:rPr lang="en-US" sz="3000" b="1" dirty="0">
                <a:latin typeface="Times New Roman" panose="02020603050405020304" pitchFamily="18" charset="0"/>
                <a:ea typeface="Cambria"/>
                <a:cs typeface="Times New Roman" panose="02020603050405020304" pitchFamily="18" charset="0"/>
                <a:sym typeface="Cambria"/>
              </a:rPr>
              <a:t>HR Login Portal</a:t>
            </a:r>
            <a:endParaRPr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0740C2-146D-D3B4-F3A4-7EF25CB9D4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280" y="1026160"/>
            <a:ext cx="11369040" cy="4047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094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 thruBlk="1"/>
      </p:transition>
    </mc:Choice>
    <mc:Fallback xmlns="">
      <p:transition spd="slow">
        <p:fade thruBlk="1"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>
          <a:extLst>
            <a:ext uri="{FF2B5EF4-FFF2-40B4-BE49-F238E27FC236}">
              <a16:creationId xmlns:a16="http://schemas.microsoft.com/office/drawing/2014/main" id="{E5F35E02-929F-DC26-B02D-ED305E4EEB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>
            <a:extLst>
              <a:ext uri="{FF2B5EF4-FFF2-40B4-BE49-F238E27FC236}">
                <a16:creationId xmlns:a16="http://schemas.microsoft.com/office/drawing/2014/main" id="{3C87FC70-F8F7-1751-7D13-2FF9BF94F23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40"/>
              <a:buFont typeface="Cambria"/>
              <a:buNone/>
            </a:pPr>
            <a:r>
              <a:rPr lang="en-US" sz="3000" b="1" dirty="0">
                <a:latin typeface="Times New Roman" panose="02020603050405020304" pitchFamily="18" charset="0"/>
                <a:ea typeface="Cambria"/>
                <a:cs typeface="Times New Roman" panose="02020603050405020304" pitchFamily="18" charset="0"/>
                <a:sym typeface="Cambria"/>
              </a:rPr>
              <a:t>HR List</a:t>
            </a:r>
            <a:endParaRPr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1AC373-54B7-418A-E8AE-DF472C5D3C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520" y="834011"/>
            <a:ext cx="11475720" cy="4337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823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 thruBlk="1"/>
      </p:transition>
    </mc:Choice>
    <mc:Fallback xmlns="">
      <p:transition spd="slow">
        <p:fade thruBlk="1"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>
          <a:extLst>
            <a:ext uri="{FF2B5EF4-FFF2-40B4-BE49-F238E27FC236}">
              <a16:creationId xmlns:a16="http://schemas.microsoft.com/office/drawing/2014/main" id="{4D6A56A7-7F31-6FE7-0DAD-D110D6EFC5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>
            <a:extLst>
              <a:ext uri="{FF2B5EF4-FFF2-40B4-BE49-F238E27FC236}">
                <a16:creationId xmlns:a16="http://schemas.microsoft.com/office/drawing/2014/main" id="{7334F9B7-BD9C-4EE1-F64A-B0127226016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40"/>
              <a:buFont typeface="Cambria"/>
              <a:buNone/>
            </a:pPr>
            <a:r>
              <a:rPr lang="en-US" sz="3000" b="1" dirty="0">
                <a:latin typeface="Times New Roman" panose="02020603050405020304" pitchFamily="18" charset="0"/>
                <a:ea typeface="Cambria"/>
                <a:cs typeface="Times New Roman" panose="02020603050405020304" pitchFamily="18" charset="0"/>
                <a:sym typeface="Cambria"/>
              </a:rPr>
              <a:t>HR Dashboard</a:t>
            </a:r>
            <a:endParaRPr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3797BF7-D1E4-9F3C-F9BC-560F3114BB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680" y="872267"/>
            <a:ext cx="11216640" cy="4248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782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 thruBlk="1"/>
      </p:transition>
    </mc:Choice>
    <mc:Fallback xmlns="">
      <p:transition spd="slow">
        <p:fade thruBlk="1"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F2D10-AAF1-ADBB-0A71-1B0D6C508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888" y="-165817"/>
            <a:ext cx="10515600" cy="1325563"/>
          </a:xfrm>
        </p:spPr>
        <p:txBody>
          <a:bodyPr/>
          <a:lstStyle/>
          <a:p>
            <a:pPr algn="ctr"/>
            <a:r>
              <a:rPr lang="en-I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80E597-2198-76DA-E156-459A34C138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39367"/>
            <a:ext cx="10515600" cy="3960578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AI-Driven Recruitment and Selection: Enhanced HR Decision-Making with Accrued Benefits of Organizational Success -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ResearchGate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Blockchain-based Authentication and Verification System for Academic Certificate using QR Code and Decentralized Applications -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ResearchGate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Artificial Intelligence and Automation in Human Resource Development: Evidence from Emerging Economies - SAGE Journals</a:t>
            </a:r>
          </a:p>
          <a:p>
            <a:pPr>
              <a:buFont typeface="+mj-lt"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Leveraging AI for Effective Human Resource Management - SSRN</a:t>
            </a:r>
          </a:p>
          <a:p>
            <a:pPr>
              <a:buFont typeface="+mj-lt"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Artificial Intelligence in Human Resource: The Key to Successful Recruiting and Performance Management -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ResearchGate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Future of HR: The Role of AI-Powered Recruitment in Shaping Organizational Success - SCIRP</a:t>
            </a:r>
          </a:p>
          <a:p>
            <a:pPr>
              <a:buFont typeface="+mj-lt"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Adoption of Artificial Intelligence in Human Resources Management and its Impact on Organizational Efficiency -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ScienceDirect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9E2C73-AB57-7375-F240-A1647306A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95610522"/>
      </p:ext>
    </p:extLst>
  </p:cSld>
  <p:clrMapOvr>
    <a:masterClrMapping/>
  </p:clrMapOvr>
  <p:transition spd="slow">
    <p:blinds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Content</a:t>
            </a:r>
            <a:endParaRPr b="1" dirty="0">
              <a:solidFill>
                <a:srgbClr val="FF0000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812800" y="867697"/>
            <a:ext cx="10668000" cy="4982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47500" lnSpcReduction="20000"/>
          </a:bodyPr>
          <a:lstStyle/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4200" dirty="0">
                <a:latin typeface="Cambria" panose="02040503050406030204" pitchFamily="18" charset="0"/>
                <a:ea typeface="Cambria" panose="02040503050406030204" pitchFamily="18" charset="0"/>
              </a:rPr>
              <a:t> Abstract</a:t>
            </a: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4200" dirty="0">
                <a:latin typeface="Cambria" panose="02040503050406030204" pitchFamily="18" charset="0"/>
                <a:ea typeface="Cambria" panose="02040503050406030204" pitchFamily="18" charset="0"/>
              </a:rPr>
              <a:t> Problem Statement</a:t>
            </a: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4200" dirty="0">
                <a:latin typeface="Cambria" panose="02040503050406030204" pitchFamily="18" charset="0"/>
                <a:ea typeface="Cambria" panose="02040503050406030204" pitchFamily="18" charset="0"/>
              </a:rPr>
              <a:t> Literature Survey</a:t>
            </a:r>
          </a:p>
          <a:p>
            <a:pPr marL="495300" lvl="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4200" dirty="0">
                <a:latin typeface="Cambria" panose="02040503050406030204" pitchFamily="18" charset="0"/>
                <a:ea typeface="Cambria" panose="02040503050406030204" pitchFamily="18" charset="0"/>
              </a:rPr>
              <a:t> Tools and Technologies to be used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lang="en-US" sz="4200" dirty="0">
                <a:latin typeface="Cambria" panose="02040503050406030204" pitchFamily="18" charset="0"/>
                <a:ea typeface="Cambria" panose="02040503050406030204" pitchFamily="18" charset="0"/>
              </a:rPr>
              <a:t> Modules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lang="en-US" sz="4200" dirty="0">
                <a:latin typeface="Cambria" panose="02040503050406030204" pitchFamily="18" charset="0"/>
                <a:ea typeface="Cambria" panose="02040503050406030204" pitchFamily="18" charset="0"/>
              </a:rPr>
              <a:t> Screenshots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lang="en-US" sz="4200" dirty="0">
                <a:latin typeface="Cambria" panose="02040503050406030204" pitchFamily="18" charset="0"/>
                <a:ea typeface="Cambria" panose="02040503050406030204" pitchFamily="18" charset="0"/>
              </a:rPr>
              <a:t> References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lang="en-US" sz="42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4200" dirty="0" err="1">
                <a:latin typeface="Cambria" panose="02040503050406030204" pitchFamily="18" charset="0"/>
                <a:ea typeface="Cambria" panose="02040503050406030204" pitchFamily="18" charset="0"/>
              </a:rPr>
              <a:t>Github</a:t>
            </a:r>
            <a:r>
              <a:rPr lang="en-US" sz="4200" dirty="0">
                <a:latin typeface="Cambria" panose="02040503050406030204" pitchFamily="18" charset="0"/>
                <a:ea typeface="Cambria" panose="02040503050406030204" pitchFamily="18" charset="0"/>
              </a:rPr>
              <a:t> Link</a:t>
            </a:r>
          </a:p>
          <a:p>
            <a:pPr marL="152400" lvl="0" indent="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  <p:transition spd="slow">
    <p:blinds dir="vert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40"/>
              <a:buFont typeface="Cambria"/>
              <a:buNone/>
            </a:pPr>
            <a:r>
              <a:rPr lang="en-US" sz="3600" b="1" dirty="0" err="1">
                <a:solidFill>
                  <a:srgbClr val="FF000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Github</a:t>
            </a:r>
            <a:r>
              <a:rPr lang="en-US" sz="3600" b="1" dirty="0">
                <a:solidFill>
                  <a:srgbClr val="FF000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Link</a:t>
            </a:r>
            <a:endParaRPr sz="36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9" name="Google Shape;119;p21"/>
          <p:cNvSpPr txBox="1">
            <a:spLocks noGrp="1"/>
          </p:cNvSpPr>
          <p:nvPr>
            <p:ph type="body" idx="1"/>
          </p:nvPr>
        </p:nvSpPr>
        <p:spPr>
          <a:xfrm>
            <a:off x="632550" y="952500"/>
            <a:ext cx="10668000" cy="50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noAutofit/>
          </a:bodyPr>
          <a:lstStyle/>
          <a:p>
            <a:pPr marL="76200" indent="0">
              <a:buNone/>
            </a:pPr>
            <a:endParaRPr lang="en-US" sz="3200" b="1" u="sng" dirty="0">
              <a:solidFill>
                <a:srgbClr val="FF0000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76200" indent="0">
              <a:buNone/>
            </a:pPr>
            <a:r>
              <a:rPr lang="en-US" sz="3200" b="1" u="sng" dirty="0">
                <a:solidFill>
                  <a:srgbClr val="C0000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GitHub Repository:</a:t>
            </a:r>
          </a:p>
          <a:p>
            <a:pPr marL="76200" indent="0">
              <a:buNone/>
            </a:pPr>
            <a:endParaRPr lang="en-US" sz="3200" b="1" u="sng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76200" indent="0">
              <a:buNone/>
            </a:pPr>
            <a:r>
              <a:rPr lang="en-IN" sz="3600" dirty="0">
                <a:hlinkClick r:id="rId3"/>
              </a:rPr>
              <a:t>https://github.com/Deepak-kumar-Singh-D/Rebil</a:t>
            </a:r>
            <a:endParaRPr lang="en-US" sz="36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76200" indent="0">
              <a:buNone/>
            </a:pPr>
            <a:endParaRPr lang="en-US" sz="3200" b="1" u="sng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22" descr="Picture 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82810" y="1441315"/>
            <a:ext cx="3893306" cy="39354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40"/>
              <a:buFont typeface="Cambria"/>
              <a:buNone/>
            </a:pPr>
            <a:r>
              <a:rPr lang="en-US" sz="3600" b="1" dirty="0">
                <a:solidFill>
                  <a:srgbClr val="FF0000"/>
                </a:solidFill>
                <a:latin typeface="Times New Roman" panose="02020603050405020304" pitchFamily="18" charset="0"/>
                <a:ea typeface="Cambria"/>
                <a:cs typeface="Times New Roman" panose="02020603050405020304" pitchFamily="18" charset="0"/>
                <a:sym typeface="Cambria"/>
              </a:rPr>
              <a:t>Abstract</a:t>
            </a:r>
            <a:endParaRPr sz="36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Google Shape;73;p13"/>
          <p:cNvSpPr txBox="1">
            <a:spLocks noGrp="1"/>
          </p:cNvSpPr>
          <p:nvPr>
            <p:ph type="body" idx="1"/>
          </p:nvPr>
        </p:nvSpPr>
        <p:spPr>
          <a:xfrm>
            <a:off x="642088" y="955040"/>
            <a:ext cx="10907824" cy="466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 fontScale="92500" lnSpcReduction="10000"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Web-Based HR Platform: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Built with HTML, CSS, Bootstrap and PHP to streamline HR and admin tasks.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Recruitment Management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Includes an Applicant Tracking System (ATS) for handling applications, interviews and offers.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Document Handling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Allows secure upload, organized storage and quick search of HR documents.</a:t>
            </a:r>
          </a:p>
          <a:p>
            <a:pPr marL="11430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Compliance Tracking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Ensures hiring processes follow company policies and industry standards.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Plans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Will add AI-based analytics for better candidate insights and cloud storage for improved security and scalability.</a:t>
            </a:r>
          </a:p>
          <a:p>
            <a:pPr marL="11430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>
          <a:extLst>
            <a:ext uri="{FF2B5EF4-FFF2-40B4-BE49-F238E27FC236}">
              <a16:creationId xmlns:a16="http://schemas.microsoft.com/office/drawing/2014/main" id="{C03B1404-97D5-C934-0D9C-99E64AE350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>
            <a:extLst>
              <a:ext uri="{FF2B5EF4-FFF2-40B4-BE49-F238E27FC236}">
                <a16:creationId xmlns:a16="http://schemas.microsoft.com/office/drawing/2014/main" id="{03EF1637-0751-8C55-7F04-18F8B16BA6F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40"/>
              <a:buFont typeface="Cambria"/>
              <a:buNone/>
            </a:pPr>
            <a:r>
              <a:rPr lang="en-US" sz="3600" b="1" dirty="0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Problem Statement</a:t>
            </a:r>
            <a:endParaRPr sz="3600" b="1" dirty="0">
              <a:solidFill>
                <a:srgbClr val="FF0000"/>
              </a:solidFill>
            </a:endParaRPr>
          </a:p>
        </p:txBody>
      </p:sp>
      <p:sp>
        <p:nvSpPr>
          <p:cNvPr id="73" name="Google Shape;73;p13">
            <a:extLst>
              <a:ext uri="{FF2B5EF4-FFF2-40B4-BE49-F238E27FC236}">
                <a16:creationId xmlns:a16="http://schemas.microsoft.com/office/drawing/2014/main" id="{A98E48A0-AD92-CE79-9E79-7A85DBD5B14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91053" y="858636"/>
            <a:ext cx="11009894" cy="4312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 fontScale="85000" lnSpcReduction="20000"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Many HR departments struggle with managing recruitment, documents and compliance due to the lack of a unified system.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Tracking candidates manually through the hiring process leads to inefficiencies and disorganization.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2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Storing and retrieving HR documents can be slow and insecure without a proper digital solution.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2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Ensuring that hiring practices follow company policies and legal standards is challenging without compliance tracking tools.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Current systems often lack scalability, security and advanced features like AI-driven analytics for better decision making.</a:t>
            </a:r>
          </a:p>
        </p:txBody>
      </p:sp>
    </p:spTree>
    <p:extLst>
      <p:ext uri="{BB962C8B-B14F-4D97-AF65-F5344CB8AC3E}">
        <p14:creationId xmlns:p14="http://schemas.microsoft.com/office/powerpoint/2010/main" val="2168307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 thruBlk="1"/>
      </p:transition>
    </mc:Choice>
    <mc:Fallback xmlns="">
      <p:transition spd="slow">
        <p:fade thruBlk="1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>
          <a:extLst>
            <a:ext uri="{FF2B5EF4-FFF2-40B4-BE49-F238E27FC236}">
              <a16:creationId xmlns:a16="http://schemas.microsoft.com/office/drawing/2014/main" id="{6C123561-9E2A-6428-2DC1-CE97D73AD0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>
            <a:extLst>
              <a:ext uri="{FF2B5EF4-FFF2-40B4-BE49-F238E27FC236}">
                <a16:creationId xmlns:a16="http://schemas.microsoft.com/office/drawing/2014/main" id="{283B270A-8728-CE97-44D2-003CBE59965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Literature Review</a:t>
            </a:r>
            <a:endParaRPr b="1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544BA18-00A9-52F5-B835-8F8ACF03F379}"/>
              </a:ext>
            </a:extLst>
          </p:cNvPr>
          <p:cNvGraphicFramePr>
            <a:graphicFrameLocks noGrp="1"/>
          </p:cNvGraphicFramePr>
          <p:nvPr/>
        </p:nvGraphicFramePr>
        <p:xfrm>
          <a:off x="152510" y="974361"/>
          <a:ext cx="11886979" cy="41971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7243">
                  <a:extLst>
                    <a:ext uri="{9D8B030D-6E8A-4147-A177-3AD203B41FA5}">
                      <a16:colId xmlns:a16="http://schemas.microsoft.com/office/drawing/2014/main" val="1031865417"/>
                    </a:ext>
                  </a:extLst>
                </a:gridCol>
                <a:gridCol w="2602052">
                  <a:extLst>
                    <a:ext uri="{9D8B030D-6E8A-4147-A177-3AD203B41FA5}">
                      <a16:colId xmlns:a16="http://schemas.microsoft.com/office/drawing/2014/main" val="1402356408"/>
                    </a:ext>
                  </a:extLst>
                </a:gridCol>
                <a:gridCol w="711703">
                  <a:extLst>
                    <a:ext uri="{9D8B030D-6E8A-4147-A177-3AD203B41FA5}">
                      <a16:colId xmlns:a16="http://schemas.microsoft.com/office/drawing/2014/main" val="3792302002"/>
                    </a:ext>
                  </a:extLst>
                </a:gridCol>
                <a:gridCol w="2895740">
                  <a:extLst>
                    <a:ext uri="{9D8B030D-6E8A-4147-A177-3AD203B41FA5}">
                      <a16:colId xmlns:a16="http://schemas.microsoft.com/office/drawing/2014/main" val="4278192657"/>
                    </a:ext>
                  </a:extLst>
                </a:gridCol>
                <a:gridCol w="1626747">
                  <a:extLst>
                    <a:ext uri="{9D8B030D-6E8A-4147-A177-3AD203B41FA5}">
                      <a16:colId xmlns:a16="http://schemas.microsoft.com/office/drawing/2014/main" val="3825953780"/>
                    </a:ext>
                  </a:extLst>
                </a:gridCol>
                <a:gridCol w="1626747">
                  <a:extLst>
                    <a:ext uri="{9D8B030D-6E8A-4147-A177-3AD203B41FA5}">
                      <a16:colId xmlns:a16="http://schemas.microsoft.com/office/drawing/2014/main" val="4021294386"/>
                    </a:ext>
                  </a:extLst>
                </a:gridCol>
                <a:gridCol w="1626747">
                  <a:extLst>
                    <a:ext uri="{9D8B030D-6E8A-4147-A177-3AD203B41FA5}">
                      <a16:colId xmlns:a16="http://schemas.microsoft.com/office/drawing/2014/main" val="2132045260"/>
                    </a:ext>
                  </a:extLst>
                </a:gridCol>
              </a:tblGrid>
              <a:tr h="779489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SL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Title of the Paper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Methodology Used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Challenges Faced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Advantages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Disadvantages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1827191"/>
                  </a:ext>
                </a:extLst>
              </a:tr>
              <a:tr h="1139218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AI-Driven HR Management Systems for Efficient Recruitment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  <a:p>
                      <a:pPr algn="ctr"/>
                      <a:r>
                        <a:rPr lang="en-IN" dirty="0"/>
                        <a:t>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Machine Learning Algorithms for Resume Screening and Candidate Matching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Data Privacy Concerns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Faster and Accurate Candidate Selection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Bias in AI Models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36473316"/>
                  </a:ext>
                </a:extLst>
              </a:tr>
              <a:tr h="1139218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  <a:p>
                      <a:pPr algn="ctr"/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Integrating HR Software with Social Media Platforms for Talent Acquisition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  <a:p>
                      <a:pPr algn="ctr"/>
                      <a:r>
                        <a:rPr lang="en-IN" dirty="0"/>
                        <a:t>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Social Media Data Mining for Candidate Profiling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 Authenticity and Privacy Issues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Improved Talent Sourcing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Difficulty in Filtering Unqualified Candidates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9983833"/>
                  </a:ext>
                </a:extLst>
              </a:tr>
              <a:tr h="1139218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  <a:p>
                      <a:pPr algn="ctr"/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Cloud-Based HR Solutions for Enhanced Workforce Management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  <a:p>
                      <a:pPr algn="ctr"/>
                      <a:r>
                        <a:rPr lang="en-IN" dirty="0"/>
                        <a:t>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Cloud Infrastructure with SaaS Integration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Integration with Legacy Systems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Easy Access and Cost-Effective Solution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Potential Security Risks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330670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3347806"/>
      </p:ext>
    </p:extLst>
  </p:cSld>
  <p:clrMapOvr>
    <a:masterClrMapping/>
  </p:clrMapOvr>
  <p:transition spd="slow">
    <p:blinds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>
          <a:extLst>
            <a:ext uri="{FF2B5EF4-FFF2-40B4-BE49-F238E27FC236}">
              <a16:creationId xmlns:a16="http://schemas.microsoft.com/office/drawing/2014/main" id="{3FBDF584-F8DB-B02B-3CED-19200162F0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>
            <a:extLst>
              <a:ext uri="{FF2B5EF4-FFF2-40B4-BE49-F238E27FC236}">
                <a16:creationId xmlns:a16="http://schemas.microsoft.com/office/drawing/2014/main" id="{22A1CA48-A6F1-6BF6-67A5-1B48D82CCD6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Literature Review</a:t>
            </a:r>
            <a:endParaRPr b="1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24CB78D-1E94-C9E0-319A-83AC2E5B1E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2951741"/>
              </p:ext>
            </p:extLst>
          </p:nvPr>
        </p:nvGraphicFramePr>
        <p:xfrm>
          <a:off x="137520" y="974361"/>
          <a:ext cx="11886979" cy="41971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7243">
                  <a:extLst>
                    <a:ext uri="{9D8B030D-6E8A-4147-A177-3AD203B41FA5}">
                      <a16:colId xmlns:a16="http://schemas.microsoft.com/office/drawing/2014/main" val="1031865417"/>
                    </a:ext>
                  </a:extLst>
                </a:gridCol>
                <a:gridCol w="2602052">
                  <a:extLst>
                    <a:ext uri="{9D8B030D-6E8A-4147-A177-3AD203B41FA5}">
                      <a16:colId xmlns:a16="http://schemas.microsoft.com/office/drawing/2014/main" val="1402356408"/>
                    </a:ext>
                  </a:extLst>
                </a:gridCol>
                <a:gridCol w="711703">
                  <a:extLst>
                    <a:ext uri="{9D8B030D-6E8A-4147-A177-3AD203B41FA5}">
                      <a16:colId xmlns:a16="http://schemas.microsoft.com/office/drawing/2014/main" val="3792302002"/>
                    </a:ext>
                  </a:extLst>
                </a:gridCol>
                <a:gridCol w="2895740">
                  <a:extLst>
                    <a:ext uri="{9D8B030D-6E8A-4147-A177-3AD203B41FA5}">
                      <a16:colId xmlns:a16="http://schemas.microsoft.com/office/drawing/2014/main" val="4278192657"/>
                    </a:ext>
                  </a:extLst>
                </a:gridCol>
                <a:gridCol w="1626747">
                  <a:extLst>
                    <a:ext uri="{9D8B030D-6E8A-4147-A177-3AD203B41FA5}">
                      <a16:colId xmlns:a16="http://schemas.microsoft.com/office/drawing/2014/main" val="3825953780"/>
                    </a:ext>
                  </a:extLst>
                </a:gridCol>
                <a:gridCol w="1626747">
                  <a:extLst>
                    <a:ext uri="{9D8B030D-6E8A-4147-A177-3AD203B41FA5}">
                      <a16:colId xmlns:a16="http://schemas.microsoft.com/office/drawing/2014/main" val="4021294386"/>
                    </a:ext>
                  </a:extLst>
                </a:gridCol>
                <a:gridCol w="1626747">
                  <a:extLst>
                    <a:ext uri="{9D8B030D-6E8A-4147-A177-3AD203B41FA5}">
                      <a16:colId xmlns:a16="http://schemas.microsoft.com/office/drawing/2014/main" val="2132045260"/>
                    </a:ext>
                  </a:extLst>
                </a:gridCol>
              </a:tblGrid>
              <a:tr h="779489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SL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Title of the Paper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Methodology Used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Challenges Faced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Advantages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Disadvantages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1827191"/>
                  </a:ext>
                </a:extLst>
              </a:tr>
              <a:tr h="1139218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  <a:p>
                      <a:pPr algn="ctr"/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Blockchain Technology in Background Verification Systems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  <a:p>
                      <a:pPr algn="ctr"/>
                      <a:r>
                        <a:rPr lang="en-IN" dirty="0"/>
                        <a:t>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Blockchain Ledger for Immutable BGV Records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High Implementation Cost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Enhanced Security and Tamper-Proof Records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Requires Advanced Technical Knowledge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36473316"/>
                  </a:ext>
                </a:extLst>
              </a:tr>
              <a:tr h="1139218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  <a:p>
                      <a:pPr algn="ctr"/>
                      <a:r>
                        <a:rPr lang="en-IN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Enhancing Employee Engagement Using Gamification Techniques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  <a:p>
                      <a:pPr algn="ctr"/>
                      <a:r>
                        <a:rPr lang="en-IN" dirty="0"/>
                        <a:t>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Gamified Platforms with Reward Mechanisms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Employee Fatigue with Over-Gamification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Improved Motivation and Productivity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Requires Continuous Content Updates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9983833"/>
                  </a:ext>
                </a:extLst>
              </a:tr>
              <a:tr h="1139218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  <a:p>
                      <a:pPr algn="ctr"/>
                      <a:r>
                        <a:rPr lang="en-IN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Cloud-Based HR Solutions for Enhanced Workforce Management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  <a:p>
                      <a:pPr algn="ctr"/>
                      <a:r>
                        <a:rPr lang="en-IN" dirty="0"/>
                        <a:t>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Real-Time Vendor Collaboration Portals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Vendor Data Management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Faster Closing of Positions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Increased Risk of Miscommunication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330670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4594830"/>
      </p:ext>
    </p:extLst>
  </p:cSld>
  <p:clrMapOvr>
    <a:masterClrMapping/>
  </p:clrMapOvr>
  <p:transition spd="slow">
    <p:blinds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>
          <a:extLst>
            <a:ext uri="{FF2B5EF4-FFF2-40B4-BE49-F238E27FC236}">
              <a16:creationId xmlns:a16="http://schemas.microsoft.com/office/drawing/2014/main" id="{FF43742D-E782-7B2B-477C-FB389773DD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>
            <a:extLst>
              <a:ext uri="{FF2B5EF4-FFF2-40B4-BE49-F238E27FC236}">
                <a16:creationId xmlns:a16="http://schemas.microsoft.com/office/drawing/2014/main" id="{43B9198E-092A-9BA4-E770-B551D722C95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Module Design</a:t>
            </a:r>
            <a:endParaRPr b="1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BF7F58-9372-1CA6-DEF0-1718E64B39F3}"/>
              </a:ext>
            </a:extLst>
          </p:cNvPr>
          <p:cNvSpPr txBox="1"/>
          <p:nvPr/>
        </p:nvSpPr>
        <p:spPr>
          <a:xfrm>
            <a:off x="925434" y="1448121"/>
            <a:ext cx="10667999" cy="26296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ctr">
              <a:lnSpc>
                <a:spcPct val="150000"/>
              </a:lnSpc>
              <a:spcAft>
                <a:spcPts val="750"/>
              </a:spcAft>
              <a:buFont typeface="Wingdings" panose="05000000000000000000" pitchFamily="2" charset="2"/>
              <a:buChar char="v"/>
            </a:pPr>
            <a:r>
              <a:rPr lang="en-US" sz="2800" dirty="0"/>
              <a:t> User Authentication &amp; Login</a:t>
            </a:r>
          </a:p>
          <a:p>
            <a:pPr marL="342900" indent="-342900" algn="ctr">
              <a:lnSpc>
                <a:spcPct val="150000"/>
              </a:lnSpc>
              <a:spcAft>
                <a:spcPts val="750"/>
              </a:spcAft>
              <a:buFont typeface="Wingdings" panose="05000000000000000000" pitchFamily="2" charset="2"/>
              <a:buChar char="v"/>
            </a:pPr>
            <a:r>
              <a:rPr lang="en-US" sz="2800" dirty="0"/>
              <a:t> HR Community</a:t>
            </a:r>
          </a:p>
          <a:p>
            <a:pPr algn="just">
              <a:lnSpc>
                <a:spcPct val="150000"/>
              </a:lnSpc>
              <a:spcAft>
                <a:spcPts val="750"/>
              </a:spcAft>
            </a:pPr>
            <a:br>
              <a:rPr lang="en-IN" sz="2400" dirty="0"/>
            </a:br>
            <a:endParaRPr lang="en-IN" sz="2400" dirty="0">
              <a:solidFill>
                <a:schemeClr val="dk1"/>
              </a:solidFill>
              <a:latin typeface="Cambria" panose="02040503050406030204" pitchFamily="18" charset="0"/>
              <a:ea typeface="Cambria" panose="02040503050406030204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86091532"/>
      </p:ext>
    </p:extLst>
  </p:cSld>
  <p:clrMapOvr>
    <a:masterClrMapping/>
  </p:clrMapOvr>
  <p:transition spd="slow">
    <p:blinds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>
          <a:extLst>
            <a:ext uri="{FF2B5EF4-FFF2-40B4-BE49-F238E27FC236}">
              <a16:creationId xmlns:a16="http://schemas.microsoft.com/office/drawing/2014/main" id="{68C33372-A128-3567-E70F-EA23FAD0F1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>
            <a:extLst>
              <a:ext uri="{FF2B5EF4-FFF2-40B4-BE49-F238E27FC236}">
                <a16:creationId xmlns:a16="http://schemas.microsoft.com/office/drawing/2014/main" id="{FF4A0CEF-A231-9003-59FC-EE0C42F0773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Module Design</a:t>
            </a:r>
            <a:endParaRPr b="1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C53756-8C9D-71EF-7B59-A4F47BB5E576}"/>
              </a:ext>
            </a:extLst>
          </p:cNvPr>
          <p:cNvSpPr txBox="1"/>
          <p:nvPr/>
        </p:nvSpPr>
        <p:spPr>
          <a:xfrm>
            <a:off x="925434" y="915730"/>
            <a:ext cx="10667999" cy="45833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Bef>
                <a:spcPts val="1500"/>
              </a:spcBef>
              <a:spcAft>
                <a:spcPts val="750"/>
              </a:spcAft>
            </a:pPr>
            <a:r>
              <a:rPr lang="en-US" sz="2200" b="1" dirty="0"/>
              <a:t>User Authentication &amp; Login</a:t>
            </a:r>
            <a:r>
              <a:rPr lang="en-US" sz="22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:</a:t>
            </a:r>
            <a:endParaRPr lang="en-US" sz="2200" b="1" i="0" dirty="0">
              <a:effectLst/>
              <a:latin typeface="var(--thim-font-title-font-family)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200" dirty="0"/>
              <a:t>HR Login (Individual &amp; Company)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200" dirty="0"/>
              <a:t>BGV Company Login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200" dirty="0"/>
              <a:t>Recruitment Login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200" dirty="0"/>
              <a:t>Vendor Empanelment</a:t>
            </a:r>
          </a:p>
          <a:p>
            <a:pPr algn="just">
              <a:spcBef>
                <a:spcPts val="1500"/>
              </a:spcBef>
              <a:spcAft>
                <a:spcPts val="750"/>
              </a:spcAft>
            </a:pPr>
            <a:r>
              <a:rPr lang="en-US" sz="2200" b="1" dirty="0"/>
              <a:t>Recruitment Management and HR Community</a:t>
            </a:r>
            <a:r>
              <a:rPr lang="en-US" sz="22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:</a:t>
            </a:r>
            <a:endParaRPr lang="en-US" sz="2200" b="1" i="0" dirty="0">
              <a:effectLst/>
              <a:latin typeface="var(--thim-font-title-font-family)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200" dirty="0"/>
              <a:t>Applicant Tracking System (ATS)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200" dirty="0"/>
              <a:t>Recruitment Analytics &amp; Reporting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200" dirty="0"/>
              <a:t>Bench Candidate Availability Sharing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200" dirty="0"/>
              <a:t>HR &amp; Vendor Collaboration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200" dirty="0"/>
              <a:t>Subscription-based Data Access</a:t>
            </a:r>
          </a:p>
          <a:p>
            <a:pPr algn="just"/>
            <a:endParaRPr lang="en-IN" sz="2400" dirty="0">
              <a:solidFill>
                <a:schemeClr val="dk1"/>
              </a:solidFill>
              <a:latin typeface="Cambria" panose="02040503050406030204" pitchFamily="18" charset="0"/>
              <a:ea typeface="Cambria" panose="02040503050406030204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6587511"/>
      </p:ext>
    </p:extLst>
  </p:cSld>
  <p:clrMapOvr>
    <a:masterClrMapping/>
  </p:clrMapOvr>
  <p:transition spd="slow">
    <p:blinds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>
          <a:extLst>
            <a:ext uri="{FF2B5EF4-FFF2-40B4-BE49-F238E27FC236}">
              <a16:creationId xmlns:a16="http://schemas.microsoft.com/office/drawing/2014/main" id="{48FEFCB6-E495-C8D1-A4B4-DB711C758E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FA7EE171-E143-6383-8BA5-E447B945E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7823" y="-17758"/>
            <a:ext cx="10696354" cy="1143000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Tools And Technologies To Be Used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A158C02-4ADF-2A2E-85C5-99FC60D092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8561" y="1420155"/>
            <a:ext cx="8867482" cy="3141685"/>
          </a:xfrm>
        </p:spPr>
        <p:txBody>
          <a:bodyPr>
            <a:normAutofit fontScale="92500" lnSpcReduction="10000"/>
          </a:bodyPr>
          <a:lstStyle/>
          <a:p>
            <a:pPr marL="0" indent="0">
              <a:spcBef>
                <a:spcPts val="1500"/>
              </a:spcBef>
              <a:spcAft>
                <a:spcPts val="750"/>
              </a:spcAft>
              <a:buNone/>
            </a:pPr>
            <a:r>
              <a:rPr lang="en-US" sz="2400" b="1" i="0" u="sng" dirty="0">
                <a:solidFill>
                  <a:srgbClr val="000000"/>
                </a:solidFill>
                <a:effectLst/>
                <a:latin typeface="var(--thim-font-title-font-family)"/>
              </a:rPr>
              <a:t>HARDWARE REQUIREMENTS: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var(--thim-font-title-font-family)"/>
              </a:rPr>
              <a:t> </a:t>
            </a:r>
            <a:endParaRPr lang="en-US" sz="2400" b="1" i="0" dirty="0">
              <a:effectLst/>
              <a:latin typeface="var(--thim-font-title-font-family)"/>
            </a:endParaRPr>
          </a:p>
          <a:p>
            <a:pPr>
              <a:spcAft>
                <a:spcPts val="750"/>
              </a:spcAft>
              <a:buFont typeface="Wingdings" panose="05000000000000000000" pitchFamily="2" charset="2"/>
              <a:buChar char="Ø"/>
            </a:pPr>
            <a:r>
              <a:rPr lang="en-US" sz="2400" b="1" dirty="0"/>
              <a:t>Processor:</a:t>
            </a:r>
            <a:r>
              <a:rPr lang="en-US" sz="2400" dirty="0"/>
              <a:t> AMD Ryzen 5 / Intel i5 or higher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Hard Disk : 512 GB..</a:t>
            </a:r>
            <a:endParaRPr lang="en-US" sz="2400" b="0" i="0" dirty="0">
              <a:solidFill>
                <a:srgbClr val="606060"/>
              </a:solidFill>
              <a:effectLst/>
              <a:latin typeface="Roboto" panose="02000000000000000000" pitchFamily="2" charset="0"/>
            </a:endParaRPr>
          </a:p>
          <a:p>
            <a:pPr>
              <a:spcAft>
                <a:spcPts val="750"/>
              </a:spcAft>
              <a:buFont typeface="Wingdings" panose="05000000000000000000" pitchFamily="2" charset="2"/>
              <a:buChar char="Ø"/>
            </a:pPr>
            <a:r>
              <a:rPr lang="nn-NO" sz="2400" b="1" dirty="0"/>
              <a:t>Hard Disk:</a:t>
            </a:r>
            <a:r>
              <a:rPr lang="nn-NO" sz="2400" dirty="0"/>
              <a:t> Minimum </a:t>
            </a:r>
            <a:r>
              <a:rPr lang="nn-NO" sz="2400" b="1" dirty="0"/>
              <a:t>512 GB</a:t>
            </a:r>
            <a:r>
              <a:rPr lang="nn-NO" sz="2400" dirty="0"/>
              <a:t> storage</a:t>
            </a:r>
          </a:p>
          <a:p>
            <a:pPr>
              <a:spcAft>
                <a:spcPts val="750"/>
              </a:spcAft>
              <a:buFont typeface="Wingdings" panose="05000000000000000000" pitchFamily="2" charset="2"/>
              <a:buChar char="Ø"/>
            </a:pPr>
            <a:r>
              <a:rPr lang="en-US" sz="2400" b="1" dirty="0"/>
              <a:t>Monitor:</a:t>
            </a:r>
            <a:r>
              <a:rPr lang="en-US" sz="2400" dirty="0"/>
              <a:t> </a:t>
            </a:r>
            <a:r>
              <a:rPr lang="en-US" sz="2400" b="1" dirty="0"/>
              <a:t>15” LED</a:t>
            </a:r>
            <a:r>
              <a:rPr lang="en-US" sz="2400" dirty="0"/>
              <a:t> display</a:t>
            </a:r>
          </a:p>
          <a:p>
            <a:pPr>
              <a:spcAft>
                <a:spcPts val="750"/>
              </a:spcAft>
              <a:buFont typeface="Wingdings" panose="05000000000000000000" pitchFamily="2" charset="2"/>
              <a:buChar char="Ø"/>
            </a:pPr>
            <a:r>
              <a:rPr lang="en-US" sz="2400" b="1" dirty="0"/>
              <a:t>Input Devices:</a:t>
            </a:r>
            <a:r>
              <a:rPr lang="en-US" sz="2400" dirty="0"/>
              <a:t> Keyboard, Mouse</a:t>
            </a:r>
          </a:p>
          <a:p>
            <a:pPr>
              <a:spcAft>
                <a:spcPts val="750"/>
              </a:spcAft>
              <a:buFont typeface="Wingdings" panose="05000000000000000000" pitchFamily="2" charset="2"/>
              <a:buChar char="Ø"/>
            </a:pPr>
            <a:r>
              <a:rPr lang="en-US" sz="2400" b="1" dirty="0"/>
              <a:t>RAM:</a:t>
            </a:r>
            <a:r>
              <a:rPr lang="en-US" sz="2400" dirty="0"/>
              <a:t> Minimum </a:t>
            </a:r>
            <a:r>
              <a:rPr lang="en-US" sz="2400" b="1" dirty="0"/>
              <a:t>4 GB</a:t>
            </a:r>
            <a:r>
              <a:rPr lang="en-US" sz="2400" dirty="0"/>
              <a:t> (8 GB recommended for better performance)</a:t>
            </a:r>
            <a:endParaRPr lang="en-IN" sz="2400" dirty="0">
              <a:solidFill>
                <a:schemeClr val="dk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0896396"/>
      </p:ext>
    </p:extLst>
  </p:cSld>
  <p:clrMapOvr>
    <a:masterClrMapping/>
  </p:clrMapOvr>
  <p:transition spd="slow">
    <p:blinds dir="vert"/>
  </p:transition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781</Words>
  <Application>Microsoft Office PowerPoint</Application>
  <PresentationFormat>Widescreen</PresentationFormat>
  <Paragraphs>176</Paragraphs>
  <Slides>21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1" baseType="lpstr">
      <vt:lpstr>Arial</vt:lpstr>
      <vt:lpstr>Calibri</vt:lpstr>
      <vt:lpstr>Cambria</vt:lpstr>
      <vt:lpstr>Roboto</vt:lpstr>
      <vt:lpstr>Times</vt:lpstr>
      <vt:lpstr>Times New Roman</vt:lpstr>
      <vt:lpstr>var(--thim-font-title-font-family)</vt:lpstr>
      <vt:lpstr>Verdana</vt:lpstr>
      <vt:lpstr>Wingdings</vt:lpstr>
      <vt:lpstr>Office Theme</vt:lpstr>
      <vt:lpstr>  MCA Final Year Project (Review III)   Rebil  </vt:lpstr>
      <vt:lpstr>Content</vt:lpstr>
      <vt:lpstr>Abstract</vt:lpstr>
      <vt:lpstr>Problem Statement</vt:lpstr>
      <vt:lpstr>Literature Review</vt:lpstr>
      <vt:lpstr>Literature Review</vt:lpstr>
      <vt:lpstr>Module Design</vt:lpstr>
      <vt:lpstr>Module Design</vt:lpstr>
      <vt:lpstr>Tools And Technologies To Be Used</vt:lpstr>
      <vt:lpstr>Tools And Technologies To Be Used</vt:lpstr>
      <vt:lpstr>PowerPoint Presentation</vt:lpstr>
      <vt:lpstr>                         Admin Dashboard</vt:lpstr>
      <vt:lpstr>PowerPoint Presentation</vt:lpstr>
      <vt:lpstr>PowerPoint Presentation</vt:lpstr>
      <vt:lpstr>HR Registration Portal</vt:lpstr>
      <vt:lpstr>HR Login Portal</vt:lpstr>
      <vt:lpstr>HR List</vt:lpstr>
      <vt:lpstr>HR Dashboard</vt:lpstr>
      <vt:lpstr>References</vt:lpstr>
      <vt:lpstr>Github Link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Deepak Kumar Singh D</cp:lastModifiedBy>
  <cp:revision>12</cp:revision>
  <dcterms:modified xsi:type="dcterms:W3CDTF">2025-05-09T05:39:08Z</dcterms:modified>
</cp:coreProperties>
</file>