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7A2F7-62FD-4ECE-9549-3D925C248CF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4354C-CEF8-4025-91FD-E07666AC6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736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4354C-CEF8-4025-91FD-E07666AC617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211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CAE7-1DB6-F04F-79C1-E4862732A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C5448-CDD5-CB65-A237-DA5B3630A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55425-940F-FA15-5569-283D7EB26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2969A-C3C3-4F58-AE8E-9C1D1AAA93B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0E346-6947-27DC-94B2-973AB3B68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370F7-CD1B-3193-1658-AA40DB61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6920-69D5-462E-9D9D-51D50B9DA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8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3F34-EDF6-3FD9-50D0-E92BDD38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2ED99-3E51-5619-1CC6-72D4CEC7E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2A0B6-9C77-693B-19C3-1C5544819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2969A-C3C3-4F58-AE8E-9C1D1AAA93B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28AFC-A06D-ABE3-D12B-343BADB0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C4B37-A3EE-6B80-C19E-17270CA9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6920-69D5-462E-9D9D-51D50B9DA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49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C37E4-2F48-8406-9AEE-68067B693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684AB-B8D6-E40C-9D3A-0C7BD911B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58880-8AD0-A946-88F8-868D7EE98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2969A-C3C3-4F58-AE8E-9C1D1AAA93B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2A4A4-0599-6065-6E6C-6BB86F71D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74CDE-C719-B7A6-059B-FD8E5AE8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6920-69D5-462E-9D9D-51D50B9DA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99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D8C0-EE31-EC9A-572F-50C7A418C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2FE85-1360-76C7-7D7C-2966479D1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86E69-AB97-0411-A630-32CAFFC7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2969A-C3C3-4F58-AE8E-9C1D1AAA93B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0712B-805F-CEA5-7F97-A8132250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C1B8A-9C15-D523-5E8A-51C6513C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6920-69D5-462E-9D9D-51D50B9DA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86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83E0-0F55-FE67-28BB-563D057E3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2EDA1-17A7-A119-99DC-A020D00FA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8B6D-D9C9-BF6E-AC67-C649BFCCA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2969A-C3C3-4F58-AE8E-9C1D1AAA93B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AB30F-BAA4-3F85-4CAB-0BF2E111F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DE622-641A-D453-4E8B-9827E5D5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6920-69D5-462E-9D9D-51D50B9DA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27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2910-3CE7-4519-36BC-225D7ECD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09521-AB96-FC47-077D-E600B4D0D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7B743-2673-D721-01C1-7BB140C40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CEA51-2F55-3FEA-D4A7-75D98031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2969A-C3C3-4F58-AE8E-9C1D1AAA93B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EB271-9931-448E-87FC-E9416AAA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0F7D9-3F88-6DFD-D89A-D9C9D272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6920-69D5-462E-9D9D-51D50B9DA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3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12AF-780A-8006-A863-1C9B2C93A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D3C76-C090-553D-122D-7D4F17D37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670AD-12C0-1191-3337-42155A0DF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3598B-7E44-DC3B-39AC-BD2A918AA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59592-B653-1C0C-8B91-F02AE5FB0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811545-7E47-A34F-01AB-0315B826D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2969A-C3C3-4F58-AE8E-9C1D1AAA93B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1C935F-7D67-0B28-396F-28B2B247F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2E933-E415-6A09-B1CC-489F3FE99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6920-69D5-462E-9D9D-51D50B9DA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08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87A73-F8F2-844B-03A7-41B15543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7AEF8-E781-1F27-8CB2-6C96143A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2969A-C3C3-4F58-AE8E-9C1D1AAA93B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9455B-711C-0836-07BF-9039DF1A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60BBF-947C-DF39-3739-37611EB2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6920-69D5-462E-9D9D-51D50B9DA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25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0AC5D9-1E34-AFEC-C842-242024A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2969A-C3C3-4F58-AE8E-9C1D1AAA93B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3698CB-E2A7-EEC3-FA23-CFD3D2E2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3750D-B3DF-2880-C16F-04FE29DC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6920-69D5-462E-9D9D-51D50B9DA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2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F7F6-8A72-3B79-9699-F5A0DEFB2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CBBDF-4D29-A449-F806-8162C1C4A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7C445-7935-C61A-0142-2E4881045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48E6A-D8C0-EE37-70F3-220B2A4C9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2969A-C3C3-4F58-AE8E-9C1D1AAA93B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F0063-A029-8EF1-EDB7-CB0DB17E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17D84-B727-A418-CCEE-71E086FF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6920-69D5-462E-9D9D-51D50B9DA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0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BE7D-88C5-EF7F-1000-D70965E71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9FA88-E679-C7D7-A4D4-426B2B5F4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C94A3-70C2-DF26-608B-3E14C5A7E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39BB5-7288-C9D1-B310-621FB28D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2969A-C3C3-4F58-AE8E-9C1D1AAA93B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42A6F-75F9-3CAB-6300-FB4E61A2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85BF4-575E-6231-9DCA-DBABEDA2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6920-69D5-462E-9D9D-51D50B9DA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418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54C6FA-4CBE-30CA-F90A-81A33DFCE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6F620-8989-A864-B4B8-48DF86655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34892-A592-F9FD-EFEF-029FB7D19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F2969A-C3C3-4F58-AE8E-9C1D1AAA93B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6D801-9593-B752-C534-DDCD563C7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37DB8-207D-F2EB-CC5E-77BBCAB62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196920-69D5-462E-9D9D-51D50B9DA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41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B4FF7-F268-5146-6905-A48BE8391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Deepak Sridharan 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1C232-0A6C-13DD-BE71-FBFCCF0896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30B225-1391-850D-9343-675BD0C32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311044"/>
              </p:ext>
            </p:extLst>
          </p:nvPr>
        </p:nvGraphicFramePr>
        <p:xfrm>
          <a:off x="2558144" y="3650774"/>
          <a:ext cx="6021402" cy="1097280"/>
        </p:xfrm>
        <a:graphic>
          <a:graphicData uri="http://schemas.openxmlformats.org/drawingml/2006/table">
            <a:tbl>
              <a:tblPr/>
              <a:tblGrid>
                <a:gridCol w="6021402">
                  <a:extLst>
                    <a:ext uri="{9D8B030D-6E8A-4147-A177-3AD203B41FA5}">
                      <a16:colId xmlns:a16="http://schemas.microsoft.com/office/drawing/2014/main" val="23118528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br>
                        <a:rPr lang="en-IN" dirty="0">
                          <a:effectLst/>
                        </a:rPr>
                      </a:br>
                      <a:r>
                        <a:rPr lang="en-IN">
                          <a:effectLst/>
                        </a:rPr>
                        <a:t>              </a:t>
                      </a:r>
                      <a:r>
                        <a:rPr lang="en-IN" sz="4400" dirty="0">
                          <a:effectLst/>
                        </a:rPr>
                        <a:t>LVADSUSR148-4356</a:t>
                      </a:r>
                    </a:p>
                  </a:txBody>
                  <a:tcPr marL="50800" marR="508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161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13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AB10-CDF6-C803-EDF1-A61D30809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9)DASHBOARD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AA8D06-3E01-B24A-0E44-661F6CA55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9687" y="1825624"/>
            <a:ext cx="8958942" cy="4564289"/>
          </a:xfrm>
        </p:spPr>
      </p:pic>
    </p:spTree>
    <p:extLst>
      <p:ext uri="{BB962C8B-B14F-4D97-AF65-F5344CB8AC3E}">
        <p14:creationId xmlns:p14="http://schemas.microsoft.com/office/powerpoint/2010/main" val="215835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D7A6-811A-9344-CF72-426E0D22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23D6D-5CF7-9BD4-3633-0310C219F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667001"/>
            <a:ext cx="9753600" cy="3509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average </a:t>
            </a:r>
            <a:r>
              <a:rPr lang="en-US" dirty="0" err="1"/>
              <a:t>lead_time</a:t>
            </a:r>
            <a:r>
              <a:rPr lang="en-US" dirty="0"/>
              <a:t> can be calculated by:</a:t>
            </a:r>
          </a:p>
          <a:p>
            <a:r>
              <a:rPr lang="en-US" dirty="0"/>
              <a:t>Remove blanks from work date and paste values to new sheet</a:t>
            </a:r>
          </a:p>
          <a:p>
            <a:r>
              <a:rPr lang="en-US" dirty="0"/>
              <a:t>Use formula work (</a:t>
            </a:r>
            <a:r>
              <a:rPr lang="en-US" dirty="0" err="1"/>
              <a:t>Work_Date-Req_Date</a:t>
            </a:r>
            <a:r>
              <a:rPr lang="en-US" dirty="0"/>
              <a:t>) to find </a:t>
            </a:r>
            <a:r>
              <a:rPr lang="en-US" dirty="0" err="1"/>
              <a:t>lead_time</a:t>
            </a:r>
            <a:r>
              <a:rPr lang="en-US" dirty="0"/>
              <a:t> for each row and name this column as </a:t>
            </a:r>
            <a:r>
              <a:rPr lang="en-US" b="1" dirty="0" err="1"/>
              <a:t>Lead_time</a:t>
            </a:r>
            <a:endParaRPr lang="en-US" b="1" dirty="0"/>
          </a:p>
          <a:p>
            <a:r>
              <a:rPr lang="en-IN" dirty="0"/>
              <a:t>Now use </a:t>
            </a:r>
            <a:r>
              <a:rPr lang="en-IN" dirty="0" err="1"/>
              <a:t>formula:average</a:t>
            </a:r>
            <a:r>
              <a:rPr lang="en-IN" dirty="0"/>
              <a:t> for the </a:t>
            </a:r>
            <a:r>
              <a:rPr lang="en-IN" dirty="0" err="1"/>
              <a:t>lead_time</a:t>
            </a:r>
            <a:r>
              <a:rPr lang="en-IN" dirty="0"/>
              <a:t> Column</a:t>
            </a:r>
          </a:p>
          <a:p>
            <a:r>
              <a:rPr lang="en-IN" dirty="0"/>
              <a:t>=AVERAGE(W:W)=</a:t>
            </a:r>
            <a:r>
              <a:rPr lang="en-IN" b="1" dirty="0"/>
              <a:t>24038 days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4ACA2-524F-80AD-095F-6B764613F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285" y="681038"/>
            <a:ext cx="7206344" cy="150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3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3FA5B-FB3C-FCCB-F1ED-BBF4ABC68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9" y="376011"/>
            <a:ext cx="10515600" cy="1325563"/>
          </a:xfrm>
        </p:spPr>
        <p:txBody>
          <a:bodyPr/>
          <a:lstStyle/>
          <a:p>
            <a:r>
              <a:rPr lang="en-US" dirty="0"/>
              <a:t>2)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56ABB-EC2F-0431-E327-9F869DFAE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856" y="3614057"/>
            <a:ext cx="10319658" cy="2198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district with highest number of rush jobs is calculated by:</a:t>
            </a:r>
          </a:p>
          <a:p>
            <a:r>
              <a:rPr lang="en-IN" sz="2000" dirty="0"/>
              <a:t>Using pivot table we add district to rows and count of wo to values and we add rush column to filter with values yes</a:t>
            </a:r>
          </a:p>
          <a:p>
            <a:endParaRPr lang="en-IN" sz="2000" dirty="0"/>
          </a:p>
          <a:p>
            <a:r>
              <a:rPr lang="en-IN" sz="2000" dirty="0"/>
              <a:t>We then sort the pivot table to get the district </a:t>
            </a:r>
            <a:r>
              <a:rPr lang="en-IN" sz="2000" b="1" dirty="0" err="1"/>
              <a:t>NorthWest</a:t>
            </a:r>
            <a:endParaRPr lang="en-IN" sz="2000" b="1" dirty="0"/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9A59E3-E378-DF60-474E-EF0428C46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1" y="500742"/>
            <a:ext cx="4158342" cy="23329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0E04F9-4CED-A558-D908-E26F8366B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950" y="500743"/>
            <a:ext cx="5053479" cy="233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3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E9A6-5A93-44EC-36F4-EEB36E5B1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B42BDA-B9F7-BC9C-C45D-7CFBB1856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5519" y="1027906"/>
            <a:ext cx="5934903" cy="18290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823DD9-3CB6-E403-ADA0-D42C74CBB848}"/>
              </a:ext>
            </a:extLst>
          </p:cNvPr>
          <p:cNvSpPr txBox="1"/>
          <p:nvPr/>
        </p:nvSpPr>
        <p:spPr>
          <a:xfrm>
            <a:off x="1132114" y="3570514"/>
            <a:ext cx="103414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Inference:</a:t>
            </a:r>
          </a:p>
          <a:p>
            <a:r>
              <a:rPr lang="en-US" sz="2000" dirty="0"/>
              <a:t>	The average </a:t>
            </a:r>
            <a:r>
              <a:rPr lang="en-US" sz="2000" dirty="0" err="1"/>
              <a:t>labour</a:t>
            </a:r>
            <a:r>
              <a:rPr lang="en-US" sz="2000" dirty="0"/>
              <a:t> hours if </a:t>
            </a:r>
            <a:r>
              <a:rPr lang="en-US" sz="2000" dirty="0" err="1"/>
              <a:t>theres</a:t>
            </a:r>
            <a:r>
              <a:rPr lang="en-US" sz="2000" dirty="0"/>
              <a:t> a rush is 0.586842105 this is found using formula =</a:t>
            </a:r>
            <a:r>
              <a:rPr lang="en-US" sz="2000" b="1" dirty="0"/>
              <a:t>AVERAGEIF(</a:t>
            </a:r>
            <a:r>
              <a:rPr lang="en-US" sz="2000" b="1" dirty="0" err="1"/>
              <a:t>E:E,"Yes",K:K</a:t>
            </a:r>
            <a:r>
              <a:rPr lang="en-US" sz="2000" b="1" dirty="0"/>
              <a:t>) </a:t>
            </a:r>
            <a:r>
              <a:rPr lang="en-US" sz="2000" dirty="0"/>
              <a:t>and The average </a:t>
            </a:r>
            <a:r>
              <a:rPr lang="en-US" sz="2000" dirty="0" err="1"/>
              <a:t>labour</a:t>
            </a:r>
            <a:r>
              <a:rPr lang="en-US" sz="2000" dirty="0"/>
              <a:t> hours if </a:t>
            </a:r>
            <a:r>
              <a:rPr lang="en-US" sz="2000" dirty="0" err="1"/>
              <a:t>theres</a:t>
            </a:r>
            <a:r>
              <a:rPr lang="en-US" sz="2000" dirty="0"/>
              <a:t> a no rush is 0.792267366 this is found using formula = =</a:t>
            </a:r>
            <a:r>
              <a:rPr lang="en-US" sz="2000" b="1" dirty="0"/>
              <a:t>AVERAGEIF(E:E,"",K:K)</a:t>
            </a:r>
          </a:p>
          <a:p>
            <a:endParaRPr lang="en-US" sz="2000" b="1" dirty="0"/>
          </a:p>
          <a:p>
            <a:r>
              <a:rPr lang="en-US" sz="2000" b="1" dirty="0"/>
              <a:t>Insights:</a:t>
            </a:r>
          </a:p>
          <a:p>
            <a:r>
              <a:rPr lang="en-US" sz="2000" b="1" dirty="0"/>
              <a:t>	</a:t>
            </a:r>
            <a:r>
              <a:rPr lang="en-US" sz="2000" dirty="0"/>
              <a:t>It is concluded that when there is a rush job the average </a:t>
            </a:r>
            <a:r>
              <a:rPr lang="en-US" sz="2000" dirty="0" err="1"/>
              <a:t>labour</a:t>
            </a:r>
            <a:r>
              <a:rPr lang="en-US" sz="2000" dirty="0"/>
              <a:t> hour is slightly less while compared to there is no rush which says that the </a:t>
            </a:r>
            <a:r>
              <a:rPr lang="en-US" sz="2000" dirty="0" err="1"/>
              <a:t>labours</a:t>
            </a:r>
            <a:r>
              <a:rPr lang="en-US" sz="2000" dirty="0"/>
              <a:t> work more time efficient and fast when </a:t>
            </a:r>
            <a:r>
              <a:rPr lang="en-US" sz="2000" dirty="0" err="1"/>
              <a:t>theres</a:t>
            </a:r>
            <a:r>
              <a:rPr lang="en-US" sz="2000" dirty="0"/>
              <a:t> a rush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8441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C2C3A-F9D0-3FEC-FF51-37519AF59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4248C1-81E0-5D36-B055-2E2E0A643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855" y="1027906"/>
            <a:ext cx="4605146" cy="25340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247265-6B53-7D64-A2ED-D6E5FD6DF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674" y="1027906"/>
            <a:ext cx="5005125" cy="2534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772F22-DC08-7839-4B52-9A27E1D03604}"/>
              </a:ext>
            </a:extLst>
          </p:cNvPr>
          <p:cNvSpPr txBox="1"/>
          <p:nvPr/>
        </p:nvSpPr>
        <p:spPr>
          <a:xfrm>
            <a:off x="1490855" y="3995057"/>
            <a:ext cx="97214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Inference:</a:t>
            </a:r>
          </a:p>
          <a:p>
            <a:r>
              <a:rPr lang="en-US" dirty="0"/>
              <a:t>	From the given distribution plotted using a pivot chart between the payment types and services we can generate a stacked bar chart</a:t>
            </a:r>
          </a:p>
          <a:p>
            <a:endParaRPr lang="en-US" dirty="0"/>
          </a:p>
          <a:p>
            <a:r>
              <a:rPr lang="en-US" b="1" dirty="0"/>
              <a:t>Insights:</a:t>
            </a:r>
          </a:p>
          <a:p>
            <a:r>
              <a:rPr lang="en-US" dirty="0"/>
              <a:t>	From the distribution we can see the assess service uses the account and cod more than any other services and next to assess the replace service uses similarly a </a:t>
            </a:r>
            <a:r>
              <a:rPr lang="en-US" dirty="0" err="1"/>
              <a:t>lolt</a:t>
            </a:r>
            <a:r>
              <a:rPr lang="en-US" dirty="0"/>
              <a:t> of account and cod payments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566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3D1D-0BBF-9F13-70FF-84963EE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78F849-25F4-6BAB-DF6C-D5518A4A4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256" y="677799"/>
            <a:ext cx="10711543" cy="275120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006C09-6F15-E343-CEB2-9B58E12DA016}"/>
              </a:ext>
            </a:extLst>
          </p:cNvPr>
          <p:cNvSpPr txBox="1"/>
          <p:nvPr/>
        </p:nvSpPr>
        <p:spPr>
          <a:xfrm>
            <a:off x="1632857" y="4256314"/>
            <a:ext cx="87412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Inference:</a:t>
            </a:r>
          </a:p>
          <a:p>
            <a:r>
              <a:rPr lang="en-US" dirty="0"/>
              <a:t>	we plotted the pivot chart by using work date grouped into years as column</a:t>
            </a:r>
          </a:p>
          <a:p>
            <a:r>
              <a:rPr lang="en-US" dirty="0"/>
              <a:t>and  count of different types of payment in the values and we plot this chart and we use a trendline</a:t>
            </a:r>
          </a:p>
          <a:p>
            <a:endParaRPr lang="en-US" dirty="0"/>
          </a:p>
          <a:p>
            <a:r>
              <a:rPr lang="en-US" b="1" dirty="0"/>
              <a:t>Insights:</a:t>
            </a:r>
          </a:p>
          <a:p>
            <a:r>
              <a:rPr lang="en-US" dirty="0"/>
              <a:t>	from the observed trendline it is inferred that with the </a:t>
            </a:r>
            <a:r>
              <a:rPr lang="en-US" dirty="0" err="1"/>
              <a:t>the</a:t>
            </a:r>
            <a:r>
              <a:rPr lang="en-US" dirty="0"/>
              <a:t> usage of different  types of payments increase over time we can see the trendline increasing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591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E7D1-76CD-2BF5-9C4E-5885FAAE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E7CE4B-7AAB-A7F4-7159-D58B6C948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442173"/>
            <a:ext cx="10047514" cy="33460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AC9EAC-6DA6-0D85-FAF0-E8A68EF0D7B3}"/>
              </a:ext>
            </a:extLst>
          </p:cNvPr>
          <p:cNvSpPr txBox="1"/>
          <p:nvPr/>
        </p:nvSpPr>
        <p:spPr>
          <a:xfrm>
            <a:off x="533401" y="4365171"/>
            <a:ext cx="114191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Inference:</a:t>
            </a:r>
          </a:p>
          <a:p>
            <a:r>
              <a:rPr lang="en-US" dirty="0"/>
              <a:t>         From the chart we can observe that the </a:t>
            </a:r>
            <a:r>
              <a:rPr lang="en-US" dirty="0" err="1"/>
              <a:t>the</a:t>
            </a:r>
            <a:r>
              <a:rPr lang="en-US" dirty="0"/>
              <a:t> number of technicians=3 has lesser part cost but it does not conclude anything as when the number is two the part cost is still high which doesn’t show any relation between them</a:t>
            </a:r>
          </a:p>
          <a:p>
            <a:endParaRPr lang="en-US" dirty="0"/>
          </a:p>
          <a:p>
            <a:r>
              <a:rPr lang="en-US" b="1" dirty="0"/>
              <a:t>Insights:</a:t>
            </a:r>
          </a:p>
          <a:p>
            <a:r>
              <a:rPr lang="en-US" dirty="0"/>
              <a:t>	Since the cost of parts fluctuate and it is neither increasing nor decreasing with the number of technicians we can conclude there is no direct relationship between </a:t>
            </a:r>
            <a:r>
              <a:rPr lang="en-US" dirty="0" err="1"/>
              <a:t>partscost</a:t>
            </a:r>
            <a:r>
              <a:rPr lang="en-US" dirty="0"/>
              <a:t> and number of technicians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921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C89B-D875-5810-6015-65A6D822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D6BC77-62A2-06D8-06A8-A1A211AFE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2228" y="577312"/>
            <a:ext cx="10254343" cy="25360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F9D18E-040C-347B-85D7-1764EF258595}"/>
              </a:ext>
            </a:extLst>
          </p:cNvPr>
          <p:cNvSpPr txBox="1"/>
          <p:nvPr/>
        </p:nvSpPr>
        <p:spPr>
          <a:xfrm>
            <a:off x="1317171" y="3113314"/>
            <a:ext cx="100366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Inference:</a:t>
            </a:r>
          </a:p>
          <a:p>
            <a:r>
              <a:rPr lang="en-US" dirty="0"/>
              <a:t>	the pivot table is plotted by using district column as rows and service column as columns with count of wo in </a:t>
            </a:r>
            <a:r>
              <a:rPr lang="en-US" dirty="0" err="1"/>
              <a:t>values,the</a:t>
            </a:r>
            <a:r>
              <a:rPr lang="en-US" dirty="0"/>
              <a:t> highest value of each row is highlighted and that is the most requested service by that region</a:t>
            </a:r>
          </a:p>
          <a:p>
            <a:endParaRPr lang="en-US" dirty="0"/>
          </a:p>
          <a:p>
            <a:r>
              <a:rPr lang="en-US" b="1" dirty="0"/>
              <a:t>Insights:</a:t>
            </a:r>
          </a:p>
          <a:p>
            <a:r>
              <a:rPr lang="en-US" dirty="0"/>
              <a:t>	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81CFB4-BF9C-763B-5876-BF9C09D8F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5818" y="4446360"/>
            <a:ext cx="3587125" cy="212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1084E-9CCF-C566-968D-8E6C1CBF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E3D51F-F85E-E784-27F5-9C6C2C5EE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9771" y="237297"/>
            <a:ext cx="5736772" cy="15295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087B9D-0850-62A2-092B-8D39BE9CFF39}"/>
              </a:ext>
            </a:extLst>
          </p:cNvPr>
          <p:cNvSpPr txBox="1"/>
          <p:nvPr/>
        </p:nvSpPr>
        <p:spPr>
          <a:xfrm>
            <a:off x="1012372" y="3630553"/>
            <a:ext cx="103414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Inference:</a:t>
            </a:r>
          </a:p>
          <a:p>
            <a:r>
              <a:rPr lang="en-US" dirty="0"/>
              <a:t>	The distribution between payment types and </a:t>
            </a:r>
            <a:r>
              <a:rPr lang="en-US" dirty="0" err="1"/>
              <a:t>warranty_labour</a:t>
            </a:r>
            <a:r>
              <a:rPr lang="en-US" dirty="0"/>
              <a:t> is shown using the pivot table with count of wo as values and payment types as  rows and </a:t>
            </a:r>
            <a:r>
              <a:rPr lang="en-US" dirty="0" err="1"/>
              <a:t>warranty_lbs</a:t>
            </a:r>
            <a:r>
              <a:rPr lang="en-US" dirty="0"/>
              <a:t> as columns</a:t>
            </a:r>
          </a:p>
          <a:p>
            <a:endParaRPr lang="en-US" dirty="0"/>
          </a:p>
          <a:p>
            <a:r>
              <a:rPr lang="en-US" b="1" dirty="0"/>
              <a:t>Insights:</a:t>
            </a:r>
          </a:p>
          <a:p>
            <a:r>
              <a:rPr lang="en-US" dirty="0"/>
              <a:t>	When the payment type is warranty the </a:t>
            </a:r>
            <a:r>
              <a:rPr lang="en-US" dirty="0" err="1"/>
              <a:t>labour</a:t>
            </a:r>
            <a:r>
              <a:rPr lang="en-US" dirty="0"/>
              <a:t> warranty is present meanwhile when the </a:t>
            </a:r>
            <a:r>
              <a:rPr lang="en-US" dirty="0" err="1"/>
              <a:t>labour</a:t>
            </a:r>
            <a:r>
              <a:rPr lang="en-US" dirty="0"/>
              <a:t> warranty is not available the usage of other payment types prevail like </a:t>
            </a:r>
            <a:r>
              <a:rPr lang="en-US" dirty="0" err="1"/>
              <a:t>account,cod,credit,po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006006-4E1F-C6A7-D8F9-7CBD3FF7F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705" y="1894706"/>
            <a:ext cx="6296904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573</Words>
  <Application>Microsoft Office PowerPoint</Application>
  <PresentationFormat>Widescreen</PresentationFormat>
  <Paragraphs>52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 Deepak Sridharan M</vt:lpstr>
      <vt:lpstr>1)</vt:lpstr>
      <vt:lpstr>2)</vt:lpstr>
      <vt:lpstr>3)</vt:lpstr>
      <vt:lpstr>4)</vt:lpstr>
      <vt:lpstr>5)</vt:lpstr>
      <vt:lpstr>6)</vt:lpstr>
      <vt:lpstr>7)</vt:lpstr>
      <vt:lpstr>8)</vt:lpstr>
      <vt:lpstr>9)DASHBOARD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Deepak Sridharan M</dc:title>
  <dc:creator>Deepak Sridharan</dc:creator>
  <cp:lastModifiedBy>Deepak Sridharan</cp:lastModifiedBy>
  <cp:revision>5</cp:revision>
  <dcterms:created xsi:type="dcterms:W3CDTF">2024-04-02T07:46:03Z</dcterms:created>
  <dcterms:modified xsi:type="dcterms:W3CDTF">2024-04-02T11:08:52Z</dcterms:modified>
</cp:coreProperties>
</file>