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7" r:id="rId1"/>
  </p:sldMasterIdLst>
  <p:notesMasterIdLst>
    <p:notesMasterId r:id="rId38"/>
  </p:notesMasterIdLst>
  <p:handoutMasterIdLst>
    <p:handoutMasterId r:id="rId39"/>
  </p:handoutMasterIdLst>
  <p:sldIdLst>
    <p:sldId id="263" r:id="rId2"/>
    <p:sldId id="367" r:id="rId3"/>
    <p:sldId id="339" r:id="rId4"/>
    <p:sldId id="377" r:id="rId5"/>
    <p:sldId id="360" r:id="rId6"/>
    <p:sldId id="361" r:id="rId7"/>
    <p:sldId id="362" r:id="rId8"/>
    <p:sldId id="386" r:id="rId9"/>
    <p:sldId id="387" r:id="rId10"/>
    <p:sldId id="375" r:id="rId11"/>
    <p:sldId id="381" r:id="rId12"/>
    <p:sldId id="372" r:id="rId13"/>
    <p:sldId id="340" r:id="rId14"/>
    <p:sldId id="341" r:id="rId15"/>
    <p:sldId id="342" r:id="rId16"/>
    <p:sldId id="366" r:id="rId17"/>
    <p:sldId id="331" r:id="rId18"/>
    <p:sldId id="332" r:id="rId19"/>
    <p:sldId id="333" r:id="rId20"/>
    <p:sldId id="334" r:id="rId21"/>
    <p:sldId id="335" r:id="rId22"/>
    <p:sldId id="364" r:id="rId23"/>
    <p:sldId id="369" r:id="rId24"/>
    <p:sldId id="363" r:id="rId25"/>
    <p:sldId id="343" r:id="rId26"/>
    <p:sldId id="344" r:id="rId27"/>
    <p:sldId id="352" r:id="rId28"/>
    <p:sldId id="383" r:id="rId29"/>
    <p:sldId id="384" r:id="rId30"/>
    <p:sldId id="371" r:id="rId31"/>
    <p:sldId id="348" r:id="rId32"/>
    <p:sldId id="357" r:id="rId33"/>
    <p:sldId id="358" r:id="rId34"/>
    <p:sldId id="356" r:id="rId35"/>
    <p:sldId id="385" r:id="rId36"/>
    <p:sldId id="374" r:id="rId37"/>
  </p:sldIdLst>
  <p:sldSz cx="12192000" cy="6858000"/>
  <p:notesSz cx="6794500" cy="9931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CCFF33"/>
    <a:srgbClr val="FF6600"/>
    <a:srgbClr val="FF0000"/>
    <a:srgbClr val="99CCFF"/>
    <a:srgbClr val="FFFF00"/>
    <a:srgbClr val="66FF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7" autoAdjust="0"/>
    <p:restoredTop sz="86431" autoAdjust="0"/>
  </p:normalViewPr>
  <p:slideViewPr>
    <p:cSldViewPr>
      <p:cViewPr varScale="1">
        <p:scale>
          <a:sx n="52" d="100"/>
          <a:sy n="52" d="100"/>
        </p:scale>
        <p:origin x="224" y="12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30"/>
    </p:cViewPr>
  </p:sorterViewPr>
  <p:notesViewPr>
    <p:cSldViewPr>
      <p:cViewPr varScale="1">
        <p:scale>
          <a:sx n="62" d="100"/>
          <a:sy n="62" d="100"/>
        </p:scale>
        <p:origin x="-1602" y="-90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4.xml"/><Relationship Id="rId20" Type="http://schemas.openxmlformats.org/officeDocument/2006/relationships/slide" Target="slides/slide25.xml"/><Relationship Id="rId21" Type="http://schemas.openxmlformats.org/officeDocument/2006/relationships/slide" Target="slides/slide26.xml"/><Relationship Id="rId22" Type="http://schemas.openxmlformats.org/officeDocument/2006/relationships/slide" Target="slides/slide27.xml"/><Relationship Id="rId23" Type="http://schemas.openxmlformats.org/officeDocument/2006/relationships/slide" Target="slides/slide30.xml"/><Relationship Id="rId24" Type="http://schemas.openxmlformats.org/officeDocument/2006/relationships/slide" Target="slides/slide31.xml"/><Relationship Id="rId25" Type="http://schemas.openxmlformats.org/officeDocument/2006/relationships/slide" Target="slides/slide32.xml"/><Relationship Id="rId26" Type="http://schemas.openxmlformats.org/officeDocument/2006/relationships/slide" Target="slides/slide33.xml"/><Relationship Id="rId27" Type="http://schemas.openxmlformats.org/officeDocument/2006/relationships/slide" Target="slides/slide34.xml"/><Relationship Id="rId10" Type="http://schemas.openxmlformats.org/officeDocument/2006/relationships/slide" Target="slides/slide15.xml"/><Relationship Id="rId11" Type="http://schemas.openxmlformats.org/officeDocument/2006/relationships/slide" Target="slides/slide16.xml"/><Relationship Id="rId12" Type="http://schemas.openxmlformats.org/officeDocument/2006/relationships/slide" Target="slides/slide17.xml"/><Relationship Id="rId13" Type="http://schemas.openxmlformats.org/officeDocument/2006/relationships/slide" Target="slides/slide18.xml"/><Relationship Id="rId14" Type="http://schemas.openxmlformats.org/officeDocument/2006/relationships/slide" Target="slides/slide19.xml"/><Relationship Id="rId15" Type="http://schemas.openxmlformats.org/officeDocument/2006/relationships/slide" Target="slides/slide20.xml"/><Relationship Id="rId16" Type="http://schemas.openxmlformats.org/officeDocument/2006/relationships/slide" Target="slides/slide21.xml"/><Relationship Id="rId17" Type="http://schemas.openxmlformats.org/officeDocument/2006/relationships/slide" Target="slides/slide22.xml"/><Relationship Id="rId18" Type="http://schemas.openxmlformats.org/officeDocument/2006/relationships/slide" Target="slides/slide23.xml"/><Relationship Id="rId19" Type="http://schemas.openxmlformats.org/officeDocument/2006/relationships/slide" Target="slides/slide24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5.xml"/><Relationship Id="rId5" Type="http://schemas.openxmlformats.org/officeDocument/2006/relationships/slide" Target="slides/slide6.xml"/><Relationship Id="rId6" Type="http://schemas.openxmlformats.org/officeDocument/2006/relationships/slide" Target="slides/slide7.xml"/><Relationship Id="rId7" Type="http://schemas.openxmlformats.org/officeDocument/2006/relationships/slide" Target="slides/slide12.xml"/><Relationship Id="rId8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556" cy="4978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133" tIns="46067" rIns="92133" bIns="46067" numCol="1" anchor="t" anchorCtr="0" compatLnSpc="1">
            <a:prstTxWarp prst="textNoShape">
              <a:avLst/>
            </a:prstTxWarp>
          </a:bodyPr>
          <a:lstStyle>
            <a:lvl1pPr defTabSz="920956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944" y="1"/>
            <a:ext cx="2945556" cy="4978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133" tIns="46067" rIns="92133" bIns="46067" numCol="1" anchor="t" anchorCtr="0" compatLnSpc="1">
            <a:prstTxWarp prst="textNoShape">
              <a:avLst/>
            </a:prstTxWarp>
          </a:bodyPr>
          <a:lstStyle>
            <a:lvl1pPr algn="r" defTabSz="920956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3554"/>
            <a:ext cx="2945556" cy="4978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133" tIns="46067" rIns="92133" bIns="46067" numCol="1" anchor="b" anchorCtr="0" compatLnSpc="1">
            <a:prstTxWarp prst="textNoShape">
              <a:avLst/>
            </a:prstTxWarp>
          </a:bodyPr>
          <a:lstStyle>
            <a:lvl1pPr defTabSz="920956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944" y="9433554"/>
            <a:ext cx="2945556" cy="49784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133" tIns="46067" rIns="92133" bIns="46067" numCol="1" anchor="b" anchorCtr="0" compatLnSpc="1">
            <a:prstTxWarp prst="textNoShape">
              <a:avLst/>
            </a:prstTxWarp>
          </a:bodyPr>
          <a:lstStyle>
            <a:lvl1pPr algn="r" defTabSz="920956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50D30D2-769D-4C6E-91B7-3856001986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222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21699" cy="46274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133" tIns="46067" rIns="92133" bIns="46067" numCol="1" anchor="t" anchorCtr="0" compatLnSpc="1">
            <a:prstTxWarp prst="textNoShape">
              <a:avLst/>
            </a:prstTxWarp>
          </a:bodyPr>
          <a:lstStyle>
            <a:lvl1pPr defTabSz="920956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175" y="2"/>
            <a:ext cx="2923289" cy="46274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133" tIns="46067" rIns="92133" bIns="46067" numCol="1" anchor="t" anchorCtr="0" compatLnSpc="1">
            <a:prstTxWarp prst="textNoShape">
              <a:avLst/>
            </a:prstTxWarp>
          </a:bodyPr>
          <a:lstStyle>
            <a:lvl1pPr algn="r" defTabSz="920956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6050" y="768350"/>
            <a:ext cx="6553200" cy="3687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4067" y="4686462"/>
            <a:ext cx="4997266" cy="45316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133" tIns="46067" rIns="92133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Textformatierung des Masters zu bearbeiten.</a:t>
            </a:r>
          </a:p>
          <a:p>
            <a:pPr lvl="0"/>
            <a:r>
              <a:rPr lang="de-DE" noProof="0" smtClean="0"/>
              <a:t>Zweite Ebene</a:t>
            </a:r>
          </a:p>
          <a:p>
            <a:pPr lvl="0"/>
            <a:r>
              <a:rPr lang="de-DE" noProof="0" smtClean="0"/>
              <a:t>Dritte Ebene</a:t>
            </a:r>
          </a:p>
          <a:p>
            <a:pPr lvl="0"/>
            <a:r>
              <a:rPr lang="de-DE" noProof="0" smtClean="0"/>
              <a:t>Vierte Ebene</a:t>
            </a:r>
          </a:p>
          <a:p>
            <a:pPr lvl="0"/>
            <a:r>
              <a:rPr lang="de-DE" noProof="0" smtClean="0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915"/>
            <a:ext cx="2921699" cy="46274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133" tIns="46067" rIns="92133" bIns="46067" numCol="1" anchor="b" anchorCtr="0" compatLnSpc="1">
            <a:prstTxWarp prst="textNoShape">
              <a:avLst/>
            </a:prstTxWarp>
          </a:bodyPr>
          <a:lstStyle>
            <a:lvl1pPr defTabSz="920956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175" y="9447915"/>
            <a:ext cx="2923289" cy="46274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133" tIns="46067" rIns="92133" bIns="46067" numCol="1" anchor="b" anchorCtr="0" compatLnSpc="1">
            <a:prstTxWarp prst="textNoShape">
              <a:avLst/>
            </a:prstTxWarp>
          </a:bodyPr>
          <a:lstStyle>
            <a:lvl1pPr algn="r" defTabSz="920956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D332048D-86E8-4588-964D-EC2363BA666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4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6050" y="768350"/>
            <a:ext cx="6553200" cy="3687763"/>
          </a:xfrm>
          <a:ln/>
        </p:spPr>
      </p:sp>
      <p:sp>
        <p:nvSpPr>
          <p:cNvPr id="45059" name="Notizenplatzhalt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dirty="0" smtClean="0"/>
          </a:p>
        </p:txBody>
      </p:sp>
      <p:sp>
        <p:nvSpPr>
          <p:cNvPr id="4506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21D502-5C5C-4157-84A7-97ABD877F63A}" type="slidenum">
              <a:rPr lang="de-DE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699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Silberschatz, S. 639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32048D-86E8-4588-964D-EC2363BA666A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678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Stallings</a:t>
            </a:r>
            <a:r>
              <a:rPr lang="de-CH" dirty="0" smtClean="0"/>
              <a:t>,</a:t>
            </a:r>
            <a:r>
              <a:rPr lang="de-CH" baseline="0" dirty="0" smtClean="0"/>
              <a:t> S. 635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32048D-86E8-4588-964D-EC2363BA666A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077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987308-4256-4511-8473-51F8FD0BBD07}" type="slidenum">
              <a:rPr lang="de-DE"/>
              <a:pPr/>
              <a:t>12</a:t>
            </a:fld>
            <a:endParaRPr lang="de-DE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" y="768350"/>
            <a:ext cx="6553200" cy="3687763"/>
          </a:xfrm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Silberschatz, S. 658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9901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0E240-12E0-4A3F-82C4-AFF6DE99F6E3}" type="slidenum">
              <a:rPr lang="de-DE"/>
              <a:pPr/>
              <a:t>13</a:t>
            </a:fld>
            <a:endParaRPr lang="de-DE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" y="768350"/>
            <a:ext cx="6553200" cy="368776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de-CH" dirty="0" err="1" smtClean="0"/>
              <a:t>Tanenbaum</a:t>
            </a:r>
            <a:r>
              <a:rPr lang="de-CH" dirty="0" smtClean="0"/>
              <a:t>, S.</a:t>
            </a:r>
            <a:r>
              <a:rPr lang="de-CH" baseline="0" dirty="0" smtClean="0"/>
              <a:t> 642</a:t>
            </a:r>
          </a:p>
          <a:p>
            <a:r>
              <a:rPr lang="de-CH" baseline="0" dirty="0" smtClean="0"/>
              <a:t>Silberschatz, S. 628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610574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7E3E31-270B-48F0-BE47-A1B3B1C81193}" type="slidenum">
              <a:rPr lang="de-DE"/>
              <a:pPr/>
              <a:t>14</a:t>
            </a:fld>
            <a:endParaRPr lang="de-DE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" y="768350"/>
            <a:ext cx="6553200" cy="368776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de-CH" dirty="0" err="1" smtClean="0"/>
              <a:t>Tanenbaum</a:t>
            </a:r>
            <a:r>
              <a:rPr lang="de-CH" dirty="0" smtClean="0"/>
              <a:t>, S. 631</a:t>
            </a:r>
          </a:p>
        </p:txBody>
      </p:sp>
    </p:spTree>
    <p:extLst>
      <p:ext uri="{BB962C8B-B14F-4D97-AF65-F5344CB8AC3E}">
        <p14:creationId xmlns:p14="http://schemas.microsoft.com/office/powerpoint/2010/main" val="436517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72F6CF-2B05-41FC-8B72-6E868FC36F4D}" type="slidenum">
              <a:rPr lang="de-DE"/>
              <a:pPr/>
              <a:t>15</a:t>
            </a:fld>
            <a:endParaRPr lang="de-DE"/>
          </a:p>
        </p:txBody>
      </p:sp>
      <p:sp>
        <p:nvSpPr>
          <p:cNvPr id="624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" y="768350"/>
            <a:ext cx="6553200" cy="3687763"/>
          </a:xfrm>
          <a:ln/>
        </p:spPr>
      </p:sp>
      <p:sp>
        <p:nvSpPr>
          <p:cNvPr id="624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de-CH" dirty="0" err="1" smtClean="0"/>
              <a:t>Tanenbaum</a:t>
            </a:r>
            <a:r>
              <a:rPr lang="de-CH" dirty="0" smtClean="0"/>
              <a:t>, S. 631</a:t>
            </a:r>
          </a:p>
          <a:p>
            <a:r>
              <a:rPr lang="de-CH" dirty="0" smtClean="0"/>
              <a:t>Silberschatz, S. 688</a:t>
            </a:r>
          </a:p>
        </p:txBody>
      </p:sp>
    </p:spTree>
    <p:extLst>
      <p:ext uri="{BB962C8B-B14F-4D97-AF65-F5344CB8AC3E}">
        <p14:creationId xmlns:p14="http://schemas.microsoft.com/office/powerpoint/2010/main" val="39242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98C9E6-993E-425D-A109-7BF7C89C5B3E}" type="slidenum">
              <a:rPr lang="de-DE"/>
              <a:pPr/>
              <a:t>16</a:t>
            </a:fld>
            <a:endParaRPr lang="de-DE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" y="768350"/>
            <a:ext cx="6553200" cy="3687763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de-CH" dirty="0" err="1" smtClean="0"/>
              <a:t>Tanenbaum</a:t>
            </a:r>
            <a:r>
              <a:rPr lang="de-CH" dirty="0" smtClean="0"/>
              <a:t>, S. 632</a:t>
            </a:r>
          </a:p>
        </p:txBody>
      </p:sp>
    </p:spTree>
    <p:extLst>
      <p:ext uri="{BB962C8B-B14F-4D97-AF65-F5344CB8AC3E}">
        <p14:creationId xmlns:p14="http://schemas.microsoft.com/office/powerpoint/2010/main" val="2126181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BE419-7E48-4189-8643-6467AA4E64BC}" type="slidenum">
              <a:rPr lang="de-DE"/>
              <a:pPr/>
              <a:t>17</a:t>
            </a:fld>
            <a:endParaRPr lang="de-DE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" y="768350"/>
            <a:ext cx="6553200" cy="3687763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de-CH" dirty="0" err="1" smtClean="0"/>
              <a:t>Coulouris</a:t>
            </a:r>
            <a:r>
              <a:rPr lang="de-CH" dirty="0" smtClean="0"/>
              <a:t>, S. 521</a:t>
            </a:r>
          </a:p>
        </p:txBody>
      </p:sp>
    </p:spTree>
    <p:extLst>
      <p:ext uri="{BB962C8B-B14F-4D97-AF65-F5344CB8AC3E}">
        <p14:creationId xmlns:p14="http://schemas.microsoft.com/office/powerpoint/2010/main" val="951408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3490E6-2749-4428-B985-3DED772D44EB}" type="slidenum">
              <a:rPr lang="de-DE"/>
              <a:pPr/>
              <a:t>18</a:t>
            </a:fld>
            <a:endParaRPr lang="de-DE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" y="768350"/>
            <a:ext cx="6553200" cy="3687763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de-CH" dirty="0" err="1" smtClean="0"/>
              <a:t>Coulouris</a:t>
            </a:r>
            <a:r>
              <a:rPr lang="de-CH" dirty="0" smtClean="0"/>
              <a:t>, S. 522</a:t>
            </a:r>
          </a:p>
        </p:txBody>
      </p:sp>
    </p:spTree>
    <p:extLst>
      <p:ext uri="{BB962C8B-B14F-4D97-AF65-F5344CB8AC3E}">
        <p14:creationId xmlns:p14="http://schemas.microsoft.com/office/powerpoint/2010/main" val="3468069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6592CA-B8C4-4529-946D-1FD700AB5E49}" type="slidenum">
              <a:rPr lang="de-DE"/>
              <a:pPr/>
              <a:t>19</a:t>
            </a:fld>
            <a:endParaRPr lang="de-DE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" y="768350"/>
            <a:ext cx="6553200" cy="368776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de-CH" dirty="0" err="1" smtClean="0"/>
              <a:t>Coulouris</a:t>
            </a:r>
            <a:r>
              <a:rPr lang="de-CH" dirty="0" smtClean="0"/>
              <a:t>, S.523</a:t>
            </a:r>
          </a:p>
        </p:txBody>
      </p:sp>
    </p:spTree>
    <p:extLst>
      <p:ext uri="{BB962C8B-B14F-4D97-AF65-F5344CB8AC3E}">
        <p14:creationId xmlns:p14="http://schemas.microsoft.com/office/powerpoint/2010/main" val="68737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6050" y="768350"/>
            <a:ext cx="6553200" cy="3687763"/>
          </a:xfrm>
          <a:ln/>
        </p:spPr>
      </p:sp>
      <p:sp>
        <p:nvSpPr>
          <p:cNvPr id="46083" name="Notizenplatzhalt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  <p:sp>
        <p:nvSpPr>
          <p:cNvPr id="46084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F20BDD-91E0-4A0D-B078-3F683D3C24AC}" type="slidenum">
              <a:rPr lang="de-DE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215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F89DD-FACC-44DD-BB47-398C79498336}" type="slidenum">
              <a:rPr lang="de-DE"/>
              <a:pPr/>
              <a:t>20</a:t>
            </a:fld>
            <a:endParaRPr lang="de-DE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" y="768350"/>
            <a:ext cx="6553200" cy="3687763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de-CH" dirty="0" err="1" smtClean="0"/>
              <a:t>Coulouris</a:t>
            </a:r>
            <a:r>
              <a:rPr lang="de-CH" dirty="0" smtClean="0"/>
              <a:t>, S. 524</a:t>
            </a:r>
          </a:p>
        </p:txBody>
      </p:sp>
    </p:spTree>
    <p:extLst>
      <p:ext uri="{BB962C8B-B14F-4D97-AF65-F5344CB8AC3E}">
        <p14:creationId xmlns:p14="http://schemas.microsoft.com/office/powerpoint/2010/main" val="1494434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2A94C-840F-498C-91B4-6CDC105C2F87}" type="slidenum">
              <a:rPr lang="de-DE"/>
              <a:pPr/>
              <a:t>21</a:t>
            </a:fld>
            <a:endParaRPr lang="de-DE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" y="768350"/>
            <a:ext cx="6553200" cy="368776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de-CH" dirty="0" err="1" smtClean="0"/>
              <a:t>Coulouris</a:t>
            </a:r>
            <a:r>
              <a:rPr lang="de-CH" dirty="0" smtClean="0"/>
              <a:t>, S. 524</a:t>
            </a:r>
          </a:p>
        </p:txBody>
      </p:sp>
    </p:spTree>
    <p:extLst>
      <p:ext uri="{BB962C8B-B14F-4D97-AF65-F5344CB8AC3E}">
        <p14:creationId xmlns:p14="http://schemas.microsoft.com/office/powerpoint/2010/main" val="2827056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4D9B50-A884-4EFF-840A-ADEEBF31297A}" type="slidenum">
              <a:rPr lang="de-DE"/>
              <a:pPr/>
              <a:t>22</a:t>
            </a:fld>
            <a:endParaRPr lang="de-DE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" y="768350"/>
            <a:ext cx="6553200" cy="3687763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de-CH" dirty="0" err="1" smtClean="0"/>
              <a:t>Tanenbaum</a:t>
            </a:r>
            <a:r>
              <a:rPr lang="de-CH" dirty="0" smtClean="0"/>
              <a:t>, S. 633</a:t>
            </a:r>
          </a:p>
          <a:p>
            <a:r>
              <a:rPr lang="de-CH" dirty="0" smtClean="0"/>
              <a:t>Silberschatz, S. 689</a:t>
            </a:r>
          </a:p>
        </p:txBody>
      </p:sp>
    </p:spTree>
    <p:extLst>
      <p:ext uri="{BB962C8B-B14F-4D97-AF65-F5344CB8AC3E}">
        <p14:creationId xmlns:p14="http://schemas.microsoft.com/office/powerpoint/2010/main" val="3167340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6050" y="768350"/>
            <a:ext cx="6553200" cy="36877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Tanenbaum</a:t>
            </a:r>
            <a:r>
              <a:rPr lang="de-CH" dirty="0" smtClean="0"/>
              <a:t>, S. 636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32048D-86E8-4588-964D-EC2363BA666A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775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093E3B-5C7F-4BC5-8EB6-F163D1691F6C}" type="slidenum">
              <a:rPr lang="de-DE"/>
              <a:pPr/>
              <a:t>24</a:t>
            </a:fld>
            <a:endParaRPr lang="de-DE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" y="768350"/>
            <a:ext cx="6553200" cy="3687763"/>
          </a:xfrm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968" tIns="45984" rIns="91968" bIns="45984"/>
          <a:lstStyle/>
          <a:p>
            <a:r>
              <a:rPr lang="de-CH" dirty="0" err="1" smtClean="0"/>
              <a:t>Tanenbaum</a:t>
            </a:r>
            <a:r>
              <a:rPr lang="de-CH" dirty="0" smtClean="0"/>
              <a:t>, S. 640</a:t>
            </a:r>
          </a:p>
        </p:txBody>
      </p:sp>
    </p:spTree>
    <p:extLst>
      <p:ext uri="{BB962C8B-B14F-4D97-AF65-F5344CB8AC3E}">
        <p14:creationId xmlns:p14="http://schemas.microsoft.com/office/powerpoint/2010/main" val="672901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861BFD-9062-4511-9F5A-A0991072BD93}" type="slidenum">
              <a:rPr lang="de-DE"/>
              <a:pPr/>
              <a:t>25</a:t>
            </a:fld>
            <a:endParaRPr lang="de-DE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" y="768350"/>
            <a:ext cx="6553200" cy="3687763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de-CH" dirty="0" err="1" smtClean="0"/>
              <a:t>Tanenbaum</a:t>
            </a:r>
            <a:r>
              <a:rPr lang="de-CH" dirty="0" smtClean="0"/>
              <a:t>, S. 657</a:t>
            </a:r>
          </a:p>
          <a:p>
            <a:r>
              <a:rPr lang="de-CH" dirty="0" smtClean="0"/>
              <a:t>Silberschatz, S. 662</a:t>
            </a:r>
          </a:p>
        </p:txBody>
      </p:sp>
    </p:spTree>
    <p:extLst>
      <p:ext uri="{BB962C8B-B14F-4D97-AF65-F5344CB8AC3E}">
        <p14:creationId xmlns:p14="http://schemas.microsoft.com/office/powerpoint/2010/main" val="1808046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2084E-FD0F-4DDB-B69D-67958871DBF7}" type="slidenum">
              <a:rPr lang="de-DE"/>
              <a:pPr/>
              <a:t>26</a:t>
            </a:fld>
            <a:endParaRPr lang="de-DE"/>
          </a:p>
        </p:txBody>
      </p:sp>
      <p:sp>
        <p:nvSpPr>
          <p:cNvPr id="686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" y="768350"/>
            <a:ext cx="6553200" cy="3687763"/>
          </a:xfrm>
          <a:ln/>
        </p:spPr>
      </p:sp>
      <p:sp>
        <p:nvSpPr>
          <p:cNvPr id="686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de-CH" dirty="0" err="1" smtClean="0"/>
              <a:t>Tanenbaum</a:t>
            </a:r>
            <a:r>
              <a:rPr lang="de-CH" dirty="0" smtClean="0"/>
              <a:t>, S. 640</a:t>
            </a:r>
          </a:p>
          <a:p>
            <a:r>
              <a:rPr lang="de-CH" dirty="0" smtClean="0"/>
              <a:t>Silberschatz, S. 663</a:t>
            </a:r>
          </a:p>
        </p:txBody>
      </p:sp>
    </p:spTree>
    <p:extLst>
      <p:ext uri="{BB962C8B-B14F-4D97-AF65-F5344CB8AC3E}">
        <p14:creationId xmlns:p14="http://schemas.microsoft.com/office/powerpoint/2010/main" val="1841476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A8F05E-58FD-457C-AF0B-266B4A4EEB0C}" type="slidenum">
              <a:rPr lang="de-DE"/>
              <a:pPr/>
              <a:t>27</a:t>
            </a:fld>
            <a:endParaRPr lang="de-DE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" y="768350"/>
            <a:ext cx="6553200" cy="3687763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de-CH" dirty="0" err="1" smtClean="0"/>
              <a:t>Tanenbaum</a:t>
            </a:r>
            <a:r>
              <a:rPr lang="de-CH" dirty="0" smtClean="0"/>
              <a:t>, S. 640</a:t>
            </a:r>
          </a:p>
          <a:p>
            <a:r>
              <a:rPr lang="de-CH" dirty="0" smtClean="0"/>
              <a:t>Silberschatz, S. 665</a:t>
            </a:r>
          </a:p>
        </p:txBody>
      </p:sp>
    </p:spTree>
    <p:extLst>
      <p:ext uri="{BB962C8B-B14F-4D97-AF65-F5344CB8AC3E}">
        <p14:creationId xmlns:p14="http://schemas.microsoft.com/office/powerpoint/2010/main" val="29518885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Tanenbaum</a:t>
            </a:r>
            <a:r>
              <a:rPr lang="de-CH" dirty="0" smtClean="0"/>
              <a:t>, S. 644</a:t>
            </a:r>
          </a:p>
          <a:p>
            <a:r>
              <a:rPr lang="de-CH" dirty="0" smtClean="0"/>
              <a:t>Silberschatz, S. 666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32048D-86E8-4588-964D-EC2363BA666A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6540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Tanenbaum</a:t>
            </a:r>
            <a:r>
              <a:rPr lang="de-CH" dirty="0" smtClean="0"/>
              <a:t>: S. 645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32048D-86E8-4588-964D-EC2363BA666A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82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4C7EB7-17A0-4184-BC63-14BDF6F494A3}" type="slidenum">
              <a:rPr lang="de-DE"/>
              <a:pPr/>
              <a:t>3</a:t>
            </a:fld>
            <a:endParaRPr lang="de-DE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" y="768350"/>
            <a:ext cx="6553200" cy="3687763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 smtClean="0"/>
              <a:t>Tanenbaum</a:t>
            </a:r>
            <a:r>
              <a:rPr lang="de-CH" dirty="0" smtClean="0"/>
              <a:t>, S. 596</a:t>
            </a:r>
          </a:p>
          <a:p>
            <a:r>
              <a:rPr lang="de-CH" dirty="0" smtClean="0"/>
              <a:t>Silberschatz, S. 657</a:t>
            </a:r>
          </a:p>
        </p:txBody>
      </p:sp>
    </p:spTree>
    <p:extLst>
      <p:ext uri="{BB962C8B-B14F-4D97-AF65-F5344CB8AC3E}">
        <p14:creationId xmlns:p14="http://schemas.microsoft.com/office/powerpoint/2010/main" val="30585137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6050" y="768350"/>
            <a:ext cx="6553200" cy="36877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Tanenbaum</a:t>
            </a:r>
            <a:r>
              <a:rPr lang="de-CH" dirty="0" smtClean="0"/>
              <a:t>, S. 660</a:t>
            </a:r>
          </a:p>
          <a:p>
            <a:r>
              <a:rPr lang="de-CH" dirty="0" smtClean="0"/>
              <a:t>Silberschatz, S. 661, 666-673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32048D-86E8-4588-964D-EC2363BA666A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151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58D1F-F6DE-4217-ADDA-09D5E1D5DE9B}" type="slidenum">
              <a:rPr lang="de-DE"/>
              <a:pPr/>
              <a:t>31</a:t>
            </a:fld>
            <a:endParaRPr lang="de-DE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" y="768350"/>
            <a:ext cx="6553200" cy="3687763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de-CH" dirty="0" err="1" smtClean="0"/>
              <a:t>Tanenbaum</a:t>
            </a:r>
            <a:r>
              <a:rPr lang="de-CH" dirty="0" smtClean="0"/>
              <a:t>, S. 663</a:t>
            </a:r>
          </a:p>
          <a:p>
            <a:r>
              <a:rPr lang="de-CH" dirty="0" smtClean="0"/>
              <a:t>Silberschatz, S. 661</a:t>
            </a:r>
          </a:p>
        </p:txBody>
      </p:sp>
    </p:spTree>
    <p:extLst>
      <p:ext uri="{BB962C8B-B14F-4D97-AF65-F5344CB8AC3E}">
        <p14:creationId xmlns:p14="http://schemas.microsoft.com/office/powerpoint/2010/main" val="10023120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D13C25-8DF6-434D-B024-DE323E4CDF20}" type="slidenum">
              <a:rPr lang="de-DE"/>
              <a:pPr/>
              <a:t>32</a:t>
            </a:fld>
            <a:endParaRPr lang="de-DE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" y="768350"/>
            <a:ext cx="6553200" cy="3687763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de-CH" dirty="0" err="1" smtClean="0"/>
              <a:t>Tanenbaum</a:t>
            </a:r>
            <a:r>
              <a:rPr lang="de-CH" dirty="0" smtClean="0"/>
              <a:t>, S. 664</a:t>
            </a:r>
          </a:p>
          <a:p>
            <a:r>
              <a:rPr lang="de-CH" dirty="0" smtClean="0"/>
              <a:t>Silberschatz, S. 666, 694</a:t>
            </a:r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6586376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F2363A-0883-4103-B87A-F8CB956AD4D7}" type="slidenum">
              <a:rPr lang="de-DE"/>
              <a:pPr/>
              <a:t>33</a:t>
            </a:fld>
            <a:endParaRPr lang="de-DE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" y="768350"/>
            <a:ext cx="6553200" cy="3687763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de-CH" dirty="0" err="1" smtClean="0"/>
              <a:t>Tanenbaum</a:t>
            </a:r>
            <a:r>
              <a:rPr lang="de-CH" dirty="0" smtClean="0"/>
              <a:t>, S. 687</a:t>
            </a:r>
          </a:p>
          <a:p>
            <a:r>
              <a:rPr lang="de-CH" dirty="0" smtClean="0"/>
              <a:t>Silberschatz,</a:t>
            </a:r>
            <a:r>
              <a:rPr lang="de-CH" baseline="0" dirty="0" smtClean="0"/>
              <a:t> S. 694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96326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58C15B-C7A1-455B-9B2D-1A099C80A88E}" type="slidenum">
              <a:rPr lang="de-DE"/>
              <a:pPr/>
              <a:t>34</a:t>
            </a:fld>
            <a:endParaRPr lang="de-DE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" y="768350"/>
            <a:ext cx="6553200" cy="3687763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de-CH" dirty="0" err="1" smtClean="0"/>
              <a:t>Tanenbaum</a:t>
            </a:r>
            <a:r>
              <a:rPr lang="de-CH" dirty="0" smtClean="0"/>
              <a:t>, S. 674</a:t>
            </a:r>
          </a:p>
          <a:p>
            <a:r>
              <a:rPr lang="de-CH" baseline="0" dirty="0" smtClean="0"/>
              <a:t>Silberschatz, S. 670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2471160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Tanenbaum</a:t>
            </a:r>
            <a:r>
              <a:rPr lang="de-CH" dirty="0" smtClean="0"/>
              <a:t>, S. 676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32048D-86E8-4588-964D-EC2363BA666A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9095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6050" y="768350"/>
            <a:ext cx="6553200" cy="368776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err="1" smtClean="0"/>
              <a:t>Tanenbaum</a:t>
            </a:r>
            <a:r>
              <a:rPr lang="de-CH" baseline="0" dirty="0" smtClean="0"/>
              <a:t>, S. 680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32048D-86E8-4588-964D-EC2363BA666A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251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Silberschatz, S.</a:t>
            </a:r>
            <a:r>
              <a:rPr lang="de-CH" baseline="0" dirty="0" smtClean="0"/>
              <a:t> 659-660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32048D-86E8-4588-964D-EC2363BA666A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961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0E5E7C-B195-4D6C-9C77-CDED8FDC8142}" type="slidenum">
              <a:rPr lang="de-DE"/>
              <a:pPr/>
              <a:t>5</a:t>
            </a:fld>
            <a:endParaRPr lang="de-DE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" y="768350"/>
            <a:ext cx="6553200" cy="3687763"/>
          </a:xfrm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968" tIns="45984" rIns="91968" bIns="45984"/>
          <a:lstStyle/>
          <a:p>
            <a:r>
              <a:rPr lang="de-CH" dirty="0" smtClean="0"/>
              <a:t>Silberschatz, S. 628</a:t>
            </a:r>
          </a:p>
          <a:p>
            <a:r>
              <a:rPr lang="de-CH" dirty="0" err="1" smtClean="0"/>
              <a:t>Tanenbaum</a:t>
            </a:r>
            <a:r>
              <a:rPr lang="de-CH" dirty="0" smtClean="0"/>
              <a:t>, S. 603</a:t>
            </a:r>
          </a:p>
        </p:txBody>
      </p:sp>
    </p:spTree>
    <p:extLst>
      <p:ext uri="{BB962C8B-B14F-4D97-AF65-F5344CB8AC3E}">
        <p14:creationId xmlns:p14="http://schemas.microsoft.com/office/powerpoint/2010/main" val="3423225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A08777-3807-4BCB-B743-A880D778219F}" type="slidenum">
              <a:rPr lang="de-DE"/>
              <a:pPr/>
              <a:t>6</a:t>
            </a:fld>
            <a:endParaRPr lang="de-DE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" y="768350"/>
            <a:ext cx="6553200" cy="3687763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de-CH" dirty="0" smtClean="0"/>
              <a:t>Silberschatz, S. 629</a:t>
            </a:r>
          </a:p>
        </p:txBody>
      </p:sp>
    </p:spTree>
    <p:extLst>
      <p:ext uri="{BB962C8B-B14F-4D97-AF65-F5344CB8AC3E}">
        <p14:creationId xmlns:p14="http://schemas.microsoft.com/office/powerpoint/2010/main" val="3494046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30F57-7EEC-4E36-95F3-6919FCEA7F76}" type="slidenum">
              <a:rPr lang="de-DE"/>
              <a:pPr/>
              <a:t>7</a:t>
            </a:fld>
            <a:endParaRPr lang="de-DE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050" y="768350"/>
            <a:ext cx="6553200" cy="3687763"/>
          </a:xfrm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968" tIns="45984" rIns="91968" bIns="45984"/>
          <a:lstStyle/>
          <a:p>
            <a:r>
              <a:rPr lang="de-CH" dirty="0" smtClean="0"/>
              <a:t>Silberschatz, S. 633</a:t>
            </a:r>
          </a:p>
          <a:p>
            <a:r>
              <a:rPr lang="de-CH" dirty="0" err="1" smtClean="0"/>
              <a:t>Stallings</a:t>
            </a:r>
            <a:r>
              <a:rPr lang="de-CH" dirty="0" smtClean="0"/>
              <a:t>, S. 628</a:t>
            </a:r>
          </a:p>
          <a:p>
            <a:r>
              <a:rPr lang="de-CH" dirty="0" err="1" smtClean="0"/>
              <a:t>Tanenbaum</a:t>
            </a:r>
            <a:r>
              <a:rPr lang="de-CH" dirty="0" smtClean="0"/>
              <a:t>, S. 604</a:t>
            </a:r>
          </a:p>
        </p:txBody>
      </p:sp>
    </p:spTree>
    <p:extLst>
      <p:ext uri="{BB962C8B-B14F-4D97-AF65-F5344CB8AC3E}">
        <p14:creationId xmlns:p14="http://schemas.microsoft.com/office/powerpoint/2010/main" val="4173201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Tanenbaum</a:t>
            </a:r>
            <a:r>
              <a:rPr lang="de-CH" dirty="0" smtClean="0"/>
              <a:t>, S. 606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32048D-86E8-4588-964D-EC2363BA666A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999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Tanenbaum</a:t>
            </a:r>
            <a:r>
              <a:rPr lang="de-CH" dirty="0" smtClean="0"/>
              <a:t>, S. 608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32048D-86E8-4588-964D-EC2363BA666A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91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40900" y="1438275"/>
            <a:ext cx="2446867" cy="5073650"/>
          </a:xfrm>
          <a:prstGeom prst="rect">
            <a:avLst/>
          </a:prstGeom>
          <a:solidFill>
            <a:srgbClr val="B3CCE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2400">
              <a:solidFill>
                <a:srgbClr val="BED3EA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07951"/>
            <a:ext cx="10416479" cy="6640513"/>
          </a:xfrm>
          <a:prstGeom prst="rect">
            <a:avLst/>
          </a:prstGeom>
          <a:solidFill>
            <a:srgbClr val="E1EBF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24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" y="1438275"/>
            <a:ext cx="10416478" cy="5073650"/>
          </a:xfrm>
          <a:prstGeom prst="rect">
            <a:avLst/>
          </a:prstGeom>
          <a:solidFill>
            <a:srgbClr val="9CBD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2400"/>
          </a:p>
        </p:txBody>
      </p:sp>
      <p:sp>
        <p:nvSpPr>
          <p:cNvPr id="377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19668" y="1654175"/>
            <a:ext cx="882861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778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719668" y="3022600"/>
            <a:ext cx="8828617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CH"/>
              <a:t>Master-Untertitelformat bearbeiten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719667" y="6548438"/>
            <a:ext cx="3852333" cy="252412"/>
          </a:xfrm>
        </p:spPr>
        <p:txBody>
          <a:bodyPr wrap="none"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FS 2016</a:t>
            </a:r>
            <a:endParaRPr lang="de-CH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43933" y="179388"/>
            <a:ext cx="5952067" cy="252412"/>
          </a:xfrm>
        </p:spPr>
        <p:txBody>
          <a:bodyPr wrap="square"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Betriebssysteme: Sicherheit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658601" y="6548438"/>
            <a:ext cx="480484" cy="21590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22CBAC6-A82B-4674-9CC2-3B66C0ED3737}" type="slidenum">
              <a:rPr lang="de-CH"/>
              <a:pPr>
                <a:defRPr/>
              </a:pPr>
              <a:t>‹Nr.›</a:t>
            </a:fld>
            <a:endParaRPr lang="de-CH" sz="1400">
              <a:latin typeface="Times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94143" y="179388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FS 2016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Betriebssysteme: Sicherheit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E4E998-8B70-405A-8756-25D29C05D445}" type="slidenum">
              <a:rPr lang="de-CH"/>
              <a:pPr>
                <a:defRPr/>
              </a:pPr>
              <a:t>‹Nr.›</a:t>
            </a:fld>
            <a:endParaRPr lang="de-CH" sz="140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73585" y="647701"/>
            <a:ext cx="2686049" cy="55276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1200" y="647701"/>
            <a:ext cx="7859184" cy="55276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FS 2016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Betriebssysteme: Sicherheit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5D5DD8-9F81-445E-BB8C-4C9EF41D2D44}" type="slidenum">
              <a:rPr lang="de-CH"/>
              <a:pPr>
                <a:defRPr/>
              </a:pPr>
              <a:t>‹Nr.›</a:t>
            </a:fld>
            <a:endParaRPr lang="de-CH" sz="140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FS 2016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Betriebssysteme: Sicherheit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555721-F26F-41F7-AD21-E97920CCF15F}" type="slidenum">
              <a:rPr lang="de-CH"/>
              <a:pPr>
                <a:defRPr/>
              </a:pPr>
              <a:t>‹Nr.›</a:t>
            </a:fld>
            <a:endParaRPr lang="de-CH" sz="140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FS 2016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Betriebssysteme: Sicherheit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89170C-5EAF-4BA1-BC24-D2DF7BF6787E}" type="slidenum">
              <a:rPr lang="de-CH"/>
              <a:pPr>
                <a:defRPr/>
              </a:pPr>
              <a:t>‹Nr.›</a:t>
            </a:fld>
            <a:endParaRPr lang="de-CH" sz="140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1201" y="1676401"/>
            <a:ext cx="5272617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87017" y="1676401"/>
            <a:ext cx="5272616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FS 2016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Betriebssysteme: Sicherheit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48B533-7443-4C68-9707-21FFB790A9B5}" type="slidenum">
              <a:rPr lang="de-CH"/>
              <a:pPr>
                <a:defRPr/>
              </a:pPr>
              <a:t>‹Nr.›</a:t>
            </a:fld>
            <a:endParaRPr lang="de-CH" sz="140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FS 2016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Betriebssysteme: Sicherheit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3C5F1C-1915-4FC0-9C4A-AFFD388853F1}" type="slidenum">
              <a:rPr lang="de-CH"/>
              <a:pPr>
                <a:defRPr/>
              </a:pPr>
              <a:t>‹Nr.›</a:t>
            </a:fld>
            <a:endParaRPr lang="de-CH" sz="140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FS 2016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Betriebssysteme: Sicherheit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D2BE71-28FB-4729-ABBD-CCA146F49EEF}" type="slidenum">
              <a:rPr lang="de-CH"/>
              <a:pPr>
                <a:defRPr/>
              </a:pPr>
              <a:t>‹Nr.›</a:t>
            </a:fld>
            <a:endParaRPr lang="de-CH" sz="140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FS 2016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Betriebssysteme: Sicherheit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0423D8-D04D-4431-9246-11A74F03C1C2}" type="slidenum">
              <a:rPr lang="de-CH"/>
              <a:pPr>
                <a:defRPr/>
              </a:pPr>
              <a:t>‹Nr.›</a:t>
            </a:fld>
            <a:endParaRPr lang="de-CH" sz="140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FS 2016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Betriebssysteme: Sicherheit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58BDBA-945A-48D8-81FD-8C5D67C5D7BE}" type="slidenum">
              <a:rPr lang="de-CH"/>
              <a:pPr>
                <a:defRPr/>
              </a:pPr>
              <a:t>‹Nr.›</a:t>
            </a:fld>
            <a:endParaRPr lang="de-CH" sz="140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FS 2016</a:t>
            </a:r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de-CH"/>
              <a:t>Betriebssysteme: Sicherheit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B0D516-09E6-43B0-A2CF-C86B14533975}" type="slidenum">
              <a:rPr lang="de-CH"/>
              <a:pPr>
                <a:defRPr/>
              </a:pPr>
              <a:t>‹Nr.›</a:t>
            </a:fld>
            <a:endParaRPr lang="de-CH" sz="1400">
              <a:latin typeface="Times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68" y="647701"/>
            <a:ext cx="8828617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1" y="1676401"/>
            <a:ext cx="10748433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Speichern Sie diese Datei unverändert als Entwurfsvorlage im Office-Ordner „Eigene Vorlagen“ ab</a:t>
            </a:r>
          </a:p>
          <a:p>
            <a:pPr lvl="1"/>
            <a:r>
              <a:rPr lang="de-DE" dirty="0" smtClean="0"/>
              <a:t>Die Vorlage steht Ihnen jetzt für neue Präsentationen zur Verfügung</a:t>
            </a:r>
          </a:p>
          <a:p>
            <a:pPr lvl="0"/>
            <a:r>
              <a:rPr lang="de-DE" dirty="0" smtClean="0"/>
              <a:t>Design an Ausgabemedium anpassen</a:t>
            </a:r>
          </a:p>
          <a:p>
            <a:pPr lvl="1"/>
            <a:r>
              <a:rPr lang="de-DE" dirty="0" smtClean="0"/>
              <a:t>Es stehen drei Vorlagen (UB_xy.pot) zur Verfügung für die Projektion, für die Ausgabe auf Folien oder für die Ausgabe auf einem Drucker</a:t>
            </a:r>
          </a:p>
          <a:p>
            <a:pPr lvl="0"/>
            <a:r>
              <a:rPr lang="de-DE" dirty="0" smtClean="0"/>
              <a:t>Bestehende Präsentationen ins Uni-Design überführen oder Ausgabemedium ändern</a:t>
            </a:r>
          </a:p>
          <a:p>
            <a:pPr lvl="1"/>
            <a:r>
              <a:rPr lang="de-DE" dirty="0" smtClean="0"/>
              <a:t>Wählen Sie in der Formatierungspalette unter „Präsentation“ </a:t>
            </a:r>
            <a:br>
              <a:rPr lang="de-DE" dirty="0" smtClean="0"/>
            </a:br>
            <a:r>
              <a:rPr lang="de-DE" dirty="0" smtClean="0"/>
              <a:t>die passende Entwurfsvorlage „UB_“ aus</a:t>
            </a:r>
            <a:endParaRPr lang="de-CH" dirty="0" smtClean="0"/>
          </a:p>
        </p:txBody>
      </p:sp>
      <p:sp>
        <p:nvSpPr>
          <p:cNvPr id="3768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9667" y="6548439"/>
            <a:ext cx="5082117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33333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FS 2016</a:t>
            </a:r>
            <a:endParaRPr lang="de-CH"/>
          </a:p>
        </p:txBody>
      </p:sp>
      <p:sp>
        <p:nvSpPr>
          <p:cNvPr id="3768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179388"/>
            <a:ext cx="7198784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333333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e-CH"/>
              <a:t>Betriebssysteme: Sicherheit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82401" y="6548439"/>
            <a:ext cx="480484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333333"/>
                </a:solidFill>
                <a:latin typeface="+mn-lt"/>
              </a:defRPr>
            </a:lvl1pPr>
          </a:lstStyle>
          <a:p>
            <a:pPr>
              <a:defRPr/>
            </a:pPr>
            <a:fld id="{A4BABC38-BE2C-4940-B547-4BB440B62D19}" type="slidenum">
              <a:rPr lang="de-CH"/>
              <a:pPr>
                <a:defRPr/>
              </a:pPr>
              <a:t>‹Nr.›</a:t>
            </a:fld>
            <a:endParaRPr lang="de-CH" sz="1400"/>
          </a:p>
        </p:txBody>
      </p:sp>
      <p:sp>
        <p:nvSpPr>
          <p:cNvPr id="376840" name="Line 8"/>
          <p:cNvSpPr>
            <a:spLocks noChangeShapeType="1"/>
          </p:cNvSpPr>
          <p:nvPr/>
        </p:nvSpPr>
        <p:spPr bwMode="auto">
          <a:xfrm>
            <a:off x="143934" y="1447800"/>
            <a:ext cx="119253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2400"/>
          </a:p>
        </p:txBody>
      </p:sp>
      <p:sp>
        <p:nvSpPr>
          <p:cNvPr id="376841" name="Line 9"/>
          <p:cNvSpPr>
            <a:spLocks noChangeShapeType="1"/>
          </p:cNvSpPr>
          <p:nvPr/>
        </p:nvSpPr>
        <p:spPr bwMode="auto">
          <a:xfrm>
            <a:off x="143934" y="6515100"/>
            <a:ext cx="119253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2400"/>
          </a:p>
        </p:txBody>
      </p:sp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94143" y="179388"/>
            <a:ext cx="13065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Helvetica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Helvetica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Helvetica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Helvetica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Helvetica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Helvetica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Helvetica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 b="1">
          <a:solidFill>
            <a:srgbClr val="333333"/>
          </a:solidFill>
          <a:latin typeface="Helvetica" charset="0"/>
        </a:defRPr>
      </a:lvl9pPr>
    </p:titleStyle>
    <p:bodyStyle>
      <a:lvl1pPr marL="419100" indent="-4191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hlink"/>
        </a:buClr>
        <a:buSzPct val="85000"/>
        <a:buFont typeface="Helvetica CE" charset="-18"/>
        <a:buChar char="&gt;"/>
        <a:defRPr sz="2200">
          <a:solidFill>
            <a:srgbClr val="333333"/>
          </a:solidFill>
          <a:latin typeface="+mn-lt"/>
          <a:ea typeface="+mn-ea"/>
          <a:cs typeface="+mn-cs"/>
        </a:defRPr>
      </a:lvl1pPr>
      <a:lvl2pPr marL="838200" indent="-3810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Font typeface="Helvetica CE" charset="-18"/>
        <a:buChar char="—"/>
        <a:defRPr sz="2000">
          <a:solidFill>
            <a:srgbClr val="333333"/>
          </a:solidFill>
          <a:latin typeface="+mn-lt"/>
        </a:defRPr>
      </a:lvl2pPr>
      <a:lvl3pPr marL="1295400" indent="-3810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SzPct val="85000"/>
        <a:buFont typeface="Helvetica CE" charset="-18"/>
        <a:buChar char="–"/>
        <a:defRPr sz="2400">
          <a:solidFill>
            <a:srgbClr val="333333"/>
          </a:solidFill>
          <a:latin typeface="+mn-lt"/>
        </a:defRPr>
      </a:lvl3pPr>
      <a:lvl4pPr marL="1714500" indent="-3810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SzPct val="85000"/>
        <a:buFont typeface="Helvetica CE" charset="-18"/>
        <a:buChar char="–"/>
        <a:defRPr sz="2000">
          <a:solidFill>
            <a:srgbClr val="333333"/>
          </a:solidFill>
          <a:latin typeface="+mn-lt"/>
        </a:defRPr>
      </a:lvl4pPr>
      <a:lvl5pPr marL="2133600" indent="-3810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 sz="2000">
          <a:solidFill>
            <a:srgbClr val="333333"/>
          </a:solidFill>
          <a:latin typeface="+mn-lt"/>
        </a:defRPr>
      </a:lvl5pPr>
      <a:lvl6pPr marL="2590800" indent="-3810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rgbClr val="333333"/>
          </a:solidFill>
          <a:latin typeface="+mn-lt"/>
        </a:defRPr>
      </a:lvl6pPr>
      <a:lvl7pPr marL="3048000" indent="-3810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rgbClr val="333333"/>
          </a:solidFill>
          <a:latin typeface="+mn-lt"/>
        </a:defRPr>
      </a:lvl7pPr>
      <a:lvl8pPr marL="3505200" indent="-3810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rgbClr val="333333"/>
          </a:solidFill>
          <a:latin typeface="+mn-lt"/>
        </a:defRPr>
      </a:lvl8pPr>
      <a:lvl9pPr marL="3962400" indent="-381000" algn="l" rtl="0" fontAlgn="base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85000"/>
        <a:buFont typeface="Helvetica CE" charset="-18"/>
        <a:buChar char="–"/>
        <a:defRPr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CH" dirty="0" smtClean="0">
                <a:solidFill>
                  <a:schemeClr val="bg2"/>
                </a:solidFill>
              </a:rPr>
              <a:t>2405 Betriebssysteme</a:t>
            </a:r>
            <a:br>
              <a:rPr lang="de-CH" dirty="0" smtClean="0">
                <a:solidFill>
                  <a:schemeClr val="bg2"/>
                </a:solidFill>
              </a:rPr>
            </a:br>
            <a:r>
              <a:rPr lang="de-CH" dirty="0" smtClean="0"/>
              <a:t>XIII. Sicherheit</a:t>
            </a:r>
            <a:endParaRPr lang="de-DE" dirty="0" smtClean="0"/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Thomas Staub, Markus </a:t>
            </a:r>
            <a:r>
              <a:rPr lang="de-CH" dirty="0" err="1" smtClean="0"/>
              <a:t>Anwander</a:t>
            </a:r>
            <a:endParaRPr lang="de-CH" dirty="0" smtClean="0"/>
          </a:p>
          <a:p>
            <a:pPr eaLnBrk="1" hangingPunct="1"/>
            <a:r>
              <a:rPr lang="de-CH" dirty="0" smtClean="0"/>
              <a:t>Universität Bern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2.3.1 Rollenbasierte Zugriffskontrolle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1201" y="1676401"/>
            <a:ext cx="8026054" cy="4498975"/>
          </a:xfrm>
        </p:spPr>
        <p:txBody>
          <a:bodyPr/>
          <a:lstStyle/>
          <a:p>
            <a:r>
              <a:rPr lang="de-CH" dirty="0" smtClean="0"/>
              <a:t>Privileg = Recht zum Ausführen eines Systemaufrufs oder eine Option zu benutzen, </a:t>
            </a:r>
            <a:br>
              <a:rPr lang="de-CH" dirty="0" smtClean="0"/>
            </a:br>
            <a:r>
              <a:rPr lang="de-CH" dirty="0" smtClean="0"/>
              <a:t>z.B. Datei mit Schreibzugriff zu öffnen </a:t>
            </a:r>
          </a:p>
          <a:p>
            <a:r>
              <a:rPr lang="de-CH" dirty="0" smtClean="0"/>
              <a:t>Zuordnen von Privilegien zu Prozessen</a:t>
            </a:r>
          </a:p>
          <a:p>
            <a:r>
              <a:rPr lang="de-CH" dirty="0" smtClean="0"/>
              <a:t>Zuordnen von Privilegien und Programmen zu Rollen</a:t>
            </a:r>
          </a:p>
          <a:p>
            <a:r>
              <a:rPr lang="de-CH" dirty="0" smtClean="0"/>
              <a:t>Zuordnen von Rollen zu Benutzern </a:t>
            </a:r>
          </a:p>
          <a:p>
            <a:r>
              <a:rPr lang="de-CH" dirty="0" smtClean="0"/>
              <a:t>Benutzer kann Rolle übernehmen, </a:t>
            </a:r>
            <a:br>
              <a:rPr lang="de-CH" dirty="0" smtClean="0"/>
            </a:br>
            <a:r>
              <a:rPr lang="de-CH" dirty="0" smtClean="0"/>
              <a:t>welche wiederum ein Privileg erlaubt, </a:t>
            </a:r>
            <a:br>
              <a:rPr lang="de-CH" dirty="0" smtClean="0"/>
            </a:br>
            <a:r>
              <a:rPr lang="de-CH" dirty="0" smtClean="0"/>
              <a:t>ein bestimmtes Programm auszuführen.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55721-F26F-41F7-AD21-E97920CCF15F}" type="slidenum">
              <a:rPr lang="de-CH" smtClean="0"/>
              <a:pPr>
                <a:defRPr/>
              </a:pPr>
              <a:t>10</a:t>
            </a:fld>
            <a:endParaRPr lang="de-CH" sz="1400">
              <a:latin typeface="Times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8915531" y="1556792"/>
            <a:ext cx="2952328" cy="252028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Benutzer 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llipse 7"/>
          <p:cNvSpPr>
            <a:spLocks noChangeAspect="1"/>
          </p:cNvSpPr>
          <p:nvPr/>
        </p:nvSpPr>
        <p:spPr bwMode="auto">
          <a:xfrm>
            <a:off x="9419587" y="2060848"/>
            <a:ext cx="1944432" cy="1944216"/>
          </a:xfrm>
          <a:prstGeom prst="ellipse">
            <a:avLst/>
          </a:prstGeom>
          <a:solidFill>
            <a:srgbClr val="B2B2B2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Rolle 1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9707619" y="2708920"/>
            <a:ext cx="1368152" cy="432048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Privileg 1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9707619" y="3212976"/>
            <a:ext cx="1368152" cy="432048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Privileg 2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llipse 10"/>
          <p:cNvSpPr>
            <a:spLocks noChangeAspect="1"/>
          </p:cNvSpPr>
          <p:nvPr/>
        </p:nvSpPr>
        <p:spPr bwMode="auto">
          <a:xfrm>
            <a:off x="9417627" y="4509120"/>
            <a:ext cx="1944432" cy="1944216"/>
          </a:xfrm>
          <a:prstGeom prst="ellipse">
            <a:avLst/>
          </a:prstGeom>
          <a:solidFill>
            <a:srgbClr val="B2B2B2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Prozess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Gerade Verbindung mit Pfeil 12"/>
          <p:cNvCxnSpPr>
            <a:stCxn id="7" idx="2"/>
            <a:endCxn id="11" idx="0"/>
          </p:cNvCxnSpPr>
          <p:nvPr/>
        </p:nvCxnSpPr>
        <p:spPr bwMode="auto">
          <a:xfrm flipH="1">
            <a:off x="10389843" y="4077072"/>
            <a:ext cx="1852" cy="43204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4" name="Textfeld 13"/>
          <p:cNvSpPr txBox="1"/>
          <p:nvPr/>
        </p:nvSpPr>
        <p:spPr>
          <a:xfrm>
            <a:off x="8830817" y="4053720"/>
            <a:ext cx="33858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Ausführung mit Privileg 1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4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2.3.2 Zugriffsmatrix für </a:t>
            </a:r>
            <a:r>
              <a:rPr lang="de-CH" dirty="0"/>
              <a:t>r</a:t>
            </a:r>
            <a:r>
              <a:rPr lang="de-CH" dirty="0" smtClean="0"/>
              <a:t>ollenbasierte </a:t>
            </a:r>
            <a:r>
              <a:rPr lang="de-CH" dirty="0"/>
              <a:t>Zugriffskontrolle</a:t>
            </a:r>
            <a:r>
              <a:rPr lang="de-CH" dirty="0" smtClean="0"/>
              <a:t>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55721-F26F-41F7-AD21-E97920CCF15F}" type="slidenum">
              <a:rPr lang="de-CH" smtClean="0"/>
              <a:pPr>
                <a:defRPr/>
              </a:pPr>
              <a:t>11</a:t>
            </a:fld>
            <a:endParaRPr lang="de-CH" sz="1400">
              <a:latin typeface="Times" charset="0"/>
            </a:endParaRPr>
          </a:p>
        </p:txBody>
      </p:sp>
      <p:sp>
        <p:nvSpPr>
          <p:cNvPr id="8" name="Rectangle 1028"/>
          <p:cNvSpPr>
            <a:spLocks noChangeAspect="1" noChangeArrowheads="1"/>
          </p:cNvSpPr>
          <p:nvPr/>
        </p:nvSpPr>
        <p:spPr bwMode="auto">
          <a:xfrm>
            <a:off x="6579987" y="2657140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>
                <a:latin typeface="Arial" charset="0"/>
              </a:rPr>
              <a:t>F</a:t>
            </a:r>
            <a:r>
              <a:rPr lang="de-CH" sz="2000" baseline="-25000">
                <a:latin typeface="Arial" charset="0"/>
              </a:rPr>
              <a:t>1</a:t>
            </a:r>
          </a:p>
        </p:txBody>
      </p:sp>
      <p:sp>
        <p:nvSpPr>
          <p:cNvPr id="9" name="Rectangle 1029"/>
          <p:cNvSpPr>
            <a:spLocks noChangeAspect="1" noChangeArrowheads="1"/>
          </p:cNvSpPr>
          <p:nvPr/>
        </p:nvSpPr>
        <p:spPr bwMode="auto">
          <a:xfrm>
            <a:off x="7098217" y="2657140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>
                <a:latin typeface="Arial" charset="0"/>
              </a:rPr>
              <a:t>F</a:t>
            </a:r>
            <a:r>
              <a:rPr lang="de-CH" sz="2000" baseline="-25000">
                <a:latin typeface="Arial" charset="0"/>
              </a:rPr>
              <a:t>2</a:t>
            </a:r>
          </a:p>
        </p:txBody>
      </p:sp>
      <p:sp>
        <p:nvSpPr>
          <p:cNvPr id="10" name="Rectangle 1030"/>
          <p:cNvSpPr>
            <a:spLocks noChangeAspect="1" noChangeArrowheads="1"/>
          </p:cNvSpPr>
          <p:nvPr/>
        </p:nvSpPr>
        <p:spPr bwMode="auto">
          <a:xfrm>
            <a:off x="7616448" y="2657140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 dirty="0" smtClean="0">
                <a:latin typeface="Arial" charset="0"/>
              </a:rPr>
              <a:t>P</a:t>
            </a:r>
            <a:r>
              <a:rPr lang="de-CH" sz="2000" baseline="-25000" dirty="0" smtClean="0">
                <a:latin typeface="Arial" charset="0"/>
              </a:rPr>
              <a:t>1</a:t>
            </a:r>
            <a:endParaRPr lang="de-CH" sz="2000" baseline="-25000" dirty="0">
              <a:latin typeface="Arial" charset="0"/>
            </a:endParaRPr>
          </a:p>
        </p:txBody>
      </p:sp>
      <p:sp>
        <p:nvSpPr>
          <p:cNvPr id="11" name="Rectangle 1031"/>
          <p:cNvSpPr>
            <a:spLocks noChangeAspect="1" noChangeArrowheads="1"/>
          </p:cNvSpPr>
          <p:nvPr/>
        </p:nvSpPr>
        <p:spPr bwMode="auto">
          <a:xfrm>
            <a:off x="8134678" y="2657140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 dirty="0" smtClean="0">
                <a:latin typeface="Arial" charset="0"/>
              </a:rPr>
              <a:t>P</a:t>
            </a:r>
            <a:r>
              <a:rPr lang="de-CH" sz="2000" baseline="-25000" dirty="0" smtClean="0">
                <a:latin typeface="Arial" charset="0"/>
              </a:rPr>
              <a:t>2</a:t>
            </a:r>
            <a:endParaRPr lang="de-CH" sz="2000" baseline="-25000" dirty="0">
              <a:latin typeface="Arial" charset="0"/>
            </a:endParaRPr>
          </a:p>
        </p:txBody>
      </p:sp>
      <p:sp>
        <p:nvSpPr>
          <p:cNvPr id="12" name="Rectangle 1032"/>
          <p:cNvSpPr>
            <a:spLocks noChangeAspect="1" noChangeArrowheads="1"/>
          </p:cNvSpPr>
          <p:nvPr/>
        </p:nvSpPr>
        <p:spPr bwMode="auto">
          <a:xfrm>
            <a:off x="8652909" y="2657140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>
                <a:latin typeface="Arial" charset="0"/>
              </a:rPr>
              <a:t>D</a:t>
            </a:r>
            <a:r>
              <a:rPr lang="de-CH" sz="2000" baseline="-25000">
                <a:latin typeface="Arial" charset="0"/>
              </a:rPr>
              <a:t>1</a:t>
            </a:r>
          </a:p>
        </p:txBody>
      </p:sp>
      <p:sp>
        <p:nvSpPr>
          <p:cNvPr id="13" name="Rectangle 1033"/>
          <p:cNvSpPr>
            <a:spLocks noChangeAspect="1" noChangeArrowheads="1"/>
          </p:cNvSpPr>
          <p:nvPr/>
        </p:nvSpPr>
        <p:spPr bwMode="auto">
          <a:xfrm>
            <a:off x="9171139" y="2657140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>
                <a:latin typeface="Arial" charset="0"/>
              </a:rPr>
              <a:t>D</a:t>
            </a:r>
            <a:r>
              <a:rPr lang="de-CH" sz="2000" baseline="-25000">
                <a:latin typeface="Arial" charset="0"/>
              </a:rPr>
              <a:t>2</a:t>
            </a:r>
          </a:p>
        </p:txBody>
      </p:sp>
      <p:sp>
        <p:nvSpPr>
          <p:cNvPr id="21" name="Rectangle 1041"/>
          <p:cNvSpPr>
            <a:spLocks noChangeAspect="1" noChangeArrowheads="1"/>
          </p:cNvSpPr>
          <p:nvPr/>
        </p:nvSpPr>
        <p:spPr bwMode="auto">
          <a:xfrm>
            <a:off x="6579987" y="317530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>
                <a:latin typeface="Arial" charset="0"/>
              </a:rPr>
              <a:t>r</a:t>
            </a:r>
          </a:p>
        </p:txBody>
      </p:sp>
      <p:sp>
        <p:nvSpPr>
          <p:cNvPr id="22" name="Rectangle 1042"/>
          <p:cNvSpPr>
            <a:spLocks noChangeAspect="1" noChangeArrowheads="1"/>
          </p:cNvSpPr>
          <p:nvPr/>
        </p:nvSpPr>
        <p:spPr bwMode="auto">
          <a:xfrm>
            <a:off x="7098217" y="317530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de-CH" sz="2000" dirty="0">
                <a:solidFill>
                  <a:srgbClr val="000000"/>
                </a:solidFill>
                <a:latin typeface="Arial" charset="0"/>
              </a:rPr>
              <a:t>r</a:t>
            </a:r>
            <a:endParaRPr lang="de-CH" sz="2000" dirty="0" smtClean="0">
              <a:solidFill>
                <a:srgbClr val="000000"/>
              </a:solidFill>
              <a:latin typeface="Arial" charset="0"/>
            </a:endParaRPr>
          </a:p>
          <a:p>
            <a:pPr lvl="0" algn="ctr"/>
            <a:r>
              <a:rPr lang="de-CH" sz="2000" dirty="0" smtClean="0">
                <a:solidFill>
                  <a:srgbClr val="000000"/>
                </a:solidFill>
                <a:latin typeface="Arial" charset="0"/>
              </a:rPr>
              <a:t>o</a:t>
            </a:r>
            <a:endParaRPr lang="de-CH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Rectangle 1043"/>
          <p:cNvSpPr>
            <a:spLocks noChangeAspect="1" noChangeArrowheads="1"/>
          </p:cNvSpPr>
          <p:nvPr/>
        </p:nvSpPr>
        <p:spPr bwMode="auto">
          <a:xfrm>
            <a:off x="7616448" y="317530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 dirty="0" smtClean="0">
                <a:latin typeface="Arial" charset="0"/>
              </a:rPr>
              <a:t>w</a:t>
            </a:r>
            <a:endParaRPr lang="de-CH" sz="2000" dirty="0">
              <a:latin typeface="Arial" charset="0"/>
            </a:endParaRPr>
          </a:p>
        </p:txBody>
      </p:sp>
      <p:sp>
        <p:nvSpPr>
          <p:cNvPr id="24" name="Rectangle 1044"/>
          <p:cNvSpPr>
            <a:spLocks noChangeAspect="1" noChangeArrowheads="1"/>
          </p:cNvSpPr>
          <p:nvPr/>
        </p:nvSpPr>
        <p:spPr bwMode="auto">
          <a:xfrm>
            <a:off x="8134678" y="317530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de-CH" sz="2000" dirty="0" smtClean="0">
                <a:solidFill>
                  <a:srgbClr val="000000"/>
                </a:solidFill>
                <a:latin typeface="Arial" charset="0"/>
              </a:rPr>
              <a:t>w</a:t>
            </a:r>
            <a:endParaRPr lang="de-CH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Rectangle 1045"/>
          <p:cNvSpPr>
            <a:spLocks noChangeAspect="1" noChangeArrowheads="1"/>
          </p:cNvSpPr>
          <p:nvPr/>
        </p:nvSpPr>
        <p:spPr bwMode="auto">
          <a:xfrm>
            <a:off x="8652909" y="317530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de-CH" sz="2000" dirty="0" smtClean="0">
                <a:solidFill>
                  <a:srgbClr val="000000"/>
                </a:solidFill>
                <a:latin typeface="Arial" charset="0"/>
              </a:rPr>
              <a:t>s</a:t>
            </a:r>
            <a:endParaRPr lang="de-CH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Rectangle 1046"/>
          <p:cNvSpPr>
            <a:spLocks noChangeAspect="1" noChangeArrowheads="1"/>
          </p:cNvSpPr>
          <p:nvPr/>
        </p:nvSpPr>
        <p:spPr bwMode="auto">
          <a:xfrm>
            <a:off x="9171139" y="317530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 dirty="0">
                <a:latin typeface="Arial" charset="0"/>
              </a:rPr>
              <a:t>o</a:t>
            </a:r>
          </a:p>
        </p:txBody>
      </p:sp>
      <p:sp>
        <p:nvSpPr>
          <p:cNvPr id="29" name="Rectangle 1049"/>
          <p:cNvSpPr>
            <a:spLocks noChangeAspect="1" noChangeArrowheads="1"/>
          </p:cNvSpPr>
          <p:nvPr/>
        </p:nvSpPr>
        <p:spPr bwMode="auto">
          <a:xfrm>
            <a:off x="6579987" y="369346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de-CH" sz="2000" dirty="0" smtClean="0">
                <a:solidFill>
                  <a:srgbClr val="000000"/>
                </a:solidFill>
                <a:latin typeface="Arial" charset="0"/>
              </a:rPr>
              <a:t>w</a:t>
            </a:r>
            <a:endParaRPr lang="de-CH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Rectangle 1050"/>
          <p:cNvSpPr>
            <a:spLocks noChangeAspect="1" noChangeArrowheads="1"/>
          </p:cNvSpPr>
          <p:nvPr/>
        </p:nvSpPr>
        <p:spPr bwMode="auto">
          <a:xfrm>
            <a:off x="7098217" y="369346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de-CH" sz="2000" dirty="0" smtClean="0">
                <a:solidFill>
                  <a:srgbClr val="000000"/>
                </a:solidFill>
                <a:latin typeface="Arial" charset="0"/>
              </a:rPr>
              <a:t>e</a:t>
            </a:r>
            <a:endParaRPr lang="de-CH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" name="Rectangle 1051"/>
          <p:cNvSpPr>
            <a:spLocks noChangeAspect="1" noChangeArrowheads="1"/>
          </p:cNvSpPr>
          <p:nvPr/>
        </p:nvSpPr>
        <p:spPr bwMode="auto">
          <a:xfrm>
            <a:off x="7616448" y="369346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2" name="Rectangle 1052"/>
          <p:cNvSpPr>
            <a:spLocks noChangeAspect="1" noChangeArrowheads="1"/>
          </p:cNvSpPr>
          <p:nvPr/>
        </p:nvSpPr>
        <p:spPr bwMode="auto">
          <a:xfrm>
            <a:off x="8134678" y="369346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 dirty="0">
              <a:latin typeface="Arial" charset="0"/>
            </a:endParaRPr>
          </a:p>
        </p:txBody>
      </p:sp>
      <p:sp>
        <p:nvSpPr>
          <p:cNvPr id="33" name="Rectangle 1053"/>
          <p:cNvSpPr>
            <a:spLocks noChangeAspect="1" noChangeArrowheads="1"/>
          </p:cNvSpPr>
          <p:nvPr/>
        </p:nvSpPr>
        <p:spPr bwMode="auto">
          <a:xfrm>
            <a:off x="8652909" y="369346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de-CH" sz="2000" dirty="0" smtClean="0">
                <a:solidFill>
                  <a:srgbClr val="000000"/>
                </a:solidFill>
                <a:latin typeface="Arial" charset="0"/>
              </a:rPr>
              <a:t>o</a:t>
            </a:r>
            <a:endParaRPr lang="de-CH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" name="Rectangle 1054"/>
          <p:cNvSpPr>
            <a:spLocks noChangeAspect="1" noChangeArrowheads="1"/>
          </p:cNvSpPr>
          <p:nvPr/>
        </p:nvSpPr>
        <p:spPr bwMode="auto">
          <a:xfrm>
            <a:off x="9171139" y="369346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de-CH" sz="2000" dirty="0" smtClean="0">
                <a:solidFill>
                  <a:srgbClr val="000000"/>
                </a:solidFill>
                <a:latin typeface="Arial" charset="0"/>
              </a:rPr>
              <a:t>s</a:t>
            </a:r>
            <a:endParaRPr lang="de-CH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7" name="Rectangle 1057"/>
          <p:cNvSpPr>
            <a:spLocks noChangeAspect="1" noChangeArrowheads="1"/>
          </p:cNvSpPr>
          <p:nvPr/>
        </p:nvSpPr>
        <p:spPr bwMode="auto">
          <a:xfrm>
            <a:off x="6579987" y="421162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8" name="Rectangle 1058"/>
          <p:cNvSpPr>
            <a:spLocks noChangeAspect="1" noChangeArrowheads="1"/>
          </p:cNvSpPr>
          <p:nvPr/>
        </p:nvSpPr>
        <p:spPr bwMode="auto">
          <a:xfrm>
            <a:off x="7098217" y="421162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 dirty="0">
              <a:latin typeface="Arial" charset="0"/>
            </a:endParaRPr>
          </a:p>
        </p:txBody>
      </p:sp>
      <p:sp>
        <p:nvSpPr>
          <p:cNvPr id="39" name="Rectangle 1059"/>
          <p:cNvSpPr>
            <a:spLocks noChangeAspect="1" noChangeArrowheads="1"/>
          </p:cNvSpPr>
          <p:nvPr/>
        </p:nvSpPr>
        <p:spPr bwMode="auto">
          <a:xfrm>
            <a:off x="7616448" y="421162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 dirty="0">
              <a:latin typeface="Arial" charset="0"/>
            </a:endParaRPr>
          </a:p>
        </p:txBody>
      </p:sp>
      <p:sp>
        <p:nvSpPr>
          <p:cNvPr id="40" name="Rectangle 1061"/>
          <p:cNvSpPr>
            <a:spLocks noChangeAspect="1" noChangeArrowheads="1"/>
          </p:cNvSpPr>
          <p:nvPr/>
        </p:nvSpPr>
        <p:spPr bwMode="auto">
          <a:xfrm>
            <a:off x="8652909" y="421162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1" name="Rectangle 1062"/>
          <p:cNvSpPr>
            <a:spLocks noChangeAspect="1" noChangeArrowheads="1"/>
          </p:cNvSpPr>
          <p:nvPr/>
        </p:nvSpPr>
        <p:spPr bwMode="auto">
          <a:xfrm>
            <a:off x="9171139" y="421162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4" name="Rectangle 1065"/>
          <p:cNvSpPr>
            <a:spLocks noChangeAspect="1" noChangeArrowheads="1"/>
          </p:cNvSpPr>
          <p:nvPr/>
        </p:nvSpPr>
        <p:spPr bwMode="auto">
          <a:xfrm>
            <a:off x="6579987" y="472978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 dirty="0">
              <a:latin typeface="Arial" charset="0"/>
            </a:endParaRPr>
          </a:p>
        </p:txBody>
      </p:sp>
      <p:sp>
        <p:nvSpPr>
          <p:cNvPr id="45" name="Rectangle 1066"/>
          <p:cNvSpPr>
            <a:spLocks noChangeAspect="1" noChangeArrowheads="1"/>
          </p:cNvSpPr>
          <p:nvPr/>
        </p:nvSpPr>
        <p:spPr bwMode="auto">
          <a:xfrm>
            <a:off x="7098217" y="472978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de-CH" sz="2000" dirty="0" smtClean="0">
                <a:solidFill>
                  <a:srgbClr val="000000"/>
                </a:solidFill>
                <a:latin typeface="Arial" charset="0"/>
              </a:rPr>
              <a:t>w</a:t>
            </a:r>
            <a:endParaRPr lang="de-CH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" name="Rectangle 1067"/>
          <p:cNvSpPr>
            <a:spLocks noChangeAspect="1" noChangeArrowheads="1"/>
          </p:cNvSpPr>
          <p:nvPr/>
        </p:nvSpPr>
        <p:spPr bwMode="auto">
          <a:xfrm>
            <a:off x="7616448" y="472978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 dirty="0" err="1" smtClean="0">
                <a:latin typeface="Arial" charset="0"/>
              </a:rPr>
              <a:t>st</a:t>
            </a:r>
            <a:endParaRPr lang="de-CH" sz="2000" dirty="0">
              <a:latin typeface="Arial" charset="0"/>
            </a:endParaRPr>
          </a:p>
        </p:txBody>
      </p:sp>
      <p:sp>
        <p:nvSpPr>
          <p:cNvPr id="47" name="Rectangle 1068"/>
          <p:cNvSpPr>
            <a:spLocks noChangeAspect="1" noChangeArrowheads="1"/>
          </p:cNvSpPr>
          <p:nvPr/>
        </p:nvSpPr>
        <p:spPr bwMode="auto">
          <a:xfrm>
            <a:off x="8134678" y="472978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>
              <a:latin typeface="Arial" charset="0"/>
            </a:endParaRPr>
          </a:p>
        </p:txBody>
      </p:sp>
      <p:sp>
        <p:nvSpPr>
          <p:cNvPr id="48" name="Rectangle 1069"/>
          <p:cNvSpPr>
            <a:spLocks noChangeAspect="1" noChangeArrowheads="1"/>
          </p:cNvSpPr>
          <p:nvPr/>
        </p:nvSpPr>
        <p:spPr bwMode="auto">
          <a:xfrm>
            <a:off x="8652909" y="472978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 dirty="0">
              <a:latin typeface="Arial" charset="0"/>
            </a:endParaRPr>
          </a:p>
        </p:txBody>
      </p:sp>
      <p:sp>
        <p:nvSpPr>
          <p:cNvPr id="49" name="Rectangle 1070"/>
          <p:cNvSpPr>
            <a:spLocks noChangeAspect="1" noChangeArrowheads="1"/>
          </p:cNvSpPr>
          <p:nvPr/>
        </p:nvSpPr>
        <p:spPr bwMode="auto">
          <a:xfrm>
            <a:off x="9171139" y="472978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2" name="Rectangle 1028"/>
          <p:cNvSpPr>
            <a:spLocks noChangeAspect="1" noChangeArrowheads="1"/>
          </p:cNvSpPr>
          <p:nvPr/>
        </p:nvSpPr>
        <p:spPr bwMode="auto">
          <a:xfrm>
            <a:off x="5025006" y="2657140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 dirty="0" smtClean="0">
                <a:latin typeface="Arial" charset="0"/>
              </a:rPr>
              <a:t>R</a:t>
            </a:r>
            <a:r>
              <a:rPr lang="de-CH" sz="2000" baseline="-25000" dirty="0" smtClean="0">
                <a:latin typeface="Arial" charset="0"/>
              </a:rPr>
              <a:t>1</a:t>
            </a:r>
            <a:endParaRPr lang="de-CH" sz="2000" baseline="-25000" dirty="0">
              <a:latin typeface="Arial" charset="0"/>
            </a:endParaRPr>
          </a:p>
        </p:txBody>
      </p:sp>
      <p:sp>
        <p:nvSpPr>
          <p:cNvPr id="53" name="Rectangle 1029"/>
          <p:cNvSpPr>
            <a:spLocks noChangeAspect="1" noChangeArrowheads="1"/>
          </p:cNvSpPr>
          <p:nvPr/>
        </p:nvSpPr>
        <p:spPr bwMode="auto">
          <a:xfrm>
            <a:off x="5543236" y="2657140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 dirty="0" smtClean="0">
                <a:latin typeface="Arial" charset="0"/>
              </a:rPr>
              <a:t>R</a:t>
            </a:r>
            <a:r>
              <a:rPr lang="de-CH" sz="2000" baseline="-25000" dirty="0" smtClean="0">
                <a:latin typeface="Arial" charset="0"/>
              </a:rPr>
              <a:t>2</a:t>
            </a:r>
            <a:endParaRPr lang="de-CH" sz="2000" baseline="-25000" dirty="0">
              <a:latin typeface="Arial" charset="0"/>
            </a:endParaRPr>
          </a:p>
        </p:txBody>
      </p:sp>
      <p:sp>
        <p:nvSpPr>
          <p:cNvPr id="54" name="Rectangle 1030"/>
          <p:cNvSpPr>
            <a:spLocks noChangeAspect="1" noChangeArrowheads="1"/>
          </p:cNvSpPr>
          <p:nvPr/>
        </p:nvSpPr>
        <p:spPr bwMode="auto">
          <a:xfrm>
            <a:off x="6061467" y="2657140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 dirty="0" err="1" smtClean="0">
                <a:latin typeface="Arial" charset="0"/>
              </a:rPr>
              <a:t>R</a:t>
            </a:r>
            <a:r>
              <a:rPr lang="de-CH" sz="2000" baseline="-25000" dirty="0" err="1" smtClean="0">
                <a:latin typeface="Arial" charset="0"/>
              </a:rPr>
              <a:t>n</a:t>
            </a:r>
            <a:endParaRPr lang="de-CH" sz="2000" baseline="-25000" dirty="0">
              <a:latin typeface="Arial" charset="0"/>
            </a:endParaRPr>
          </a:p>
        </p:txBody>
      </p:sp>
      <p:sp>
        <p:nvSpPr>
          <p:cNvPr id="55" name="Rectangle 1041"/>
          <p:cNvSpPr>
            <a:spLocks noChangeAspect="1" noChangeArrowheads="1"/>
          </p:cNvSpPr>
          <p:nvPr/>
        </p:nvSpPr>
        <p:spPr bwMode="auto">
          <a:xfrm>
            <a:off x="5025006" y="317530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 dirty="0" smtClean="0">
                <a:latin typeface="Arial" charset="0"/>
              </a:rPr>
              <a:t>c</a:t>
            </a:r>
            <a:endParaRPr lang="de-CH" sz="2000" dirty="0">
              <a:latin typeface="Arial" charset="0"/>
            </a:endParaRPr>
          </a:p>
        </p:txBody>
      </p:sp>
      <p:sp>
        <p:nvSpPr>
          <p:cNvPr id="56" name="Rectangle 1042"/>
          <p:cNvSpPr>
            <a:spLocks noChangeAspect="1" noChangeArrowheads="1"/>
          </p:cNvSpPr>
          <p:nvPr/>
        </p:nvSpPr>
        <p:spPr bwMode="auto">
          <a:xfrm>
            <a:off x="5543236" y="317530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de-CH" sz="2000" dirty="0" smtClean="0">
                <a:solidFill>
                  <a:srgbClr val="000000"/>
                </a:solidFill>
                <a:latin typeface="Arial" charset="0"/>
              </a:rPr>
              <a:t>o</a:t>
            </a:r>
            <a:endParaRPr lang="de-CH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" name="Rectangle 1043"/>
          <p:cNvSpPr>
            <a:spLocks noChangeAspect="1" noChangeArrowheads="1"/>
          </p:cNvSpPr>
          <p:nvPr/>
        </p:nvSpPr>
        <p:spPr bwMode="auto">
          <a:xfrm>
            <a:off x="6061467" y="317530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 dirty="0">
                <a:latin typeface="Arial" charset="0"/>
              </a:rPr>
              <a:t>c</a:t>
            </a:r>
            <a:endParaRPr lang="de-CH" sz="2000" dirty="0" smtClean="0">
              <a:latin typeface="Arial" charset="0"/>
            </a:endParaRPr>
          </a:p>
          <a:p>
            <a:pPr algn="ctr"/>
            <a:r>
              <a:rPr lang="de-CH" sz="2000" dirty="0" smtClean="0">
                <a:latin typeface="Arial" charset="0"/>
              </a:rPr>
              <a:t>o</a:t>
            </a:r>
            <a:endParaRPr lang="de-CH" sz="2000" dirty="0">
              <a:latin typeface="Arial" charset="0"/>
            </a:endParaRPr>
          </a:p>
        </p:txBody>
      </p:sp>
      <p:sp>
        <p:nvSpPr>
          <p:cNvPr id="58" name="Rectangle 1049"/>
          <p:cNvSpPr>
            <a:spLocks noChangeAspect="1" noChangeArrowheads="1"/>
          </p:cNvSpPr>
          <p:nvPr/>
        </p:nvSpPr>
        <p:spPr bwMode="auto">
          <a:xfrm>
            <a:off x="5025006" y="369346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" name="Rectangle 1050"/>
          <p:cNvSpPr>
            <a:spLocks noChangeAspect="1" noChangeArrowheads="1"/>
          </p:cNvSpPr>
          <p:nvPr/>
        </p:nvSpPr>
        <p:spPr bwMode="auto">
          <a:xfrm>
            <a:off x="5543236" y="369346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de-CH" sz="2000">
                <a:solidFill>
                  <a:srgbClr val="000000"/>
                </a:solidFill>
                <a:latin typeface="Arial" charset="0"/>
              </a:rPr>
              <a:t>c</a:t>
            </a:r>
            <a:endParaRPr lang="de-CH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0" name="Rectangle 1051"/>
          <p:cNvSpPr>
            <a:spLocks noChangeAspect="1" noChangeArrowheads="1"/>
          </p:cNvSpPr>
          <p:nvPr/>
        </p:nvSpPr>
        <p:spPr bwMode="auto">
          <a:xfrm>
            <a:off x="6061467" y="369346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1" name="Rectangle 1057"/>
          <p:cNvSpPr>
            <a:spLocks noChangeAspect="1" noChangeArrowheads="1"/>
          </p:cNvSpPr>
          <p:nvPr/>
        </p:nvSpPr>
        <p:spPr bwMode="auto">
          <a:xfrm>
            <a:off x="5025006" y="421162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2" name="Rectangle 1058"/>
          <p:cNvSpPr>
            <a:spLocks noChangeAspect="1" noChangeArrowheads="1"/>
          </p:cNvSpPr>
          <p:nvPr/>
        </p:nvSpPr>
        <p:spPr bwMode="auto">
          <a:xfrm>
            <a:off x="5543236" y="421162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 dirty="0">
              <a:latin typeface="Arial" charset="0"/>
            </a:endParaRPr>
          </a:p>
        </p:txBody>
      </p:sp>
      <p:sp>
        <p:nvSpPr>
          <p:cNvPr id="63" name="Rectangle 1059"/>
          <p:cNvSpPr>
            <a:spLocks noChangeAspect="1" noChangeArrowheads="1"/>
          </p:cNvSpPr>
          <p:nvPr/>
        </p:nvSpPr>
        <p:spPr bwMode="auto">
          <a:xfrm>
            <a:off x="6061467" y="421162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 dirty="0">
              <a:latin typeface="Arial" charset="0"/>
            </a:endParaRPr>
          </a:p>
        </p:txBody>
      </p:sp>
      <p:sp>
        <p:nvSpPr>
          <p:cNvPr id="64" name="Rectangle 1065"/>
          <p:cNvSpPr>
            <a:spLocks noChangeAspect="1" noChangeArrowheads="1"/>
          </p:cNvSpPr>
          <p:nvPr/>
        </p:nvSpPr>
        <p:spPr bwMode="auto">
          <a:xfrm>
            <a:off x="5025006" y="472978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 dirty="0">
              <a:latin typeface="Arial" charset="0"/>
            </a:endParaRPr>
          </a:p>
        </p:txBody>
      </p:sp>
      <p:sp>
        <p:nvSpPr>
          <p:cNvPr id="65" name="Rectangle 1066"/>
          <p:cNvSpPr>
            <a:spLocks noChangeAspect="1" noChangeArrowheads="1"/>
          </p:cNvSpPr>
          <p:nvPr/>
        </p:nvSpPr>
        <p:spPr bwMode="auto">
          <a:xfrm>
            <a:off x="5543236" y="472978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6" name="Rectangle 1067"/>
          <p:cNvSpPr>
            <a:spLocks noChangeAspect="1" noChangeArrowheads="1"/>
          </p:cNvSpPr>
          <p:nvPr/>
        </p:nvSpPr>
        <p:spPr bwMode="auto">
          <a:xfrm>
            <a:off x="6061467" y="4729780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 dirty="0">
                <a:latin typeface="Arial" charset="0"/>
              </a:rPr>
              <a:t>c</a:t>
            </a:r>
          </a:p>
        </p:txBody>
      </p:sp>
      <p:sp>
        <p:nvSpPr>
          <p:cNvPr id="67" name="Rectangle 1028"/>
          <p:cNvSpPr>
            <a:spLocks noChangeAspect="1" noChangeArrowheads="1"/>
          </p:cNvSpPr>
          <p:nvPr/>
        </p:nvSpPr>
        <p:spPr bwMode="auto">
          <a:xfrm>
            <a:off x="4511824" y="2657140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 baseline="-25000" dirty="0">
              <a:latin typeface="Arial" charset="0"/>
            </a:endParaRPr>
          </a:p>
        </p:txBody>
      </p:sp>
      <p:sp>
        <p:nvSpPr>
          <p:cNvPr id="68" name="Rectangle 1041"/>
          <p:cNvSpPr>
            <a:spLocks noChangeAspect="1" noChangeArrowheads="1"/>
          </p:cNvSpPr>
          <p:nvPr/>
        </p:nvSpPr>
        <p:spPr bwMode="auto">
          <a:xfrm>
            <a:off x="4511824" y="3175300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 dirty="0" smtClean="0">
                <a:latin typeface="Arial" charset="0"/>
              </a:rPr>
              <a:t>R</a:t>
            </a:r>
            <a:r>
              <a:rPr lang="de-CH" sz="2000" baseline="-25000" dirty="0" smtClean="0">
                <a:latin typeface="Arial" charset="0"/>
              </a:rPr>
              <a:t>1</a:t>
            </a:r>
            <a:endParaRPr lang="de-CH" sz="2000" baseline="-25000" dirty="0">
              <a:latin typeface="Arial" charset="0"/>
            </a:endParaRPr>
          </a:p>
        </p:txBody>
      </p:sp>
      <p:sp>
        <p:nvSpPr>
          <p:cNvPr id="69" name="Rectangle 1049"/>
          <p:cNvSpPr>
            <a:spLocks noChangeAspect="1" noChangeArrowheads="1"/>
          </p:cNvSpPr>
          <p:nvPr/>
        </p:nvSpPr>
        <p:spPr bwMode="auto">
          <a:xfrm>
            <a:off x="4511824" y="3693460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de-CH" sz="2000" dirty="0" smtClean="0">
                <a:solidFill>
                  <a:srgbClr val="000000"/>
                </a:solidFill>
                <a:latin typeface="Arial" charset="0"/>
              </a:rPr>
              <a:t>R</a:t>
            </a:r>
            <a:r>
              <a:rPr lang="de-CH" sz="20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de-CH" sz="200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" name="Rectangle 1057"/>
          <p:cNvSpPr>
            <a:spLocks noChangeAspect="1" noChangeArrowheads="1"/>
          </p:cNvSpPr>
          <p:nvPr/>
        </p:nvSpPr>
        <p:spPr bwMode="auto">
          <a:xfrm>
            <a:off x="4511824" y="4211620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71" name="Rectangle 1065"/>
          <p:cNvSpPr>
            <a:spLocks noChangeAspect="1" noChangeArrowheads="1"/>
          </p:cNvSpPr>
          <p:nvPr/>
        </p:nvSpPr>
        <p:spPr bwMode="auto">
          <a:xfrm>
            <a:off x="4511824" y="4729780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 dirty="0" err="1" smtClean="0">
                <a:latin typeface="Arial" charset="0"/>
              </a:rPr>
              <a:t>R</a:t>
            </a:r>
            <a:r>
              <a:rPr lang="de-CH" sz="2000" baseline="-25000" dirty="0" err="1" smtClean="0">
                <a:latin typeface="Arial" charset="0"/>
              </a:rPr>
              <a:t>n</a:t>
            </a:r>
            <a:endParaRPr lang="de-CH" sz="2000" baseline="-25000" dirty="0">
              <a:latin typeface="Arial" charset="0"/>
            </a:endParaRPr>
          </a:p>
        </p:txBody>
      </p:sp>
      <p:sp>
        <p:nvSpPr>
          <p:cNvPr id="72" name="Rectangle 1073"/>
          <p:cNvSpPr>
            <a:spLocks noChangeArrowheads="1"/>
          </p:cNvSpPr>
          <p:nvPr/>
        </p:nvSpPr>
        <p:spPr bwMode="auto">
          <a:xfrm>
            <a:off x="10192816" y="3521823"/>
            <a:ext cx="1447800" cy="257147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kumimoji="1" lang="en-US" sz="1800" dirty="0">
                <a:latin typeface="Arial" charset="0"/>
              </a:rPr>
              <a:t>r: read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kumimoji="1" lang="en-US" sz="1800" dirty="0">
                <a:latin typeface="Arial" charset="0"/>
              </a:rPr>
              <a:t>w: write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kumimoji="1" lang="en-US" sz="1800" dirty="0">
                <a:latin typeface="Arial" charset="0"/>
              </a:rPr>
              <a:t>o: owner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kumimoji="1" lang="en-US" sz="1800" dirty="0">
                <a:latin typeface="Arial" charset="0"/>
              </a:rPr>
              <a:t>s: </a:t>
            </a:r>
            <a:r>
              <a:rPr kumimoji="1" lang="en-US" sz="1800" dirty="0" smtClean="0">
                <a:latin typeface="Arial" charset="0"/>
              </a:rPr>
              <a:t>seek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kumimoji="1" lang="de-CH" sz="1800" dirty="0" err="1">
                <a:latin typeface="Arial" charset="0"/>
              </a:rPr>
              <a:t>s</a:t>
            </a:r>
            <a:r>
              <a:rPr kumimoji="1" lang="de-CH" sz="1800" dirty="0" err="1" smtClean="0">
                <a:latin typeface="Arial" charset="0"/>
              </a:rPr>
              <a:t>t</a:t>
            </a:r>
            <a:r>
              <a:rPr kumimoji="1" lang="de-CH" sz="1800" dirty="0" smtClean="0">
                <a:latin typeface="Arial" charset="0"/>
              </a:rPr>
              <a:t>: </a:t>
            </a:r>
            <a:r>
              <a:rPr kumimoji="1" lang="de-CH" sz="1800" dirty="0" err="1" smtClean="0">
                <a:latin typeface="Arial" charset="0"/>
              </a:rPr>
              <a:t>stop</a:t>
            </a:r>
            <a:endParaRPr kumimoji="1" lang="en-US" sz="18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kumimoji="1" lang="en-US" sz="1800" dirty="0">
                <a:latin typeface="Arial" charset="0"/>
              </a:rPr>
              <a:t>w</a:t>
            </a:r>
            <a:r>
              <a:rPr kumimoji="1" lang="en-US" sz="1800" dirty="0" smtClean="0">
                <a:latin typeface="Arial" charset="0"/>
              </a:rPr>
              <a:t>: wakeup</a:t>
            </a:r>
            <a:endParaRPr kumimoji="1" lang="en-US" sz="18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kumimoji="1" lang="en-US" sz="1800" dirty="0">
                <a:latin typeface="Arial" charset="0"/>
              </a:rPr>
              <a:t>c: control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kumimoji="1" lang="en-US" sz="1800" dirty="0">
                <a:latin typeface="Arial" charset="0"/>
              </a:rPr>
              <a:t>e: execute</a:t>
            </a:r>
          </a:p>
        </p:txBody>
      </p:sp>
      <p:sp>
        <p:nvSpPr>
          <p:cNvPr id="73" name="Rectangle 1083"/>
          <p:cNvSpPr>
            <a:spLocks noChangeArrowheads="1"/>
          </p:cNvSpPr>
          <p:nvPr/>
        </p:nvSpPr>
        <p:spPr bwMode="auto">
          <a:xfrm>
            <a:off x="10192816" y="1502859"/>
            <a:ext cx="1447800" cy="161582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kumimoji="1" lang="de-DE" sz="1800" dirty="0" smtClean="0">
                <a:latin typeface="Arial" charset="0"/>
              </a:rPr>
              <a:t>R: Rolle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kumimoji="1" lang="de-DE" sz="1800" dirty="0" smtClean="0">
                <a:latin typeface="Arial" charset="0"/>
              </a:rPr>
              <a:t>U: Benutzer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kumimoji="1" lang="de-DE" sz="1800" dirty="0" smtClean="0">
                <a:latin typeface="Arial" charset="0"/>
              </a:rPr>
              <a:t>F</a:t>
            </a:r>
            <a:r>
              <a:rPr kumimoji="1" lang="de-DE" sz="1800" dirty="0">
                <a:latin typeface="Arial" charset="0"/>
              </a:rPr>
              <a:t>: Datei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kumimoji="1" lang="de-DE" sz="1800" dirty="0">
                <a:latin typeface="Arial" charset="0"/>
              </a:rPr>
              <a:t>D: </a:t>
            </a:r>
            <a:r>
              <a:rPr kumimoji="1" lang="de-DE" sz="1800" dirty="0" smtClean="0">
                <a:latin typeface="Arial" charset="0"/>
              </a:rPr>
              <a:t>Disk</a:t>
            </a:r>
            <a:endParaRPr kumimoji="1" lang="de-DE" sz="18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kumimoji="1" lang="de-DE" sz="1800" dirty="0">
                <a:latin typeface="Arial" charset="0"/>
              </a:rPr>
              <a:t>P: </a:t>
            </a:r>
            <a:r>
              <a:rPr kumimoji="1" lang="de-DE" sz="1800" dirty="0" smtClean="0">
                <a:latin typeface="Arial" charset="0"/>
              </a:rPr>
              <a:t>Prozess</a:t>
            </a:r>
            <a:endParaRPr kumimoji="1" lang="de-CH" sz="1800" dirty="0">
              <a:latin typeface="Arial" charset="0"/>
            </a:endParaRPr>
          </a:p>
        </p:txBody>
      </p:sp>
      <p:sp>
        <p:nvSpPr>
          <p:cNvPr id="74" name="Rectangle 1028"/>
          <p:cNvSpPr>
            <a:spLocks noChangeAspect="1" noChangeArrowheads="1"/>
          </p:cNvSpPr>
          <p:nvPr/>
        </p:nvSpPr>
        <p:spPr bwMode="auto">
          <a:xfrm>
            <a:off x="3419015" y="1624251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 dirty="0" err="1" smtClean="0">
                <a:latin typeface="Arial" charset="0"/>
              </a:rPr>
              <a:t>R</a:t>
            </a:r>
            <a:r>
              <a:rPr lang="de-CH" sz="2000" baseline="-25000" dirty="0" err="1" smtClean="0">
                <a:latin typeface="Arial" charset="0"/>
              </a:rPr>
              <a:t>n</a:t>
            </a:r>
            <a:endParaRPr lang="de-CH" sz="2000" baseline="-25000" dirty="0">
              <a:latin typeface="Arial" charset="0"/>
            </a:endParaRPr>
          </a:p>
        </p:txBody>
      </p:sp>
      <p:sp>
        <p:nvSpPr>
          <p:cNvPr id="75" name="Rectangle 1041"/>
          <p:cNvSpPr>
            <a:spLocks noChangeAspect="1" noChangeArrowheads="1"/>
          </p:cNvSpPr>
          <p:nvPr/>
        </p:nvSpPr>
        <p:spPr bwMode="auto">
          <a:xfrm>
            <a:off x="3419015" y="2142411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 dirty="0">
              <a:latin typeface="Arial" charset="0"/>
            </a:endParaRPr>
          </a:p>
        </p:txBody>
      </p:sp>
      <p:sp>
        <p:nvSpPr>
          <p:cNvPr id="76" name="Rectangle 1049"/>
          <p:cNvSpPr>
            <a:spLocks noChangeAspect="1" noChangeArrowheads="1"/>
          </p:cNvSpPr>
          <p:nvPr/>
        </p:nvSpPr>
        <p:spPr bwMode="auto">
          <a:xfrm>
            <a:off x="3419015" y="2660571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endParaRPr lang="de-CH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7" name="Rectangle 1057"/>
          <p:cNvSpPr>
            <a:spLocks noChangeAspect="1" noChangeArrowheads="1"/>
          </p:cNvSpPr>
          <p:nvPr/>
        </p:nvSpPr>
        <p:spPr bwMode="auto">
          <a:xfrm>
            <a:off x="3419015" y="3178731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de-CH" sz="2000" dirty="0" smtClean="0">
                <a:solidFill>
                  <a:srgbClr val="000000"/>
                </a:solidFill>
                <a:latin typeface="Arial" charset="0"/>
              </a:rPr>
              <a:t>x</a:t>
            </a:r>
            <a:endParaRPr lang="de-CH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" name="Rectangle 1065"/>
          <p:cNvSpPr>
            <a:spLocks noChangeAspect="1" noChangeArrowheads="1"/>
          </p:cNvSpPr>
          <p:nvPr/>
        </p:nvSpPr>
        <p:spPr bwMode="auto">
          <a:xfrm>
            <a:off x="3419015" y="3696891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de-CH" sz="2000" dirty="0" smtClean="0">
                <a:solidFill>
                  <a:srgbClr val="000000"/>
                </a:solidFill>
                <a:latin typeface="Arial" charset="0"/>
              </a:rPr>
              <a:t>x</a:t>
            </a:r>
            <a:endParaRPr lang="de-CH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" name="Rectangle 1028"/>
          <p:cNvSpPr>
            <a:spLocks noChangeAspect="1" noChangeArrowheads="1"/>
          </p:cNvSpPr>
          <p:nvPr/>
        </p:nvSpPr>
        <p:spPr bwMode="auto">
          <a:xfrm>
            <a:off x="1864034" y="1624251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 dirty="0" smtClean="0">
                <a:latin typeface="Arial" charset="0"/>
              </a:rPr>
              <a:t>R</a:t>
            </a:r>
            <a:r>
              <a:rPr lang="de-CH" sz="2000" baseline="-25000" dirty="0" smtClean="0">
                <a:latin typeface="Arial" charset="0"/>
              </a:rPr>
              <a:t>1</a:t>
            </a:r>
            <a:endParaRPr lang="de-CH" sz="2000" baseline="-25000" dirty="0">
              <a:latin typeface="Arial" charset="0"/>
            </a:endParaRPr>
          </a:p>
        </p:txBody>
      </p:sp>
      <p:sp>
        <p:nvSpPr>
          <p:cNvPr id="80" name="Rectangle 1029"/>
          <p:cNvSpPr>
            <a:spLocks noChangeAspect="1" noChangeArrowheads="1"/>
          </p:cNvSpPr>
          <p:nvPr/>
        </p:nvSpPr>
        <p:spPr bwMode="auto">
          <a:xfrm>
            <a:off x="2382264" y="1624251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 dirty="0" smtClean="0">
                <a:latin typeface="Arial" charset="0"/>
              </a:rPr>
              <a:t>R</a:t>
            </a:r>
            <a:r>
              <a:rPr lang="de-CH" sz="2000" baseline="-25000" dirty="0" smtClean="0">
                <a:latin typeface="Arial" charset="0"/>
              </a:rPr>
              <a:t>2</a:t>
            </a:r>
            <a:endParaRPr lang="de-CH" sz="2000" baseline="-25000" dirty="0">
              <a:latin typeface="Arial" charset="0"/>
            </a:endParaRPr>
          </a:p>
        </p:txBody>
      </p:sp>
      <p:sp>
        <p:nvSpPr>
          <p:cNvPr id="81" name="Rectangle 1030"/>
          <p:cNvSpPr>
            <a:spLocks noChangeAspect="1" noChangeArrowheads="1"/>
          </p:cNvSpPr>
          <p:nvPr/>
        </p:nvSpPr>
        <p:spPr bwMode="auto">
          <a:xfrm>
            <a:off x="2900495" y="1624251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 dirty="0" smtClean="0">
                <a:latin typeface="Arial" charset="0"/>
              </a:rPr>
              <a:t>…</a:t>
            </a:r>
            <a:endParaRPr lang="de-CH" sz="2000" baseline="-25000" dirty="0">
              <a:latin typeface="Arial" charset="0"/>
            </a:endParaRPr>
          </a:p>
        </p:txBody>
      </p:sp>
      <p:sp>
        <p:nvSpPr>
          <p:cNvPr id="82" name="Rectangle 1041"/>
          <p:cNvSpPr>
            <a:spLocks noChangeAspect="1" noChangeArrowheads="1"/>
          </p:cNvSpPr>
          <p:nvPr/>
        </p:nvSpPr>
        <p:spPr bwMode="auto">
          <a:xfrm>
            <a:off x="1864034" y="2142411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 dirty="0" smtClean="0">
                <a:latin typeface="Arial" charset="0"/>
              </a:rPr>
              <a:t>x</a:t>
            </a:r>
            <a:endParaRPr lang="de-CH" sz="2000" dirty="0">
              <a:latin typeface="Arial" charset="0"/>
            </a:endParaRPr>
          </a:p>
        </p:txBody>
      </p:sp>
      <p:sp>
        <p:nvSpPr>
          <p:cNvPr id="83" name="Rectangle 1042"/>
          <p:cNvSpPr>
            <a:spLocks noChangeAspect="1" noChangeArrowheads="1"/>
          </p:cNvSpPr>
          <p:nvPr/>
        </p:nvSpPr>
        <p:spPr bwMode="auto">
          <a:xfrm>
            <a:off x="2382264" y="2142411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endParaRPr lang="de-CH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" name="Rectangle 1043"/>
          <p:cNvSpPr>
            <a:spLocks noChangeAspect="1" noChangeArrowheads="1"/>
          </p:cNvSpPr>
          <p:nvPr/>
        </p:nvSpPr>
        <p:spPr bwMode="auto">
          <a:xfrm>
            <a:off x="2900495" y="2142411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 dirty="0">
              <a:latin typeface="Arial" charset="0"/>
            </a:endParaRPr>
          </a:p>
        </p:txBody>
      </p:sp>
      <p:sp>
        <p:nvSpPr>
          <p:cNvPr id="85" name="Rectangle 1049"/>
          <p:cNvSpPr>
            <a:spLocks noChangeAspect="1" noChangeArrowheads="1"/>
          </p:cNvSpPr>
          <p:nvPr/>
        </p:nvSpPr>
        <p:spPr bwMode="auto">
          <a:xfrm>
            <a:off x="1864034" y="2660571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en-GB" dirty="0" smtClean="0"/>
              <a:t> </a:t>
            </a:r>
            <a:r>
              <a:rPr lang="de-CH" sz="2000" dirty="0" smtClean="0">
                <a:solidFill>
                  <a:srgbClr val="000000"/>
                </a:solidFill>
                <a:latin typeface="Arial" charset="0"/>
              </a:rPr>
              <a:t>x</a:t>
            </a:r>
            <a:endParaRPr lang="de-CH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6" name="Rectangle 1050"/>
          <p:cNvSpPr>
            <a:spLocks noChangeAspect="1" noChangeArrowheads="1"/>
          </p:cNvSpPr>
          <p:nvPr/>
        </p:nvSpPr>
        <p:spPr bwMode="auto">
          <a:xfrm>
            <a:off x="2382264" y="2660571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endParaRPr lang="de-CH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7" name="Rectangle 1051"/>
          <p:cNvSpPr>
            <a:spLocks noChangeAspect="1" noChangeArrowheads="1"/>
          </p:cNvSpPr>
          <p:nvPr/>
        </p:nvSpPr>
        <p:spPr bwMode="auto">
          <a:xfrm>
            <a:off x="2900495" y="2660571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8" name="Rectangle 1057"/>
          <p:cNvSpPr>
            <a:spLocks noChangeAspect="1" noChangeArrowheads="1"/>
          </p:cNvSpPr>
          <p:nvPr/>
        </p:nvSpPr>
        <p:spPr bwMode="auto">
          <a:xfrm>
            <a:off x="1864034" y="3178731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9" name="Rectangle 1058"/>
          <p:cNvSpPr>
            <a:spLocks noChangeAspect="1" noChangeArrowheads="1"/>
          </p:cNvSpPr>
          <p:nvPr/>
        </p:nvSpPr>
        <p:spPr bwMode="auto">
          <a:xfrm>
            <a:off x="2382264" y="3178731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de-CH" sz="2000" dirty="0" smtClean="0">
                <a:latin typeface="Arial" charset="0"/>
              </a:rPr>
              <a:t> </a:t>
            </a:r>
            <a:r>
              <a:rPr lang="de-CH" sz="2000" dirty="0" smtClean="0">
                <a:solidFill>
                  <a:srgbClr val="000000"/>
                </a:solidFill>
                <a:latin typeface="Arial" charset="0"/>
              </a:rPr>
              <a:t>x</a:t>
            </a:r>
            <a:endParaRPr lang="de-CH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" name="Rectangle 1059"/>
          <p:cNvSpPr>
            <a:spLocks noChangeAspect="1" noChangeArrowheads="1"/>
          </p:cNvSpPr>
          <p:nvPr/>
        </p:nvSpPr>
        <p:spPr bwMode="auto">
          <a:xfrm>
            <a:off x="2900495" y="3178731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 dirty="0">
              <a:latin typeface="Arial" charset="0"/>
            </a:endParaRPr>
          </a:p>
        </p:txBody>
      </p:sp>
      <p:sp>
        <p:nvSpPr>
          <p:cNvPr id="91" name="Rectangle 1065"/>
          <p:cNvSpPr>
            <a:spLocks noChangeAspect="1" noChangeArrowheads="1"/>
          </p:cNvSpPr>
          <p:nvPr/>
        </p:nvSpPr>
        <p:spPr bwMode="auto">
          <a:xfrm>
            <a:off x="1864034" y="3696891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 dirty="0">
              <a:latin typeface="Arial" charset="0"/>
            </a:endParaRPr>
          </a:p>
        </p:txBody>
      </p:sp>
      <p:sp>
        <p:nvSpPr>
          <p:cNvPr id="92" name="Rectangle 1066"/>
          <p:cNvSpPr>
            <a:spLocks noChangeAspect="1" noChangeArrowheads="1"/>
          </p:cNvSpPr>
          <p:nvPr/>
        </p:nvSpPr>
        <p:spPr bwMode="auto">
          <a:xfrm>
            <a:off x="2382264" y="3696891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93" name="Rectangle 1067"/>
          <p:cNvSpPr>
            <a:spLocks noChangeAspect="1" noChangeArrowheads="1"/>
          </p:cNvSpPr>
          <p:nvPr/>
        </p:nvSpPr>
        <p:spPr bwMode="auto">
          <a:xfrm>
            <a:off x="2900495" y="3696891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 dirty="0">
              <a:latin typeface="Arial" charset="0"/>
            </a:endParaRPr>
          </a:p>
        </p:txBody>
      </p:sp>
      <p:sp>
        <p:nvSpPr>
          <p:cNvPr id="94" name="Rectangle 1028"/>
          <p:cNvSpPr>
            <a:spLocks noChangeAspect="1" noChangeArrowheads="1"/>
          </p:cNvSpPr>
          <p:nvPr/>
        </p:nvSpPr>
        <p:spPr bwMode="auto">
          <a:xfrm>
            <a:off x="1350852" y="1624251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 baseline="-25000" dirty="0">
              <a:latin typeface="Arial" charset="0"/>
            </a:endParaRPr>
          </a:p>
        </p:txBody>
      </p:sp>
      <p:sp>
        <p:nvSpPr>
          <p:cNvPr id="95" name="Rectangle 1041"/>
          <p:cNvSpPr>
            <a:spLocks noChangeAspect="1" noChangeArrowheads="1"/>
          </p:cNvSpPr>
          <p:nvPr/>
        </p:nvSpPr>
        <p:spPr bwMode="auto">
          <a:xfrm>
            <a:off x="1350852" y="2142411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 dirty="0" smtClean="0">
                <a:latin typeface="Arial" charset="0"/>
              </a:rPr>
              <a:t>U</a:t>
            </a:r>
            <a:r>
              <a:rPr lang="de-CH" sz="2000" baseline="-25000" dirty="0" smtClean="0">
                <a:latin typeface="Arial" charset="0"/>
              </a:rPr>
              <a:t>1</a:t>
            </a:r>
            <a:endParaRPr lang="de-CH" sz="2000" baseline="-25000" dirty="0">
              <a:latin typeface="Arial" charset="0"/>
            </a:endParaRPr>
          </a:p>
        </p:txBody>
      </p:sp>
      <p:sp>
        <p:nvSpPr>
          <p:cNvPr id="96" name="Rectangle 1049"/>
          <p:cNvSpPr>
            <a:spLocks noChangeAspect="1" noChangeArrowheads="1"/>
          </p:cNvSpPr>
          <p:nvPr/>
        </p:nvSpPr>
        <p:spPr bwMode="auto">
          <a:xfrm>
            <a:off x="1350852" y="2660571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de-CH" sz="2000" dirty="0" smtClean="0">
                <a:solidFill>
                  <a:srgbClr val="000000"/>
                </a:solidFill>
                <a:latin typeface="Arial" charset="0"/>
              </a:rPr>
              <a:t>U</a:t>
            </a:r>
            <a:r>
              <a:rPr lang="de-CH" sz="200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de-CH" sz="200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7" name="Rectangle 1057"/>
          <p:cNvSpPr>
            <a:spLocks noChangeAspect="1" noChangeArrowheads="1"/>
          </p:cNvSpPr>
          <p:nvPr/>
        </p:nvSpPr>
        <p:spPr bwMode="auto">
          <a:xfrm>
            <a:off x="1350852" y="3178731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de-CH" sz="2000" dirty="0" smtClean="0">
                <a:solidFill>
                  <a:srgbClr val="000000"/>
                </a:solidFill>
                <a:latin typeface="Arial" charset="0"/>
              </a:rPr>
              <a:t>U</a:t>
            </a:r>
            <a:r>
              <a:rPr lang="de-CH" sz="2000" baseline="-25000" dirty="0" smtClean="0">
                <a:solidFill>
                  <a:srgbClr val="000000"/>
                </a:solidFill>
                <a:latin typeface="Arial" charset="0"/>
              </a:rPr>
              <a:t>3</a:t>
            </a:r>
            <a:endParaRPr lang="de-CH" sz="200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8" name="Rectangle 1065"/>
          <p:cNvSpPr>
            <a:spLocks noChangeAspect="1" noChangeArrowheads="1"/>
          </p:cNvSpPr>
          <p:nvPr/>
        </p:nvSpPr>
        <p:spPr bwMode="auto">
          <a:xfrm>
            <a:off x="1350852" y="3696891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 dirty="0" smtClean="0">
                <a:latin typeface="Arial" charset="0"/>
              </a:rPr>
              <a:t>U</a:t>
            </a:r>
            <a:r>
              <a:rPr lang="de-CH" sz="2000" baseline="-25000" dirty="0" smtClean="0">
                <a:latin typeface="Arial" charset="0"/>
              </a:rPr>
              <a:t>4</a:t>
            </a:r>
            <a:endParaRPr lang="de-CH" sz="2000" baseline="-25000" dirty="0">
              <a:latin typeface="Arial" charset="0"/>
            </a:endParaRPr>
          </a:p>
        </p:txBody>
      </p:sp>
      <p:sp>
        <p:nvSpPr>
          <p:cNvPr id="99" name="Rectangle 1041"/>
          <p:cNvSpPr>
            <a:spLocks noChangeAspect="1" noChangeArrowheads="1"/>
          </p:cNvSpPr>
          <p:nvPr/>
        </p:nvSpPr>
        <p:spPr bwMode="auto">
          <a:xfrm>
            <a:off x="3419015" y="4213593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 dirty="0">
                <a:latin typeface="Arial" charset="0"/>
              </a:rPr>
              <a:t>x</a:t>
            </a:r>
          </a:p>
        </p:txBody>
      </p:sp>
      <p:sp>
        <p:nvSpPr>
          <p:cNvPr id="100" name="Rectangle 1049"/>
          <p:cNvSpPr>
            <a:spLocks noChangeAspect="1" noChangeArrowheads="1"/>
          </p:cNvSpPr>
          <p:nvPr/>
        </p:nvSpPr>
        <p:spPr bwMode="auto">
          <a:xfrm>
            <a:off x="3419015" y="4731753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de-CH" sz="2000" dirty="0" smtClean="0">
                <a:solidFill>
                  <a:srgbClr val="000000"/>
                </a:solidFill>
                <a:latin typeface="Arial" charset="0"/>
              </a:rPr>
              <a:t>x</a:t>
            </a:r>
            <a:endParaRPr lang="de-CH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1" name="Rectangle 1057"/>
          <p:cNvSpPr>
            <a:spLocks noChangeAspect="1" noChangeArrowheads="1"/>
          </p:cNvSpPr>
          <p:nvPr/>
        </p:nvSpPr>
        <p:spPr bwMode="auto">
          <a:xfrm>
            <a:off x="3419015" y="5249913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" name="Rectangle 1065"/>
          <p:cNvSpPr>
            <a:spLocks noChangeAspect="1" noChangeArrowheads="1"/>
          </p:cNvSpPr>
          <p:nvPr/>
        </p:nvSpPr>
        <p:spPr bwMode="auto">
          <a:xfrm>
            <a:off x="3419015" y="5768073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 dirty="0">
              <a:latin typeface="Arial" charset="0"/>
            </a:endParaRPr>
          </a:p>
        </p:txBody>
      </p:sp>
      <p:sp>
        <p:nvSpPr>
          <p:cNvPr id="103" name="Rectangle 1041"/>
          <p:cNvSpPr>
            <a:spLocks noChangeAspect="1" noChangeArrowheads="1"/>
          </p:cNvSpPr>
          <p:nvPr/>
        </p:nvSpPr>
        <p:spPr bwMode="auto">
          <a:xfrm>
            <a:off x="1864034" y="4213593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 dirty="0">
              <a:latin typeface="Arial" charset="0"/>
            </a:endParaRPr>
          </a:p>
        </p:txBody>
      </p:sp>
      <p:sp>
        <p:nvSpPr>
          <p:cNvPr id="104" name="Rectangle 1042"/>
          <p:cNvSpPr>
            <a:spLocks noChangeAspect="1" noChangeArrowheads="1"/>
          </p:cNvSpPr>
          <p:nvPr/>
        </p:nvSpPr>
        <p:spPr bwMode="auto">
          <a:xfrm>
            <a:off x="2382264" y="4213593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endParaRPr lang="de-CH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5" name="Rectangle 1043"/>
          <p:cNvSpPr>
            <a:spLocks noChangeAspect="1" noChangeArrowheads="1"/>
          </p:cNvSpPr>
          <p:nvPr/>
        </p:nvSpPr>
        <p:spPr bwMode="auto">
          <a:xfrm>
            <a:off x="2900495" y="4213593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 dirty="0">
              <a:latin typeface="Arial" charset="0"/>
            </a:endParaRPr>
          </a:p>
        </p:txBody>
      </p:sp>
      <p:sp>
        <p:nvSpPr>
          <p:cNvPr id="106" name="Rectangle 1049"/>
          <p:cNvSpPr>
            <a:spLocks noChangeAspect="1" noChangeArrowheads="1"/>
          </p:cNvSpPr>
          <p:nvPr/>
        </p:nvSpPr>
        <p:spPr bwMode="auto">
          <a:xfrm>
            <a:off x="1864034" y="4731753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7" name="Rectangle 1050"/>
          <p:cNvSpPr>
            <a:spLocks noChangeAspect="1" noChangeArrowheads="1"/>
          </p:cNvSpPr>
          <p:nvPr/>
        </p:nvSpPr>
        <p:spPr bwMode="auto">
          <a:xfrm>
            <a:off x="2382264" y="4731753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endParaRPr lang="de-CH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8" name="Rectangle 1051"/>
          <p:cNvSpPr>
            <a:spLocks noChangeAspect="1" noChangeArrowheads="1"/>
          </p:cNvSpPr>
          <p:nvPr/>
        </p:nvSpPr>
        <p:spPr bwMode="auto">
          <a:xfrm>
            <a:off x="2900495" y="4731753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9" name="Rectangle 1057"/>
          <p:cNvSpPr>
            <a:spLocks noChangeAspect="1" noChangeArrowheads="1"/>
          </p:cNvSpPr>
          <p:nvPr/>
        </p:nvSpPr>
        <p:spPr bwMode="auto">
          <a:xfrm>
            <a:off x="1864034" y="5249913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0" name="Rectangle 1058"/>
          <p:cNvSpPr>
            <a:spLocks noChangeAspect="1" noChangeArrowheads="1"/>
          </p:cNvSpPr>
          <p:nvPr/>
        </p:nvSpPr>
        <p:spPr bwMode="auto">
          <a:xfrm>
            <a:off x="2382264" y="5249913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 dirty="0">
              <a:latin typeface="Arial" charset="0"/>
            </a:endParaRPr>
          </a:p>
        </p:txBody>
      </p:sp>
      <p:sp>
        <p:nvSpPr>
          <p:cNvPr id="111" name="Rectangle 1059"/>
          <p:cNvSpPr>
            <a:spLocks noChangeAspect="1" noChangeArrowheads="1"/>
          </p:cNvSpPr>
          <p:nvPr/>
        </p:nvSpPr>
        <p:spPr bwMode="auto">
          <a:xfrm>
            <a:off x="2900495" y="5249913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 dirty="0">
              <a:latin typeface="Arial" charset="0"/>
            </a:endParaRPr>
          </a:p>
        </p:txBody>
      </p:sp>
      <p:sp>
        <p:nvSpPr>
          <p:cNvPr id="112" name="Rectangle 1065"/>
          <p:cNvSpPr>
            <a:spLocks noChangeAspect="1" noChangeArrowheads="1"/>
          </p:cNvSpPr>
          <p:nvPr/>
        </p:nvSpPr>
        <p:spPr bwMode="auto">
          <a:xfrm>
            <a:off x="1864034" y="5768073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 dirty="0" smtClean="0">
                <a:latin typeface="Arial" charset="0"/>
              </a:rPr>
              <a:t>x</a:t>
            </a:r>
            <a:endParaRPr lang="de-CH" sz="2000" dirty="0">
              <a:latin typeface="Arial" charset="0"/>
            </a:endParaRPr>
          </a:p>
        </p:txBody>
      </p:sp>
      <p:sp>
        <p:nvSpPr>
          <p:cNvPr id="113" name="Rectangle 1066"/>
          <p:cNvSpPr>
            <a:spLocks noChangeAspect="1" noChangeArrowheads="1"/>
          </p:cNvSpPr>
          <p:nvPr/>
        </p:nvSpPr>
        <p:spPr bwMode="auto">
          <a:xfrm>
            <a:off x="2382264" y="5768073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14" name="Rectangle 1067"/>
          <p:cNvSpPr>
            <a:spLocks noChangeAspect="1" noChangeArrowheads="1"/>
          </p:cNvSpPr>
          <p:nvPr/>
        </p:nvSpPr>
        <p:spPr bwMode="auto">
          <a:xfrm>
            <a:off x="2900495" y="5768073"/>
            <a:ext cx="518231" cy="51816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 dirty="0">
              <a:latin typeface="Arial" charset="0"/>
            </a:endParaRPr>
          </a:p>
        </p:txBody>
      </p:sp>
      <p:sp>
        <p:nvSpPr>
          <p:cNvPr id="115" name="Rectangle 1041"/>
          <p:cNvSpPr>
            <a:spLocks noChangeAspect="1" noChangeArrowheads="1"/>
          </p:cNvSpPr>
          <p:nvPr/>
        </p:nvSpPr>
        <p:spPr bwMode="auto">
          <a:xfrm>
            <a:off x="1350852" y="4213593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 dirty="0" smtClean="0">
                <a:latin typeface="Arial" charset="0"/>
              </a:rPr>
              <a:t>U</a:t>
            </a:r>
            <a:r>
              <a:rPr lang="de-CH" sz="2000" baseline="-25000" dirty="0" smtClean="0">
                <a:latin typeface="Arial" charset="0"/>
              </a:rPr>
              <a:t>5</a:t>
            </a:r>
            <a:endParaRPr lang="de-CH" sz="2000" baseline="-25000" dirty="0">
              <a:latin typeface="Arial" charset="0"/>
            </a:endParaRPr>
          </a:p>
        </p:txBody>
      </p:sp>
      <p:sp>
        <p:nvSpPr>
          <p:cNvPr id="116" name="Rectangle 1049"/>
          <p:cNvSpPr>
            <a:spLocks noChangeAspect="1" noChangeArrowheads="1"/>
          </p:cNvSpPr>
          <p:nvPr/>
        </p:nvSpPr>
        <p:spPr bwMode="auto">
          <a:xfrm>
            <a:off x="1350852" y="4731753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de-CH" sz="2000" dirty="0" smtClean="0">
                <a:solidFill>
                  <a:srgbClr val="000000"/>
                </a:solidFill>
                <a:latin typeface="Arial" charset="0"/>
              </a:rPr>
              <a:t>U</a:t>
            </a:r>
            <a:r>
              <a:rPr lang="de-CH" sz="2000" baseline="-25000" dirty="0" smtClean="0">
                <a:solidFill>
                  <a:srgbClr val="000000"/>
                </a:solidFill>
                <a:latin typeface="Arial" charset="0"/>
              </a:rPr>
              <a:t>6</a:t>
            </a:r>
            <a:endParaRPr lang="de-CH" sz="200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7" name="Rectangle 1057"/>
          <p:cNvSpPr>
            <a:spLocks noChangeAspect="1" noChangeArrowheads="1"/>
          </p:cNvSpPr>
          <p:nvPr/>
        </p:nvSpPr>
        <p:spPr bwMode="auto">
          <a:xfrm>
            <a:off x="1350852" y="5249913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0" algn="ctr"/>
            <a:r>
              <a:rPr lang="de-CH" sz="2000" dirty="0" smtClean="0">
                <a:solidFill>
                  <a:srgbClr val="000000"/>
                </a:solidFill>
                <a:latin typeface="Arial" charset="0"/>
              </a:rPr>
              <a:t>…</a:t>
            </a:r>
            <a:endParaRPr lang="de-CH" sz="200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8" name="Rectangle 1065"/>
          <p:cNvSpPr>
            <a:spLocks noChangeAspect="1" noChangeArrowheads="1"/>
          </p:cNvSpPr>
          <p:nvPr/>
        </p:nvSpPr>
        <p:spPr bwMode="auto">
          <a:xfrm>
            <a:off x="1350852" y="5768073"/>
            <a:ext cx="518231" cy="51816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 dirty="0" smtClean="0">
                <a:latin typeface="Arial" charset="0"/>
              </a:rPr>
              <a:t>U</a:t>
            </a:r>
            <a:r>
              <a:rPr lang="de-CH" sz="2000" baseline="-25000" dirty="0">
                <a:latin typeface="Arial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65762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3. Authentifizierung</a:t>
            </a:r>
            <a:endParaRPr lang="de-CH" dirty="0"/>
          </a:p>
        </p:txBody>
      </p:sp>
      <p:sp>
        <p:nvSpPr>
          <p:cNvPr id="22016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Zweck: Verifikation der korrekten Identität des Kommunikationspartners</a:t>
            </a:r>
          </a:p>
          <a:p>
            <a:r>
              <a:rPr lang="de-CH" dirty="0" smtClean="0"/>
              <a:t>Verfahren</a:t>
            </a:r>
          </a:p>
          <a:p>
            <a:pPr lvl="1"/>
            <a:r>
              <a:rPr lang="de-CH" dirty="0" smtClean="0"/>
              <a:t>Authentifizierung mit öffentlichem Schlüssel, s. Vorlesung Computernetze</a:t>
            </a:r>
            <a:endParaRPr lang="de-DE" dirty="0" smtClean="0"/>
          </a:p>
          <a:p>
            <a:pPr lvl="1"/>
            <a:r>
              <a:rPr lang="de-CH" i="1" dirty="0"/>
              <a:t>Passwörter</a:t>
            </a:r>
          </a:p>
          <a:p>
            <a:pPr lvl="1"/>
            <a:r>
              <a:rPr lang="de-CH" i="1" dirty="0" smtClean="0"/>
              <a:t>Authentifizierung über Authentifizierungs-Server, vgl. Kerberos</a:t>
            </a:r>
          </a:p>
          <a:p>
            <a:pPr lvl="1"/>
            <a:r>
              <a:rPr lang="de-CH" i="1" dirty="0" smtClean="0"/>
              <a:t>Authentifizierung mit physikalischen Objekten</a:t>
            </a:r>
          </a:p>
          <a:p>
            <a:pPr lvl="1"/>
            <a:r>
              <a:rPr lang="de-CH" i="1" dirty="0" smtClean="0"/>
              <a:t>Biometrische Verfahren</a:t>
            </a:r>
            <a:endParaRPr lang="de-CH" i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1D9E-853C-4F04-9EC4-E57FCBEA89D3}" type="slidenum">
              <a:rPr lang="de-CH" smtClean="0"/>
              <a:pPr/>
              <a:t>12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3.1 Passwörter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1" y="1676401"/>
            <a:ext cx="11289455" cy="4704927"/>
          </a:xfrm>
        </p:spPr>
        <p:txBody>
          <a:bodyPr>
            <a:normAutofit fontScale="92500"/>
          </a:bodyPr>
          <a:lstStyle/>
          <a:p>
            <a:r>
              <a:rPr lang="de-CH" dirty="0" smtClean="0"/>
              <a:t>Passwörter als populäre Grundlage für Authentifizierung</a:t>
            </a:r>
          </a:p>
          <a:p>
            <a:r>
              <a:rPr lang="de-CH" dirty="0" smtClean="0"/>
              <a:t>Problem: Ablage der Passwörter in Klartext</a:t>
            </a:r>
          </a:p>
          <a:p>
            <a:r>
              <a:rPr lang="de-CH" dirty="0" smtClean="0"/>
              <a:t>Abhilfe bei Unix</a:t>
            </a:r>
          </a:p>
          <a:p>
            <a:pPr lvl="1"/>
            <a:r>
              <a:rPr lang="de-CH" dirty="0" smtClean="0"/>
              <a:t>Login-Programm akzeptiert Passwort.</a:t>
            </a:r>
          </a:p>
          <a:p>
            <a:pPr lvl="1"/>
            <a:r>
              <a:rPr lang="de-CH" dirty="0" smtClean="0"/>
              <a:t>Einweg-Funktion: Benutzung des Passworts um einen festen Datenblock zu verschlüsseln </a:t>
            </a:r>
            <a:r>
              <a:rPr lang="de-CH" dirty="0" smtClean="0">
                <a:sym typeface="Symbol" pitchFamily="18" charset="2"/>
              </a:rPr>
              <a:t> Resultat (verschlüsseltes Passwort)</a:t>
            </a:r>
            <a:endParaRPr lang="de-CH" dirty="0" smtClean="0"/>
          </a:p>
          <a:p>
            <a:pPr lvl="1"/>
            <a:r>
              <a:rPr lang="de-CH" dirty="0" smtClean="0"/>
              <a:t>Vergleich des Resultats mit dem verschlüsselten Eintrag in der Passwort-Datei des Systems</a:t>
            </a:r>
          </a:p>
          <a:p>
            <a:pPr lvl="1"/>
            <a:r>
              <a:rPr lang="de-CH" dirty="0" smtClean="0"/>
              <a:t>Login wird bei Übereinstimmung akzeptiert.</a:t>
            </a:r>
          </a:p>
          <a:p>
            <a:r>
              <a:rPr lang="de-CH" dirty="0" smtClean="0"/>
              <a:t>Angriffsmöglichkeit</a:t>
            </a:r>
          </a:p>
          <a:p>
            <a:pPr lvl="1"/>
            <a:r>
              <a:rPr lang="de-CH" dirty="0" smtClean="0"/>
              <a:t>Vorberechnen einer Liste von möglichen Passwörtern und verschlüsselten Passwörtern</a:t>
            </a:r>
          </a:p>
          <a:p>
            <a:pPr lvl="1"/>
            <a:r>
              <a:rPr lang="de-CH" dirty="0" smtClean="0"/>
              <a:t>Auslesen der verschlüsselten Passwörter aus der Passwort-Datei</a:t>
            </a:r>
          </a:p>
          <a:p>
            <a:pPr lvl="1"/>
            <a:r>
              <a:rPr lang="de-CH" dirty="0" smtClean="0"/>
              <a:t>Suche der verschlüsselten Passwörter in der vorberechneten Liste</a:t>
            </a:r>
          </a:p>
          <a:p>
            <a:r>
              <a:rPr lang="de-CH" dirty="0" smtClean="0"/>
              <a:t>Abhilfe: Verfahren von Morris und Thompson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DFB1D-3AA2-4F2B-A998-9B10E91A63C2}" type="slidenum">
              <a:rPr lang="de-CH" smtClean="0"/>
              <a:pPr/>
              <a:t>13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3.1.1 Verfahren von Morris und Thompson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1" y="1676402"/>
            <a:ext cx="11001423" cy="2328862"/>
          </a:xfrm>
        </p:spPr>
        <p:txBody>
          <a:bodyPr>
            <a:normAutofit fontScale="92500"/>
          </a:bodyPr>
          <a:lstStyle/>
          <a:p>
            <a:r>
              <a:rPr lang="de-CH" dirty="0" smtClean="0"/>
              <a:t>Zuordnen einer Zufallszahl zu jedem Passwort</a:t>
            </a:r>
          </a:p>
          <a:p>
            <a:r>
              <a:rPr lang="de-CH" dirty="0" smtClean="0"/>
              <a:t>Ändern der Zufallszahl mit dem Ändern des Passworts</a:t>
            </a:r>
          </a:p>
          <a:p>
            <a:r>
              <a:rPr lang="de-CH" dirty="0" smtClean="0"/>
              <a:t>Zufallszahl wird in Klartext abgespeichert.</a:t>
            </a:r>
          </a:p>
          <a:p>
            <a:r>
              <a:rPr lang="de-CH" dirty="0" err="1" smtClean="0"/>
              <a:t>Konkatenation</a:t>
            </a:r>
            <a:r>
              <a:rPr lang="de-CH" dirty="0" smtClean="0"/>
              <a:t> von Passwort und Zufallszahl wird verschlüsselt und abgespeichert.</a:t>
            </a:r>
          </a:p>
          <a:p>
            <a:r>
              <a:rPr lang="de-CH" dirty="0" smtClean="0"/>
              <a:t>Für jedes mögliche Passwort müssen </a:t>
            </a:r>
            <a:r>
              <a:rPr lang="de-CH" dirty="0"/>
              <a:t>2</a:t>
            </a:r>
            <a:r>
              <a:rPr lang="de-CH" baseline="30000" dirty="0"/>
              <a:t>N</a:t>
            </a:r>
            <a:r>
              <a:rPr lang="de-CH" dirty="0" smtClean="0"/>
              <a:t> Verschlüsselungen durchgeführt werden, um eine Liste zu berechnen (N: Anzahl der Bits der Zufallszahl) !</a:t>
            </a:r>
            <a:endParaRPr lang="de-CH" dirty="0"/>
          </a:p>
        </p:txBody>
      </p:sp>
      <p:sp>
        <p:nvSpPr>
          <p:cNvPr id="3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3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3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0377-5CA0-487E-BAD0-6F5C3301AC1B}" type="slidenum">
              <a:rPr lang="de-CH" smtClean="0"/>
              <a:pPr/>
              <a:t>14</a:t>
            </a:fld>
            <a:endParaRPr lang="de-CH"/>
          </a:p>
        </p:txBody>
      </p:sp>
      <p:graphicFrame>
        <p:nvGraphicFramePr>
          <p:cNvPr id="299090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437"/>
              </p:ext>
            </p:extLst>
          </p:nvPr>
        </p:nvGraphicFramePr>
        <p:xfrm>
          <a:off x="3575050" y="4005263"/>
          <a:ext cx="5181600" cy="241617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charset="-18"/>
                        <a:buNone/>
                        <a:tabLst/>
                      </a:pPr>
                      <a:r>
                        <a:rPr kumimoji="0" lang="de-CH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charset="0"/>
                        </a:rPr>
                        <a:t>Benutzer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charset="-18"/>
                        <a:buNone/>
                        <a:tabLst/>
                      </a:pPr>
                      <a:r>
                        <a:rPr kumimoji="0" lang="de-C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charset="0"/>
                        </a:rPr>
                        <a:t>Zufallszahl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charset="-18"/>
                        <a:buNone/>
                        <a:tabLst/>
                      </a:pPr>
                      <a:r>
                        <a:rPr kumimoji="0" lang="de-C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charset="0"/>
                        </a:rPr>
                        <a:t>Passwort-String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charset="-18"/>
                        <a:buNone/>
                        <a:tabLst/>
                      </a:pPr>
                      <a:r>
                        <a:rPr kumimoji="0" lang="de-C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charset="0"/>
                        </a:rPr>
                        <a:t>Gerhard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charset="-18"/>
                        <a:buNone/>
                        <a:tabLst/>
                      </a:pPr>
                      <a:r>
                        <a:rPr kumimoji="0" lang="de-C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charset="0"/>
                        </a:rPr>
                        <a:t>1045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charset="-18"/>
                        <a:buNone/>
                        <a:tabLst/>
                      </a:pPr>
                      <a:r>
                        <a:rPr kumimoji="0" lang="de-CH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charset="0"/>
                        </a:rPr>
                        <a:t>E(GerhardsPW1045)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charset="-18"/>
                        <a:buNone/>
                        <a:tabLst/>
                      </a:pPr>
                      <a:r>
                        <a:rPr kumimoji="0" lang="de-C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charset="0"/>
                        </a:rPr>
                        <a:t>Oscar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charset="-18"/>
                        <a:buNone/>
                        <a:tabLst/>
                      </a:pPr>
                      <a:r>
                        <a:rPr kumimoji="0" lang="de-C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charset="0"/>
                        </a:rPr>
                        <a:t>4546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charset="-18"/>
                        <a:buNone/>
                        <a:tabLst/>
                      </a:pPr>
                      <a:r>
                        <a:rPr kumimoji="0" lang="de-C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charset="0"/>
                        </a:rPr>
                        <a:t>E(OscarsPW4546)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charset="-18"/>
                        <a:buNone/>
                        <a:tabLst/>
                      </a:pPr>
                      <a:r>
                        <a:rPr kumimoji="0" lang="de-C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charset="0"/>
                        </a:rPr>
                        <a:t>Torsten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charset="-18"/>
                        <a:buNone/>
                        <a:tabLst/>
                      </a:pPr>
                      <a:r>
                        <a:rPr kumimoji="0" lang="de-C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charset="0"/>
                        </a:rPr>
                        <a:t>8887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charset="-18"/>
                        <a:buNone/>
                        <a:tabLst/>
                      </a:pPr>
                      <a:r>
                        <a:rPr kumimoji="0" lang="de-C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charset="0"/>
                        </a:rPr>
                        <a:t>E(TorstensPW8887)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charset="-18"/>
                        <a:buNone/>
                        <a:tabLst/>
                      </a:pPr>
                      <a:r>
                        <a:rPr kumimoji="0" lang="de-CH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charset="0"/>
                        </a:rPr>
                        <a:t>Matthias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charset="-18"/>
                        <a:buNone/>
                        <a:tabLst/>
                      </a:pPr>
                      <a:r>
                        <a:rPr kumimoji="0" lang="de-C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charset="0"/>
                        </a:rPr>
                        <a:t>3840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charset="-18"/>
                        <a:buNone/>
                        <a:tabLst/>
                      </a:pPr>
                      <a:r>
                        <a:rPr kumimoji="0" lang="de-CH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charset="0"/>
                        </a:rPr>
                        <a:t>E(MatthiasPW3840)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charset="-18"/>
                        <a:buNone/>
                        <a:tabLst/>
                      </a:pPr>
                      <a:r>
                        <a:rPr kumimoji="0" lang="de-CH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charset="0"/>
                        </a:rPr>
                        <a:t>Paolo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charset="-18"/>
                        <a:buNone/>
                        <a:tabLst/>
                      </a:pPr>
                      <a:r>
                        <a:rPr kumimoji="0" lang="de-C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charset="0"/>
                        </a:rPr>
                        <a:t>4343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Helvetica CE" charset="-18"/>
                        <a:buNone/>
                        <a:tabLst/>
                      </a:pPr>
                      <a:r>
                        <a:rPr kumimoji="0" lang="de-CH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Helvetica" charset="0"/>
                        </a:rPr>
                        <a:t>E(PaolosPW4343)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3.1.2.1 Einwegpasswörter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711201" y="1676401"/>
            <a:ext cx="11351684" cy="4704927"/>
          </a:xfrm>
        </p:spPr>
        <p:txBody>
          <a:bodyPr>
            <a:normAutofit fontScale="92500" lnSpcReduction="20000"/>
          </a:bodyPr>
          <a:lstStyle/>
          <a:p>
            <a:r>
              <a:rPr lang="de-CH" dirty="0" smtClean="0"/>
              <a:t>Idee: Ein Passwort wird nur für ein Login erlaubt.</a:t>
            </a:r>
          </a:p>
          <a:p>
            <a:r>
              <a:rPr lang="de-CH" dirty="0" smtClean="0"/>
              <a:t>Problem: Benutzer benötigt lange Passwortlisten.</a:t>
            </a:r>
          </a:p>
          <a:p>
            <a:r>
              <a:rPr lang="de-CH" dirty="0" smtClean="0"/>
              <a:t>Abhilfe: Verfahren von </a:t>
            </a:r>
            <a:r>
              <a:rPr lang="de-CH" dirty="0" err="1" smtClean="0"/>
              <a:t>Lamport</a:t>
            </a:r>
            <a:endParaRPr lang="de-CH" dirty="0" smtClean="0"/>
          </a:p>
          <a:p>
            <a:pPr lvl="1"/>
            <a:r>
              <a:rPr lang="de-CH" dirty="0" smtClean="0"/>
              <a:t>Einwegfunktion y = f(x)</a:t>
            </a:r>
          </a:p>
          <a:p>
            <a:pPr lvl="2"/>
            <a:r>
              <a:rPr lang="de-CH" dirty="0" smtClean="0"/>
              <a:t>Bei bekanntem x ist y einfach zu ermitteln. </a:t>
            </a:r>
          </a:p>
          <a:p>
            <a:pPr lvl="2"/>
            <a:r>
              <a:rPr lang="de-CH" dirty="0" smtClean="0"/>
              <a:t>Bei bekanntem y ist x schwierig zu ermitteln. </a:t>
            </a:r>
          </a:p>
          <a:p>
            <a:pPr lvl="2"/>
            <a:r>
              <a:rPr lang="de-CH" dirty="0" smtClean="0"/>
              <a:t>gleiche Länge von Eingabe und Ausgabe, z.B. 128 Bits</a:t>
            </a:r>
          </a:p>
          <a:p>
            <a:pPr lvl="1" eaLnBrk="1" hangingPunct="1">
              <a:lnSpc>
                <a:spcPct val="90000"/>
              </a:lnSpc>
            </a:pPr>
            <a:r>
              <a:rPr lang="de-CH" dirty="0"/>
              <a:t>Benutzer wählt geheimes initiales Passwort s und Integer-Zahl, 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die </a:t>
            </a:r>
            <a:r>
              <a:rPr lang="de-CH" dirty="0"/>
              <a:t>angibt wie viele Passwörter der Algorithmus erzeugen soll, z.B. n=4</a:t>
            </a:r>
          </a:p>
          <a:p>
            <a:pPr lvl="2" eaLnBrk="1" hangingPunct="1">
              <a:lnSpc>
                <a:spcPct val="90000"/>
              </a:lnSpc>
            </a:pPr>
            <a:r>
              <a:rPr lang="de-CH" dirty="0"/>
              <a:t>P</a:t>
            </a:r>
            <a:r>
              <a:rPr lang="de-CH" baseline="-25000" dirty="0"/>
              <a:t>1</a:t>
            </a:r>
            <a:r>
              <a:rPr lang="de-CH" dirty="0"/>
              <a:t> = f(f(f(f(s))))</a:t>
            </a:r>
          </a:p>
          <a:p>
            <a:pPr lvl="2" eaLnBrk="1" hangingPunct="1">
              <a:lnSpc>
                <a:spcPct val="90000"/>
              </a:lnSpc>
            </a:pPr>
            <a:r>
              <a:rPr lang="de-CH" dirty="0"/>
              <a:t>P</a:t>
            </a:r>
            <a:r>
              <a:rPr lang="de-CH" baseline="-25000" dirty="0"/>
              <a:t>2</a:t>
            </a:r>
            <a:r>
              <a:rPr lang="de-CH" dirty="0"/>
              <a:t> = f(f(f(s)))</a:t>
            </a:r>
          </a:p>
          <a:p>
            <a:pPr lvl="2" eaLnBrk="1" hangingPunct="1">
              <a:lnSpc>
                <a:spcPct val="90000"/>
              </a:lnSpc>
            </a:pPr>
            <a:r>
              <a:rPr lang="de-CH" dirty="0"/>
              <a:t>P</a:t>
            </a:r>
            <a:r>
              <a:rPr lang="de-CH" baseline="-25000" dirty="0"/>
              <a:t>3</a:t>
            </a:r>
            <a:r>
              <a:rPr lang="de-CH" dirty="0"/>
              <a:t> = f(f(s))</a:t>
            </a:r>
          </a:p>
          <a:p>
            <a:pPr lvl="2" eaLnBrk="1" hangingPunct="1">
              <a:lnSpc>
                <a:spcPct val="90000"/>
              </a:lnSpc>
            </a:pPr>
            <a:r>
              <a:rPr lang="de-CH" dirty="0"/>
              <a:t>P</a:t>
            </a:r>
            <a:r>
              <a:rPr lang="de-CH" baseline="-25000" dirty="0"/>
              <a:t>4</a:t>
            </a:r>
            <a:r>
              <a:rPr lang="de-CH" dirty="0"/>
              <a:t> = f(s)</a:t>
            </a:r>
          </a:p>
          <a:p>
            <a:pPr lvl="1" eaLnBrk="1" hangingPunct="1">
              <a:lnSpc>
                <a:spcPct val="90000"/>
              </a:lnSpc>
            </a:pPr>
            <a:r>
              <a:rPr lang="de-CH" dirty="0"/>
              <a:t>allgemein: P</a:t>
            </a:r>
            <a:r>
              <a:rPr lang="de-CH" baseline="-25000" dirty="0"/>
              <a:t>i-1</a:t>
            </a:r>
            <a:r>
              <a:rPr lang="de-CH" dirty="0"/>
              <a:t> = f(P</a:t>
            </a:r>
            <a:r>
              <a:rPr lang="de-CH" baseline="-25000" dirty="0"/>
              <a:t>i</a:t>
            </a:r>
            <a:r>
              <a:rPr lang="de-CH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de-CH" dirty="0"/>
              <a:t>Aus einem gegebenen Passwort der Sequenz (z.B. P</a:t>
            </a:r>
            <a:r>
              <a:rPr lang="de-CH" baseline="-25000" dirty="0"/>
              <a:t>2</a:t>
            </a:r>
            <a:r>
              <a:rPr lang="de-CH" dirty="0"/>
              <a:t>) ist dann das vorhergehende (z.B. P</a:t>
            </a:r>
            <a:r>
              <a:rPr lang="de-CH" baseline="-25000" dirty="0"/>
              <a:t>1</a:t>
            </a:r>
            <a:r>
              <a:rPr lang="de-CH" dirty="0"/>
              <a:t>) einfach zu finden, das nächste (z.B. P</a:t>
            </a:r>
            <a:r>
              <a:rPr lang="de-CH" baseline="-25000" dirty="0"/>
              <a:t>3</a:t>
            </a:r>
            <a:r>
              <a:rPr lang="de-CH" dirty="0"/>
              <a:t>) aber nicht. </a:t>
            </a:r>
          </a:p>
          <a:p>
            <a:pPr lvl="1" eaLnBrk="1" hangingPunct="1">
              <a:lnSpc>
                <a:spcPct val="90000"/>
              </a:lnSpc>
            </a:pPr>
            <a:r>
              <a:rPr lang="de-CH" dirty="0"/>
              <a:t>Passwörter des Benutzers (P</a:t>
            </a:r>
            <a:r>
              <a:rPr lang="de-CH" baseline="-25000" dirty="0"/>
              <a:t>i </a:t>
            </a:r>
            <a:r>
              <a:rPr lang="de-CH" dirty="0"/>
              <a:t>) können lokal beim Client aus s berechnet werden.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9738B-1DC0-476E-B256-1A8C3130503C}" type="slidenum">
              <a:rPr lang="de-CH" smtClean="0"/>
              <a:pPr/>
              <a:t>15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 dirty="0"/>
              <a:t>Betriebssysteme: Sicherheit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88692F-AB6B-4B9F-8D25-923F5F0743F4}" type="slidenum">
              <a:rPr lang="de-CH"/>
              <a:pPr>
                <a:defRPr/>
              </a:pPr>
              <a:t>16</a:t>
            </a:fld>
            <a:endParaRPr lang="de-CH" sz="1400">
              <a:latin typeface="Times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3.1.2.2 Einloggen mit Einwegpasswort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CH" dirty="0" smtClean="0"/>
              <a:t>Initialisierung des Servers mit P</a:t>
            </a:r>
            <a:r>
              <a:rPr lang="de-CH" baseline="-25000" dirty="0" smtClean="0"/>
              <a:t>0</a:t>
            </a:r>
            <a:r>
              <a:rPr lang="de-CH" dirty="0" smtClean="0"/>
              <a:t> = f(P</a:t>
            </a:r>
            <a:r>
              <a:rPr lang="de-CH" baseline="-25000" dirty="0" smtClean="0"/>
              <a:t>1</a:t>
            </a:r>
            <a:r>
              <a:rPr lang="de-CH" dirty="0" smtClean="0"/>
              <a:t>). </a:t>
            </a:r>
          </a:p>
          <a:p>
            <a:pPr eaLnBrk="1" hangingPunct="1">
              <a:lnSpc>
                <a:spcPct val="90000"/>
              </a:lnSpc>
            </a:pPr>
            <a:r>
              <a:rPr lang="de-CH" dirty="0" smtClean="0"/>
              <a:t>Speichern von P</a:t>
            </a:r>
            <a:r>
              <a:rPr lang="de-CH" baseline="-25000" dirty="0" smtClean="0"/>
              <a:t>0</a:t>
            </a:r>
            <a:r>
              <a:rPr lang="de-CH" dirty="0" smtClean="0"/>
              <a:t> in Passwort-Datei beim Server.</a:t>
            </a:r>
          </a:p>
          <a:p>
            <a:pPr eaLnBrk="1" hangingPunct="1">
              <a:lnSpc>
                <a:spcPct val="90000"/>
              </a:lnSpc>
            </a:pPr>
            <a:r>
              <a:rPr lang="de-CH" dirty="0" smtClean="0"/>
              <a:t>Benutzer sendet Login-Namen beim Einloggen.</a:t>
            </a:r>
          </a:p>
          <a:p>
            <a:pPr eaLnBrk="1" hangingPunct="1">
              <a:lnSpc>
                <a:spcPct val="90000"/>
              </a:lnSpc>
            </a:pPr>
            <a:r>
              <a:rPr lang="de-CH" dirty="0" smtClean="0"/>
              <a:t>Server antwortet mit Zahl 1.</a:t>
            </a:r>
          </a:p>
          <a:p>
            <a:pPr eaLnBrk="1" hangingPunct="1">
              <a:lnSpc>
                <a:spcPct val="90000"/>
              </a:lnSpc>
            </a:pPr>
            <a:r>
              <a:rPr lang="de-CH" dirty="0" smtClean="0"/>
              <a:t>Benutzer gibt Passwort s lokal ein. </a:t>
            </a:r>
          </a:p>
          <a:p>
            <a:pPr eaLnBrk="1" hangingPunct="1">
              <a:lnSpc>
                <a:spcPct val="90000"/>
              </a:lnSpc>
            </a:pPr>
            <a:r>
              <a:rPr lang="de-CH" dirty="0" smtClean="0"/>
              <a:t>Client berechnet P</a:t>
            </a:r>
            <a:r>
              <a:rPr lang="de-CH" baseline="-25000" dirty="0" smtClean="0"/>
              <a:t>1</a:t>
            </a:r>
            <a:r>
              <a:rPr lang="de-CH" dirty="0" smtClean="0"/>
              <a:t> aus s</a:t>
            </a:r>
            <a:r>
              <a:rPr lang="de-CH" dirty="0"/>
              <a:t> </a:t>
            </a:r>
            <a:r>
              <a:rPr lang="de-CH" dirty="0" smtClean="0"/>
              <a:t>und schickt dieses an Server. </a:t>
            </a:r>
          </a:p>
          <a:p>
            <a:pPr eaLnBrk="1" hangingPunct="1">
              <a:lnSpc>
                <a:spcPct val="90000"/>
              </a:lnSpc>
            </a:pPr>
            <a:r>
              <a:rPr lang="de-CH" dirty="0" smtClean="0"/>
              <a:t>Server </a:t>
            </a:r>
          </a:p>
          <a:p>
            <a:pPr lvl="1" eaLnBrk="1" hangingPunct="1">
              <a:lnSpc>
                <a:spcPct val="90000"/>
              </a:lnSpc>
            </a:pPr>
            <a:r>
              <a:rPr lang="de-CH" dirty="0" smtClean="0"/>
              <a:t>berechnet f(P</a:t>
            </a:r>
            <a:r>
              <a:rPr lang="de-CH" baseline="-25000" dirty="0" smtClean="0"/>
              <a:t>1</a:t>
            </a:r>
            <a:r>
              <a:rPr lang="de-CH" dirty="0" smtClean="0"/>
              <a:t>),</a:t>
            </a:r>
          </a:p>
          <a:p>
            <a:pPr lvl="1" eaLnBrk="1" hangingPunct="1">
              <a:lnSpc>
                <a:spcPct val="90000"/>
              </a:lnSpc>
            </a:pPr>
            <a:r>
              <a:rPr lang="de-CH" dirty="0" smtClean="0"/>
              <a:t>vergleicht Wert f(P</a:t>
            </a:r>
            <a:r>
              <a:rPr lang="de-CH" baseline="-25000" dirty="0" smtClean="0"/>
              <a:t>1</a:t>
            </a:r>
            <a:r>
              <a:rPr lang="de-CH" dirty="0" smtClean="0"/>
              <a:t>) mit P</a:t>
            </a:r>
            <a:r>
              <a:rPr lang="de-CH" baseline="-25000" dirty="0" smtClean="0"/>
              <a:t>0</a:t>
            </a:r>
            <a:r>
              <a:rPr lang="de-CH" dirty="0" smtClean="0"/>
              <a:t> in Passwort-Datei,</a:t>
            </a:r>
          </a:p>
          <a:p>
            <a:pPr lvl="1" eaLnBrk="1" hangingPunct="1">
              <a:lnSpc>
                <a:spcPct val="90000"/>
              </a:lnSpc>
            </a:pPr>
            <a:r>
              <a:rPr lang="de-CH" dirty="0" smtClean="0"/>
              <a:t>ersetzt in der Passwort-Datei P</a:t>
            </a:r>
            <a:r>
              <a:rPr lang="de-CH" baseline="-25000" dirty="0" smtClean="0"/>
              <a:t>0</a:t>
            </a:r>
            <a:r>
              <a:rPr lang="de-CH" dirty="0" smtClean="0"/>
              <a:t> durch P</a:t>
            </a:r>
            <a:r>
              <a:rPr lang="de-CH" baseline="-25000" dirty="0" smtClean="0"/>
              <a:t>1</a:t>
            </a:r>
            <a:r>
              <a:rPr lang="de-CH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de-CH" dirty="0" smtClean="0"/>
              <a:t>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3.2.1 Kerberos Security-Objekte</a:t>
            </a:r>
            <a:endParaRPr lang="de-DE" dirty="0" smtClean="0"/>
          </a:p>
        </p:txBody>
      </p:sp>
      <p:sp>
        <p:nvSpPr>
          <p:cNvPr id="2151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1201" y="1676401"/>
            <a:ext cx="11351684" cy="4776935"/>
          </a:xfrm>
        </p:spPr>
        <p:txBody>
          <a:bodyPr>
            <a:normAutofit fontScale="92500" lnSpcReduction="20000"/>
          </a:bodyPr>
          <a:lstStyle/>
          <a:p>
            <a:r>
              <a:rPr lang="de-CH" dirty="0" err="1" smtClean="0"/>
              <a:t>Nonce</a:t>
            </a:r>
            <a:r>
              <a:rPr lang="de-CH" dirty="0" smtClean="0"/>
              <a:t> (N)</a:t>
            </a:r>
          </a:p>
          <a:p>
            <a:pPr lvl="1"/>
            <a:r>
              <a:rPr lang="de-CH" dirty="0" smtClean="0"/>
              <a:t>Integer zur Anzeige der Aktualität einer Nachricht, z.B. Sequenznummer oder Uhrzeit</a:t>
            </a:r>
          </a:p>
          <a:p>
            <a:r>
              <a:rPr lang="de-CH" dirty="0" smtClean="0"/>
              <a:t>Ticket</a:t>
            </a:r>
          </a:p>
          <a:p>
            <a:pPr lvl="1"/>
            <a:r>
              <a:rPr lang="de-CH" dirty="0" smtClean="0"/>
              <a:t>von einem Ticket </a:t>
            </a:r>
            <a:r>
              <a:rPr lang="de-CH" dirty="0" err="1" smtClean="0"/>
              <a:t>Granting</a:t>
            </a:r>
            <a:r>
              <a:rPr lang="de-CH" dirty="0" smtClean="0"/>
              <a:t> Server (TGS, T) ausgestelltes Token, das beweist, </a:t>
            </a:r>
            <a:br>
              <a:rPr lang="de-CH" dirty="0" smtClean="0"/>
            </a:br>
            <a:r>
              <a:rPr lang="de-CH" dirty="0" smtClean="0"/>
              <a:t>dass sich der Client kürzlich beim TGS authentisiert hat. </a:t>
            </a:r>
          </a:p>
          <a:p>
            <a:pPr lvl="1"/>
            <a:r>
              <a:rPr lang="de-CH" dirty="0" smtClean="0"/>
              <a:t>enthält Lebenszeit (Uhrensynchronisation !) und Sitzungsschlüssel</a:t>
            </a:r>
          </a:p>
          <a:p>
            <a:pPr lvl="1"/>
            <a:r>
              <a:rPr lang="de-CH" dirty="0" smtClean="0"/>
              <a:t>ist mit geheimem Schlüssel verschlüsselt</a:t>
            </a:r>
          </a:p>
          <a:p>
            <a:r>
              <a:rPr lang="de-CH" dirty="0" err="1" smtClean="0"/>
              <a:t>Authenticator</a:t>
            </a:r>
            <a:endParaRPr lang="de-CH" dirty="0" smtClean="0"/>
          </a:p>
          <a:p>
            <a:pPr lvl="1"/>
            <a:r>
              <a:rPr lang="de-CH" dirty="0" smtClean="0"/>
              <a:t>durch Client generiertes Token, um einem Server die Identifikation des Clients und die Aktualität der Kommunikation zu beweisen</a:t>
            </a:r>
          </a:p>
          <a:p>
            <a:pPr lvl="1"/>
            <a:r>
              <a:rPr lang="de-CH" dirty="0" smtClean="0"/>
              <a:t>enthält Client-Name (C) und Zeitstempel (t) </a:t>
            </a:r>
          </a:p>
          <a:p>
            <a:pPr lvl="1"/>
            <a:r>
              <a:rPr lang="de-CH" dirty="0" smtClean="0"/>
              <a:t>ist mit Sitzungsschlüssel verschlüsselt</a:t>
            </a:r>
          </a:p>
          <a:p>
            <a:pPr lvl="1"/>
            <a:r>
              <a:rPr lang="de-CH" dirty="0" smtClean="0"/>
              <a:t>ist einmal benutzbar</a:t>
            </a:r>
          </a:p>
          <a:p>
            <a:r>
              <a:rPr lang="de-CH" dirty="0" smtClean="0"/>
              <a:t>Sitzungsschlüssel</a:t>
            </a:r>
          </a:p>
          <a:p>
            <a:pPr lvl="1"/>
            <a:r>
              <a:rPr lang="de-CH" dirty="0" smtClean="0"/>
              <a:t>geheimer, durch Kerberos generierter und einem Client zur Kommunikation mit einem Server ausgestellter Schlüssel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A0AF-3A94-4A37-AA82-B3B709DFFAB5}" type="slidenum">
              <a:rPr lang="de-CH" smtClean="0"/>
              <a:pPr/>
              <a:t>17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31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Betriebssysteme: Sicherheit</a:t>
            </a:r>
          </a:p>
        </p:txBody>
      </p:sp>
      <p:sp>
        <p:nvSpPr>
          <p:cNvPr id="32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B54B0-4D19-48BD-B5BA-3676F61B556E}" type="slidenum">
              <a:rPr lang="de-CH"/>
              <a:pPr>
                <a:defRPr/>
              </a:pPr>
              <a:t>18</a:t>
            </a:fld>
            <a:endParaRPr lang="de-CH" sz="1400">
              <a:latin typeface="Times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3.2.2 Kerberos-Phasen</a:t>
            </a:r>
            <a:endParaRPr lang="de-DE" dirty="0" smtClean="0"/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4343400" y="1835150"/>
            <a:ext cx="3962400" cy="1676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2535" name="Oval 5"/>
          <p:cNvSpPr>
            <a:spLocks noChangeArrowheads="1"/>
          </p:cNvSpPr>
          <p:nvPr/>
        </p:nvSpPr>
        <p:spPr bwMode="auto">
          <a:xfrm>
            <a:off x="6629400" y="2139950"/>
            <a:ext cx="1079500" cy="10795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>
                <a:latin typeface="Arial" charset="0"/>
              </a:rPr>
              <a:t>TGS</a:t>
            </a:r>
            <a:endParaRPr lang="de-DE" sz="2000">
              <a:latin typeface="Arial" charset="0"/>
            </a:endParaRPr>
          </a:p>
        </p:txBody>
      </p:sp>
      <p:sp>
        <p:nvSpPr>
          <p:cNvPr id="22536" name="Oval 6"/>
          <p:cNvSpPr>
            <a:spLocks noChangeArrowheads="1"/>
          </p:cNvSpPr>
          <p:nvPr/>
        </p:nvSpPr>
        <p:spPr bwMode="auto">
          <a:xfrm>
            <a:off x="8826500" y="4641850"/>
            <a:ext cx="1079500" cy="10795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>
                <a:latin typeface="Arial" charset="0"/>
              </a:rPr>
              <a:t>Server</a:t>
            </a:r>
            <a:endParaRPr lang="de-DE" sz="2000">
              <a:latin typeface="Arial" charset="0"/>
            </a:endParaRPr>
          </a:p>
        </p:txBody>
      </p:sp>
      <p:sp>
        <p:nvSpPr>
          <p:cNvPr id="22537" name="Oval 7"/>
          <p:cNvSpPr>
            <a:spLocks noChangeArrowheads="1"/>
          </p:cNvSpPr>
          <p:nvPr/>
        </p:nvSpPr>
        <p:spPr bwMode="auto">
          <a:xfrm>
            <a:off x="2209800" y="4654550"/>
            <a:ext cx="1079500" cy="10795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>
                <a:latin typeface="Arial" charset="0"/>
              </a:rPr>
              <a:t>Client</a:t>
            </a:r>
            <a:endParaRPr lang="de-DE" sz="2000">
              <a:latin typeface="Arial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46319" y="2749551"/>
            <a:ext cx="2706694" cy="1905000"/>
            <a:chOff x="455" y="1776"/>
            <a:chExt cx="1705" cy="1200"/>
          </a:xfrm>
        </p:grpSpPr>
        <p:sp>
          <p:nvSpPr>
            <p:cNvPr id="22559" name="Line 9"/>
            <p:cNvSpPr>
              <a:spLocks noChangeShapeType="1"/>
            </p:cNvSpPr>
            <p:nvPr/>
          </p:nvSpPr>
          <p:spPr bwMode="auto">
            <a:xfrm flipV="1">
              <a:off x="864" y="1776"/>
              <a:ext cx="1296" cy="1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560" name="Text Box 10"/>
            <p:cNvSpPr txBox="1">
              <a:spLocks noChangeArrowheads="1"/>
            </p:cNvSpPr>
            <p:nvPr/>
          </p:nvSpPr>
          <p:spPr bwMode="auto">
            <a:xfrm>
              <a:off x="455" y="2215"/>
              <a:ext cx="1146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de-CH" sz="2000" dirty="0">
                  <a:latin typeface="Arial" charset="0"/>
                </a:rPr>
                <a:t>1. TGS-Ticket </a:t>
              </a:r>
            </a:p>
            <a:p>
              <a:r>
                <a:rPr lang="de-CH" sz="2000" dirty="0">
                  <a:latin typeface="Arial" charset="0"/>
                </a:rPr>
                <a:t>Request</a:t>
              </a:r>
              <a:endParaRPr lang="de-DE" sz="2000" dirty="0">
                <a:latin typeface="Arial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667000" y="2825750"/>
            <a:ext cx="2362200" cy="1905000"/>
            <a:chOff x="720" y="1824"/>
            <a:chExt cx="1488" cy="1200"/>
          </a:xfrm>
        </p:grpSpPr>
        <p:sp>
          <p:nvSpPr>
            <p:cNvPr id="22556" name="Line 12"/>
            <p:cNvSpPr>
              <a:spLocks noChangeShapeType="1"/>
            </p:cNvSpPr>
            <p:nvPr/>
          </p:nvSpPr>
          <p:spPr bwMode="auto">
            <a:xfrm flipV="1">
              <a:off x="960" y="1872"/>
              <a:ext cx="1248" cy="1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557" name="Text Box 13"/>
            <p:cNvSpPr txBox="1">
              <a:spLocks noChangeArrowheads="1"/>
            </p:cNvSpPr>
            <p:nvPr/>
          </p:nvSpPr>
          <p:spPr bwMode="auto">
            <a:xfrm>
              <a:off x="720" y="1824"/>
              <a:ext cx="110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de-CH" sz="2000">
                  <a:latin typeface="Arial" charset="0"/>
                </a:rPr>
                <a:t>2. TGS-Ticket</a:t>
              </a:r>
              <a:endParaRPr lang="de-DE" sz="2000">
                <a:latin typeface="Arial" charset="0"/>
              </a:endParaRPr>
            </a:p>
          </p:txBody>
        </p:sp>
        <p:sp>
          <p:nvSpPr>
            <p:cNvPr id="22558" name="Line 14"/>
            <p:cNvSpPr>
              <a:spLocks noChangeShapeType="1"/>
            </p:cNvSpPr>
            <p:nvPr/>
          </p:nvSpPr>
          <p:spPr bwMode="auto">
            <a:xfrm flipH="1" flipV="1">
              <a:off x="1407" y="2034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276600" y="3054350"/>
            <a:ext cx="3879850" cy="1981200"/>
            <a:chOff x="1104" y="1968"/>
            <a:chExt cx="2444" cy="1248"/>
          </a:xfrm>
        </p:grpSpPr>
        <p:sp>
          <p:nvSpPr>
            <p:cNvPr id="22554" name="Line 16"/>
            <p:cNvSpPr>
              <a:spLocks noChangeShapeType="1"/>
            </p:cNvSpPr>
            <p:nvPr/>
          </p:nvSpPr>
          <p:spPr bwMode="auto">
            <a:xfrm flipV="1">
              <a:off x="1104" y="1968"/>
              <a:ext cx="2208" cy="12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555" name="Text Box 17"/>
            <p:cNvSpPr txBox="1">
              <a:spLocks noChangeArrowheads="1"/>
            </p:cNvSpPr>
            <p:nvPr/>
          </p:nvSpPr>
          <p:spPr bwMode="auto">
            <a:xfrm>
              <a:off x="2304" y="2486"/>
              <a:ext cx="124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de-CH" sz="2000">
                  <a:latin typeface="Arial" charset="0"/>
                </a:rPr>
                <a:t>4. Server-Ticket</a:t>
              </a:r>
              <a:endParaRPr lang="de-DE" sz="2000">
                <a:latin typeface="Arial" charset="0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200400" y="2901950"/>
            <a:ext cx="4243388" cy="1981200"/>
            <a:chOff x="1056" y="1872"/>
            <a:chExt cx="2673" cy="1248"/>
          </a:xfrm>
        </p:grpSpPr>
        <p:sp>
          <p:nvSpPr>
            <p:cNvPr id="22551" name="Line 19"/>
            <p:cNvSpPr>
              <a:spLocks noChangeShapeType="1"/>
            </p:cNvSpPr>
            <p:nvPr/>
          </p:nvSpPr>
          <p:spPr bwMode="auto">
            <a:xfrm flipV="1">
              <a:off x="1056" y="1872"/>
              <a:ext cx="2160" cy="12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552" name="Text Box 20"/>
            <p:cNvSpPr txBox="1">
              <a:spLocks noChangeArrowheads="1"/>
            </p:cNvSpPr>
            <p:nvPr/>
          </p:nvSpPr>
          <p:spPr bwMode="auto">
            <a:xfrm>
              <a:off x="1845" y="2832"/>
              <a:ext cx="188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de-CH" sz="2000">
                  <a:latin typeface="Arial" charset="0"/>
                </a:rPr>
                <a:t>3. Server-Ticket Request</a:t>
              </a:r>
              <a:endParaRPr lang="de-DE" sz="2000">
                <a:latin typeface="Arial" charset="0"/>
              </a:endParaRPr>
            </a:p>
          </p:txBody>
        </p:sp>
        <p:sp>
          <p:nvSpPr>
            <p:cNvPr id="22553" name="Line 21"/>
            <p:cNvSpPr>
              <a:spLocks noChangeShapeType="1"/>
            </p:cNvSpPr>
            <p:nvPr/>
          </p:nvSpPr>
          <p:spPr bwMode="auto">
            <a:xfrm flipH="1" flipV="1">
              <a:off x="1824" y="2688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276600" y="4867276"/>
            <a:ext cx="5562600" cy="396875"/>
            <a:chOff x="1104" y="3110"/>
            <a:chExt cx="3504" cy="250"/>
          </a:xfrm>
        </p:grpSpPr>
        <p:sp>
          <p:nvSpPr>
            <p:cNvPr id="22549" name="Line 23"/>
            <p:cNvSpPr>
              <a:spLocks noChangeShapeType="1"/>
            </p:cNvSpPr>
            <p:nvPr/>
          </p:nvSpPr>
          <p:spPr bwMode="auto">
            <a:xfrm flipV="1">
              <a:off x="1104" y="3312"/>
              <a:ext cx="35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550" name="Text Box 24"/>
            <p:cNvSpPr txBox="1">
              <a:spLocks noChangeArrowheads="1"/>
            </p:cNvSpPr>
            <p:nvPr/>
          </p:nvSpPr>
          <p:spPr bwMode="auto">
            <a:xfrm>
              <a:off x="2214" y="3110"/>
              <a:ext cx="1467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de-CH" sz="2000">
                  <a:latin typeface="Arial" charset="0"/>
                </a:rPr>
                <a:t>5. Service Request</a:t>
              </a:r>
              <a:endParaRPr lang="de-DE" sz="2000">
                <a:latin typeface="Arial" charset="0"/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276600" y="5264151"/>
            <a:ext cx="5562600" cy="396875"/>
            <a:chOff x="1104" y="3360"/>
            <a:chExt cx="3504" cy="250"/>
          </a:xfrm>
        </p:grpSpPr>
        <p:sp>
          <p:nvSpPr>
            <p:cNvPr id="22547" name="Line 26"/>
            <p:cNvSpPr>
              <a:spLocks noChangeShapeType="1"/>
            </p:cNvSpPr>
            <p:nvPr/>
          </p:nvSpPr>
          <p:spPr bwMode="auto">
            <a:xfrm flipV="1">
              <a:off x="1104" y="3408"/>
              <a:ext cx="35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548" name="Text Box 27"/>
            <p:cNvSpPr txBox="1">
              <a:spLocks noChangeArrowheads="1"/>
            </p:cNvSpPr>
            <p:nvPr/>
          </p:nvSpPr>
          <p:spPr bwMode="auto">
            <a:xfrm>
              <a:off x="2498" y="3360"/>
              <a:ext cx="70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de-CH" sz="2000">
                  <a:latin typeface="Arial" charset="0"/>
                </a:rPr>
                <a:t>6. Reply</a:t>
              </a:r>
              <a:endParaRPr lang="de-DE" sz="2000">
                <a:latin typeface="Arial" charset="0"/>
              </a:endParaRPr>
            </a:p>
          </p:txBody>
        </p:sp>
      </p:grpSp>
      <p:sp>
        <p:nvSpPr>
          <p:cNvPr id="22544" name="Text Box 28"/>
          <p:cNvSpPr txBox="1">
            <a:spLocks noChangeArrowheads="1"/>
          </p:cNvSpPr>
          <p:nvPr/>
        </p:nvSpPr>
        <p:spPr bwMode="auto">
          <a:xfrm>
            <a:off x="2256021" y="5978495"/>
            <a:ext cx="3035062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de-CH" sz="2000" dirty="0">
                <a:latin typeface="Arial" charset="0"/>
              </a:rPr>
              <a:t>A: Authentication Service</a:t>
            </a:r>
            <a:endParaRPr lang="de-DE" sz="2000" dirty="0">
              <a:latin typeface="Arial" charset="0"/>
            </a:endParaRPr>
          </a:p>
        </p:txBody>
      </p:sp>
      <p:sp>
        <p:nvSpPr>
          <p:cNvPr id="22545" name="Oval 29"/>
          <p:cNvSpPr>
            <a:spLocks noChangeArrowheads="1"/>
          </p:cNvSpPr>
          <p:nvPr/>
        </p:nvSpPr>
        <p:spPr bwMode="auto">
          <a:xfrm>
            <a:off x="4953000" y="2139950"/>
            <a:ext cx="1079500" cy="10795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 dirty="0">
                <a:latin typeface="Arial" charset="0"/>
              </a:rPr>
              <a:t>A</a:t>
            </a:r>
            <a:endParaRPr lang="de-DE" sz="2000" dirty="0">
              <a:latin typeface="Arial" charset="0"/>
            </a:endParaRPr>
          </a:p>
        </p:txBody>
      </p:sp>
      <p:sp>
        <p:nvSpPr>
          <p:cNvPr id="22546" name="Text Box 30"/>
          <p:cNvSpPr txBox="1">
            <a:spLocks noChangeArrowheads="1"/>
          </p:cNvSpPr>
          <p:nvPr/>
        </p:nvSpPr>
        <p:spPr bwMode="auto">
          <a:xfrm>
            <a:off x="5178425" y="1441450"/>
            <a:ext cx="2286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de-CH">
                <a:latin typeface="Arial" charset="0"/>
              </a:rPr>
              <a:t>Security-Server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3.2.2.1 Anfordern eines TGS-Tickets</a:t>
            </a:r>
            <a:endParaRPr lang="de-DE" dirty="0" smtClean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CH" dirty="0"/>
              <a:t>einmal pro Login-Sitzung</a:t>
            </a:r>
          </a:p>
          <a:p>
            <a:pPr eaLnBrk="1" hangingPunct="1">
              <a:lnSpc>
                <a:spcPct val="90000"/>
              </a:lnSpc>
            </a:pPr>
            <a:r>
              <a:rPr lang="de-CH" dirty="0"/>
              <a:t>C </a:t>
            </a:r>
            <a:r>
              <a:rPr lang="de-CH" dirty="0">
                <a:sym typeface="Symbol" pitchFamily="18" charset="2"/>
              </a:rPr>
              <a:t> A: C, T, N</a:t>
            </a:r>
          </a:p>
          <a:p>
            <a:pPr lvl="1" eaLnBrk="1" hangingPunct="1">
              <a:lnSpc>
                <a:spcPct val="90000"/>
              </a:lnSpc>
            </a:pPr>
            <a:r>
              <a:rPr lang="de-CH" dirty="0">
                <a:sym typeface="Symbol" pitchFamily="18" charset="2"/>
              </a:rPr>
              <a:t>Client fordert bei A Ticket für Kommunikation mit T (TGS) an.</a:t>
            </a:r>
          </a:p>
          <a:p>
            <a:pPr eaLnBrk="1" hangingPunct="1">
              <a:lnSpc>
                <a:spcPct val="90000"/>
              </a:lnSpc>
            </a:pPr>
            <a:r>
              <a:rPr lang="de-CH" dirty="0">
                <a:sym typeface="Symbol" pitchFamily="18" charset="2"/>
              </a:rPr>
              <a:t>A  C: {K</a:t>
            </a:r>
            <a:r>
              <a:rPr lang="de-CH" baseline="-25000" dirty="0">
                <a:sym typeface="Symbol" pitchFamily="18" charset="2"/>
              </a:rPr>
              <a:t>CT</a:t>
            </a:r>
            <a:r>
              <a:rPr lang="de-CH" dirty="0">
                <a:sym typeface="Symbol" pitchFamily="18" charset="2"/>
              </a:rPr>
              <a:t>, N}</a:t>
            </a:r>
            <a:r>
              <a:rPr lang="de-CH" baseline="-25000" dirty="0">
                <a:sym typeface="Symbol" pitchFamily="18" charset="2"/>
              </a:rPr>
              <a:t>K</a:t>
            </a:r>
            <a:r>
              <a:rPr lang="de-CH" baseline="-50000" dirty="0">
                <a:sym typeface="Symbol" pitchFamily="18" charset="2"/>
              </a:rPr>
              <a:t>C</a:t>
            </a:r>
            <a:r>
              <a:rPr lang="de-CH" dirty="0">
                <a:sym typeface="Symbol" pitchFamily="18" charset="2"/>
              </a:rPr>
              <a:t>, {Ticket(C,T)}</a:t>
            </a:r>
            <a:r>
              <a:rPr lang="de-CH" baseline="-25000" dirty="0">
                <a:sym typeface="Symbol" pitchFamily="18" charset="2"/>
              </a:rPr>
              <a:t>K</a:t>
            </a:r>
            <a:r>
              <a:rPr lang="de-CH" baseline="-50000" dirty="0">
                <a:sym typeface="Symbol" pitchFamily="18" charset="2"/>
              </a:rPr>
              <a:t>T</a:t>
            </a:r>
            <a:r>
              <a:rPr lang="de-CH" dirty="0">
                <a:sym typeface="Symbol" pitchFamily="18" charset="2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de-CH" dirty="0">
                <a:sym typeface="Symbol" pitchFamily="18" charset="2"/>
              </a:rPr>
              <a:t>Ticket(C,T) = C, T, t</a:t>
            </a:r>
            <a:r>
              <a:rPr lang="de-CH" baseline="-25000" dirty="0">
                <a:sym typeface="Symbol" pitchFamily="18" charset="2"/>
              </a:rPr>
              <a:t>1</a:t>
            </a:r>
            <a:r>
              <a:rPr lang="de-CH" dirty="0">
                <a:sym typeface="Symbol" pitchFamily="18" charset="2"/>
              </a:rPr>
              <a:t> (Start), t</a:t>
            </a:r>
            <a:r>
              <a:rPr lang="de-CH" baseline="-25000" dirty="0">
                <a:sym typeface="Symbol" pitchFamily="18" charset="2"/>
              </a:rPr>
              <a:t>2 </a:t>
            </a:r>
            <a:r>
              <a:rPr lang="de-CH" dirty="0">
                <a:sym typeface="Symbol" pitchFamily="18" charset="2"/>
              </a:rPr>
              <a:t>(Ende), K</a:t>
            </a:r>
            <a:r>
              <a:rPr lang="de-CH" baseline="-25000" dirty="0">
                <a:sym typeface="Symbol" pitchFamily="18" charset="2"/>
              </a:rPr>
              <a:t>CT</a:t>
            </a:r>
          </a:p>
          <a:p>
            <a:pPr lvl="1" eaLnBrk="1" hangingPunct="1">
              <a:lnSpc>
                <a:spcPct val="90000"/>
              </a:lnSpc>
            </a:pPr>
            <a:r>
              <a:rPr lang="de-CH" dirty="0">
                <a:sym typeface="Symbol" pitchFamily="18" charset="2"/>
              </a:rPr>
              <a:t>Client erhält Sitzungsschlüssel K</a:t>
            </a:r>
            <a:r>
              <a:rPr lang="de-CH" baseline="-25000" dirty="0">
                <a:sym typeface="Symbol" pitchFamily="18" charset="2"/>
              </a:rPr>
              <a:t>CT</a:t>
            </a:r>
            <a:r>
              <a:rPr lang="de-CH" dirty="0">
                <a:sym typeface="Symbol" pitchFamily="18" charset="2"/>
              </a:rPr>
              <a:t> zur Kommunikation mit T. </a:t>
            </a:r>
          </a:p>
          <a:p>
            <a:pPr lvl="1" eaLnBrk="1" hangingPunct="1">
              <a:lnSpc>
                <a:spcPct val="90000"/>
              </a:lnSpc>
            </a:pPr>
            <a:r>
              <a:rPr lang="de-CH" dirty="0" err="1">
                <a:sym typeface="Symbol" pitchFamily="18" charset="2"/>
              </a:rPr>
              <a:t>Nonce</a:t>
            </a:r>
            <a:r>
              <a:rPr lang="de-CH" dirty="0">
                <a:sym typeface="Symbol" pitchFamily="18" charset="2"/>
              </a:rPr>
              <a:t> zeigt an, dass Nachricht von Empfänger der </a:t>
            </a:r>
            <a:r>
              <a:rPr lang="de-CH" dirty="0" smtClean="0">
                <a:sym typeface="Symbol" pitchFamily="18" charset="2"/>
              </a:rPr>
              <a:t>Request-Nachricht </a:t>
            </a:r>
            <a:r>
              <a:rPr lang="de-CH" dirty="0">
                <a:sym typeface="Symbol" pitchFamily="18" charset="2"/>
              </a:rPr>
              <a:t>kommt.</a:t>
            </a:r>
          </a:p>
          <a:p>
            <a:pPr lvl="1" eaLnBrk="1" hangingPunct="1">
              <a:lnSpc>
                <a:spcPct val="90000"/>
              </a:lnSpc>
            </a:pPr>
            <a:r>
              <a:rPr lang="de-CH" dirty="0">
                <a:sym typeface="Symbol" pitchFamily="18" charset="2"/>
              </a:rPr>
              <a:t>Bilden eines geheimen Schlüssels K</a:t>
            </a:r>
            <a:r>
              <a:rPr lang="de-CH" baseline="-25000" dirty="0">
                <a:sym typeface="Symbol" pitchFamily="18" charset="2"/>
              </a:rPr>
              <a:t>C</a:t>
            </a:r>
            <a:r>
              <a:rPr lang="de-CH" dirty="0">
                <a:sym typeface="Symbol" pitchFamily="18" charset="2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de-CH" dirty="0">
                <a:sym typeface="Symbol" pitchFamily="18" charset="2"/>
              </a:rPr>
              <a:t>bei A aus dem hinterlegten Passwort des Benutzers </a:t>
            </a:r>
          </a:p>
          <a:p>
            <a:pPr lvl="2" eaLnBrk="1" hangingPunct="1">
              <a:lnSpc>
                <a:spcPct val="90000"/>
              </a:lnSpc>
            </a:pPr>
            <a:r>
              <a:rPr lang="de-CH" dirty="0">
                <a:sym typeface="Symbol" pitchFamily="18" charset="2"/>
              </a:rPr>
              <a:t>bei Client durch Eintippen des Passworts bei </a:t>
            </a:r>
            <a:r>
              <a:rPr lang="de-CH" dirty="0" err="1" smtClean="0">
                <a:sym typeface="Symbol" pitchFamily="18" charset="2"/>
              </a:rPr>
              <a:t>login</a:t>
            </a:r>
            <a:endParaRPr lang="de-DE" dirty="0">
              <a:sym typeface="Symbol" pitchFamily="18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9EE2B-0687-4922-A223-DF8C62EAF522}" type="slidenum">
              <a:rPr lang="de-CH" smtClean="0"/>
              <a:pPr/>
              <a:t>19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Inhalt</a:t>
            </a:r>
            <a:endParaRPr lang="de-DE" dirty="0" smtClean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711201" y="1556793"/>
            <a:ext cx="11351684" cy="4896544"/>
          </a:xfrm>
        </p:spPr>
        <p:txBody>
          <a:bodyPr numCol="2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Einführung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smtClean="0"/>
              <a:t>Sicherheitsziele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smtClean="0"/>
              <a:t>Sicherheitsmassnahmen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Zugriffsrechte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err="1" smtClean="0"/>
              <a:t>Protection</a:t>
            </a:r>
            <a:r>
              <a:rPr lang="de-CH" dirty="0" smtClean="0"/>
              <a:t> Domains in Unix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smtClean="0"/>
              <a:t>Zugriffsmatrix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CH" dirty="0"/>
              <a:t>Zugriffskontrolllisten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CH" dirty="0" err="1"/>
              <a:t>Capabilities</a:t>
            </a:r>
            <a:endParaRPr lang="de-CH" dirty="0"/>
          </a:p>
          <a:p>
            <a:pPr marL="914400" lvl="1" indent="-457200">
              <a:buFont typeface="+mj-lt"/>
              <a:buAutoNum type="arabicPeriod"/>
            </a:pPr>
            <a:r>
              <a:rPr lang="de-CH" dirty="0" smtClean="0"/>
              <a:t>Rollenbasierte Zugriffskontrolle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Authentifizierung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smtClean="0"/>
              <a:t>Passwörter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CH" dirty="0" smtClean="0"/>
              <a:t>Verfahren von Morris und Thompson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CH" dirty="0" smtClean="0"/>
              <a:t>Einwegpasswörter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smtClean="0"/>
              <a:t>Kerberos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CH" dirty="0" smtClean="0"/>
              <a:t>Security-Objekte</a:t>
            </a:r>
          </a:p>
          <a:p>
            <a:pPr marL="1371600" lvl="2" indent="-457200">
              <a:buFont typeface="+mj-lt"/>
              <a:buAutoNum type="arabicPeriod"/>
            </a:pPr>
            <a:endParaRPr lang="de-CH" dirty="0"/>
          </a:p>
          <a:p>
            <a:pPr marL="1371600" lvl="2" indent="-457200">
              <a:buFont typeface="+mj-lt"/>
              <a:buAutoNum type="arabicPeriod"/>
            </a:pPr>
            <a:endParaRPr lang="de-DE" dirty="0" smtClean="0"/>
          </a:p>
          <a:p>
            <a:pPr marL="1371600" lvl="2" indent="-457200">
              <a:buFont typeface="+mj-lt"/>
              <a:buAutoNum type="arabicPeriod"/>
            </a:pPr>
            <a:r>
              <a:rPr lang="de-CH" dirty="0" smtClean="0"/>
              <a:t>Kerberos-Phasen</a:t>
            </a:r>
            <a:endParaRPr lang="de-DE" dirty="0" smtClean="0"/>
          </a:p>
          <a:p>
            <a:pPr lvl="3">
              <a:buFont typeface="+mj-lt"/>
              <a:buAutoNum type="arabicPeriod"/>
            </a:pPr>
            <a:r>
              <a:rPr lang="de-CH" dirty="0" smtClean="0"/>
              <a:t>Anfordern eines TGS-Tickets</a:t>
            </a:r>
            <a:endParaRPr lang="de-DE" dirty="0" smtClean="0"/>
          </a:p>
          <a:p>
            <a:pPr lvl="3">
              <a:buFont typeface="+mj-lt"/>
              <a:buAutoNum type="arabicPeriod"/>
            </a:pPr>
            <a:r>
              <a:rPr lang="de-CH" dirty="0" smtClean="0"/>
              <a:t>Anfordern eines Server-Tickets</a:t>
            </a:r>
            <a:endParaRPr lang="de-DE" dirty="0" smtClean="0"/>
          </a:p>
          <a:p>
            <a:pPr lvl="3">
              <a:buFont typeface="+mj-lt"/>
              <a:buAutoNum type="arabicPeriod"/>
            </a:pPr>
            <a:r>
              <a:rPr lang="de-CH" dirty="0" smtClean="0"/>
              <a:t>Senden eines Service-</a:t>
            </a:r>
            <a:r>
              <a:rPr lang="de-CH" dirty="0" err="1" smtClean="0"/>
              <a:t>Requests</a:t>
            </a:r>
            <a:endParaRPr lang="de-DE" dirty="0" smtClean="0"/>
          </a:p>
          <a:p>
            <a:pPr marL="914400" lvl="1" indent="-457200">
              <a:buFont typeface="+mj-lt"/>
              <a:buAutoNum type="arabicPeriod"/>
            </a:pPr>
            <a:r>
              <a:rPr lang="de-CH" dirty="0" smtClean="0"/>
              <a:t>Authentifizierung mit physikalischen Objekten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smtClean="0"/>
              <a:t>Biometrische Methoden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Angriffe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smtClean="0"/>
              <a:t>Angriffe von innen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smtClean="0"/>
              <a:t>Ausnutzen von Code-Fehlern</a:t>
            </a:r>
            <a:endParaRPr lang="en-GB" dirty="0" smtClean="0"/>
          </a:p>
          <a:p>
            <a:pPr marL="1371600" lvl="2" indent="-457200">
              <a:buFont typeface="+mj-lt"/>
              <a:buAutoNum type="arabicPeriod"/>
            </a:pPr>
            <a:r>
              <a:rPr lang="de-CH" dirty="0" smtClean="0"/>
              <a:t>Pufferüberlauf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CH" dirty="0" smtClean="0"/>
              <a:t>Code Reuse </a:t>
            </a:r>
            <a:r>
              <a:rPr lang="de-CH" dirty="0" err="1" smtClean="0"/>
              <a:t>Attacks</a:t>
            </a:r>
            <a:endParaRPr lang="de-CH" dirty="0" smtClean="0"/>
          </a:p>
          <a:p>
            <a:pPr marL="914400" lvl="1" indent="-457200">
              <a:buFont typeface="+mj-lt"/>
              <a:buAutoNum type="arabicPeriod"/>
            </a:pPr>
            <a:r>
              <a:rPr lang="de-CH" dirty="0" smtClean="0"/>
              <a:t>Schädliche Software</a:t>
            </a:r>
            <a:endParaRPr lang="en-GB" dirty="0" smtClean="0"/>
          </a:p>
          <a:p>
            <a:pPr marL="1371600" lvl="2" indent="-457200">
              <a:buFont typeface="+mj-lt"/>
              <a:buAutoNum type="arabicPeriod"/>
            </a:pPr>
            <a:r>
              <a:rPr lang="de-CH" dirty="0" smtClean="0"/>
              <a:t>Trojanische Pferde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CH" dirty="0" smtClean="0"/>
              <a:t>Viren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CH" dirty="0" smtClean="0"/>
              <a:t>Würmer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CH" dirty="0" smtClean="0"/>
              <a:t>Bots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de-CH" dirty="0" smtClean="0"/>
              <a:t>Rootkits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 smtClean="0"/>
              <a:t>FS </a:t>
            </a:r>
            <a:r>
              <a:rPr lang="en-US" dirty="0" smtClean="0"/>
              <a:t>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545B-E231-448A-ADB3-11DC8940AA52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3.2.2.2 Anfordern eines Server-Tickets</a:t>
            </a:r>
            <a:endParaRPr lang="de-DE" dirty="0" smtClean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e-CH" dirty="0"/>
              <a:t>einmal pro Client-Server-Sitzung</a:t>
            </a:r>
          </a:p>
          <a:p>
            <a:pPr eaLnBrk="1" hangingPunct="1"/>
            <a:r>
              <a:rPr lang="de-CH" dirty="0"/>
              <a:t>C </a:t>
            </a:r>
            <a:r>
              <a:rPr lang="de-CH" dirty="0">
                <a:sym typeface="Symbol" pitchFamily="18" charset="2"/>
              </a:rPr>
              <a:t> T: {</a:t>
            </a:r>
            <a:r>
              <a:rPr lang="de-CH" dirty="0" err="1">
                <a:sym typeface="Symbol" pitchFamily="18" charset="2"/>
              </a:rPr>
              <a:t>Auth</a:t>
            </a:r>
            <a:r>
              <a:rPr lang="de-CH" dirty="0">
                <a:sym typeface="Symbol" pitchFamily="18" charset="2"/>
              </a:rPr>
              <a:t>(C)}</a:t>
            </a:r>
            <a:r>
              <a:rPr lang="de-CH" baseline="-25000" dirty="0">
                <a:sym typeface="Symbol" pitchFamily="18" charset="2"/>
              </a:rPr>
              <a:t>K</a:t>
            </a:r>
            <a:r>
              <a:rPr lang="de-CH" baseline="-50000" dirty="0">
                <a:sym typeface="Symbol" pitchFamily="18" charset="2"/>
              </a:rPr>
              <a:t>CT</a:t>
            </a:r>
            <a:r>
              <a:rPr lang="de-CH" dirty="0"/>
              <a:t>, {Ticket(C,T)}</a:t>
            </a:r>
            <a:r>
              <a:rPr lang="de-CH" baseline="-25000" dirty="0">
                <a:sym typeface="Symbol" pitchFamily="18" charset="2"/>
              </a:rPr>
              <a:t>K</a:t>
            </a:r>
            <a:r>
              <a:rPr lang="de-CH" baseline="-50000" dirty="0">
                <a:sym typeface="Symbol" pitchFamily="18" charset="2"/>
              </a:rPr>
              <a:t>T</a:t>
            </a:r>
            <a:r>
              <a:rPr lang="de-CH" dirty="0"/>
              <a:t>, S, N</a:t>
            </a:r>
          </a:p>
          <a:p>
            <a:pPr lvl="1" eaLnBrk="1" hangingPunct="1"/>
            <a:r>
              <a:rPr lang="de-CH" dirty="0"/>
              <a:t>C fordert bei T Ticket zur Kommunikation mit S an und identifiziert sich mit </a:t>
            </a:r>
            <a:r>
              <a:rPr lang="de-CH" dirty="0" err="1"/>
              <a:t>Authenticator</a:t>
            </a:r>
            <a:r>
              <a:rPr lang="de-CH" dirty="0"/>
              <a:t> (</a:t>
            </a:r>
            <a:r>
              <a:rPr lang="de-CH" dirty="0" err="1"/>
              <a:t>Auth</a:t>
            </a:r>
            <a:r>
              <a:rPr lang="de-CH" dirty="0"/>
              <a:t>(C) = C, t) und Ticket.</a:t>
            </a:r>
          </a:p>
          <a:p>
            <a:pPr eaLnBrk="1" hangingPunct="1"/>
            <a:r>
              <a:rPr lang="de-CH" dirty="0"/>
              <a:t>T </a:t>
            </a:r>
            <a:r>
              <a:rPr lang="de-CH" dirty="0">
                <a:sym typeface="Symbol" pitchFamily="18" charset="2"/>
              </a:rPr>
              <a:t> C: {K</a:t>
            </a:r>
            <a:r>
              <a:rPr lang="de-CH" baseline="-25000" dirty="0">
                <a:sym typeface="Symbol" pitchFamily="18" charset="2"/>
              </a:rPr>
              <a:t>CS</a:t>
            </a:r>
            <a:r>
              <a:rPr lang="de-CH" dirty="0">
                <a:sym typeface="Symbol" pitchFamily="18" charset="2"/>
              </a:rPr>
              <a:t>, N}</a:t>
            </a:r>
            <a:r>
              <a:rPr lang="de-CH" baseline="-25000" dirty="0">
                <a:sym typeface="Symbol" pitchFamily="18" charset="2"/>
              </a:rPr>
              <a:t>K</a:t>
            </a:r>
            <a:r>
              <a:rPr lang="de-CH" baseline="-50000" dirty="0">
                <a:sym typeface="Symbol" pitchFamily="18" charset="2"/>
              </a:rPr>
              <a:t>CT</a:t>
            </a:r>
            <a:r>
              <a:rPr lang="de-CH" dirty="0">
                <a:sym typeface="Symbol" pitchFamily="18" charset="2"/>
              </a:rPr>
              <a:t>, {Ticket(C,S)}</a:t>
            </a:r>
            <a:r>
              <a:rPr lang="de-CH" baseline="-25000" dirty="0">
                <a:sym typeface="Symbol" pitchFamily="18" charset="2"/>
              </a:rPr>
              <a:t>K</a:t>
            </a:r>
            <a:r>
              <a:rPr lang="de-CH" baseline="-50000" dirty="0">
                <a:sym typeface="Symbol" pitchFamily="18" charset="2"/>
              </a:rPr>
              <a:t>S</a:t>
            </a:r>
            <a:r>
              <a:rPr lang="de-CH" dirty="0">
                <a:sym typeface="Symbol" pitchFamily="18" charset="2"/>
              </a:rPr>
              <a:t> </a:t>
            </a:r>
            <a:endParaRPr lang="de-CH" dirty="0"/>
          </a:p>
          <a:p>
            <a:pPr lvl="1" eaLnBrk="1" hangingPunct="1"/>
            <a:r>
              <a:rPr lang="de-CH" dirty="0"/>
              <a:t>T prüft Ticket und generiert neuen Sitzungsschlüssel </a:t>
            </a:r>
            <a:r>
              <a:rPr lang="de-CH" dirty="0">
                <a:sym typeface="Symbol" pitchFamily="18" charset="2"/>
              </a:rPr>
              <a:t>K</a:t>
            </a:r>
            <a:r>
              <a:rPr lang="de-CH" baseline="-25000" dirty="0">
                <a:sym typeface="Symbol" pitchFamily="18" charset="2"/>
              </a:rPr>
              <a:t>CS</a:t>
            </a:r>
            <a:r>
              <a:rPr lang="de-CH" dirty="0"/>
              <a:t>, 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welcher </a:t>
            </a:r>
            <a:r>
              <a:rPr lang="de-CH" dirty="0"/>
              <a:t>mit einem Ticket für S zurückgesendet wird.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A784-9BF8-4F31-B7A1-5FBEFD400704}" type="slidenum">
              <a:rPr lang="de-CH" smtClean="0"/>
              <a:pPr/>
              <a:t>20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Betriebssysteme: Sicherheit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300B1D-A031-4051-8029-6D107A603763}" type="slidenum">
              <a:rPr lang="de-CH"/>
              <a:pPr>
                <a:defRPr/>
              </a:pPr>
              <a:t>21</a:t>
            </a:fld>
            <a:endParaRPr lang="de-CH" sz="1400">
              <a:latin typeface="Times" charset="0"/>
            </a:endParaRPr>
          </a:p>
        </p:txBody>
      </p:sp>
      <p:sp>
        <p:nvSpPr>
          <p:cNvPr id="2560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3.2.2.3 Senden eines Service-</a:t>
            </a:r>
            <a:r>
              <a:rPr lang="de-CH" dirty="0" err="1" smtClean="0"/>
              <a:t>Requests</a:t>
            </a:r>
            <a:endParaRPr lang="de-DE" dirty="0" smtClean="0"/>
          </a:p>
        </p:txBody>
      </p:sp>
      <p:sp>
        <p:nvSpPr>
          <p:cNvPr id="2560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C </a:t>
            </a:r>
            <a:r>
              <a:rPr lang="de-CH" dirty="0" smtClean="0">
                <a:sym typeface="Symbol" pitchFamily="18" charset="2"/>
              </a:rPr>
              <a:t> S: {</a:t>
            </a:r>
            <a:r>
              <a:rPr lang="de-CH" dirty="0" err="1" smtClean="0">
                <a:sym typeface="Symbol" pitchFamily="18" charset="2"/>
              </a:rPr>
              <a:t>Auth</a:t>
            </a:r>
            <a:r>
              <a:rPr lang="de-CH" dirty="0" smtClean="0">
                <a:sym typeface="Symbol" pitchFamily="18" charset="2"/>
              </a:rPr>
              <a:t>(C)}</a:t>
            </a:r>
            <a:r>
              <a:rPr lang="de-CH" baseline="-25000" dirty="0" smtClean="0">
                <a:sym typeface="Symbol" pitchFamily="18" charset="2"/>
              </a:rPr>
              <a:t>K</a:t>
            </a:r>
            <a:r>
              <a:rPr lang="de-CH" baseline="-50000" dirty="0" smtClean="0">
                <a:sym typeface="Symbol" pitchFamily="18" charset="2"/>
              </a:rPr>
              <a:t>CS</a:t>
            </a:r>
            <a:r>
              <a:rPr lang="de-CH" dirty="0" smtClean="0"/>
              <a:t>, {Ticket(C,S)}</a:t>
            </a:r>
            <a:r>
              <a:rPr lang="de-CH" baseline="-25000" dirty="0" smtClean="0">
                <a:sym typeface="Symbol" pitchFamily="18" charset="2"/>
              </a:rPr>
              <a:t>K</a:t>
            </a:r>
            <a:r>
              <a:rPr lang="de-CH" baseline="-50000" dirty="0" smtClean="0">
                <a:sym typeface="Symbol" pitchFamily="18" charset="2"/>
              </a:rPr>
              <a:t>S</a:t>
            </a:r>
            <a:r>
              <a:rPr lang="de-CH" dirty="0" smtClean="0"/>
              <a:t>, Request, N</a:t>
            </a:r>
          </a:p>
          <a:p>
            <a:pPr lvl="1" eaLnBrk="1" hangingPunct="1"/>
            <a:r>
              <a:rPr lang="de-CH" dirty="0" smtClean="0"/>
              <a:t>C sendet Ticket und einen neuen </a:t>
            </a:r>
            <a:r>
              <a:rPr lang="de-CH" dirty="0" err="1" smtClean="0"/>
              <a:t>Authenticator</a:t>
            </a:r>
            <a:r>
              <a:rPr lang="de-CH" dirty="0" smtClean="0"/>
              <a:t> an S.</a:t>
            </a:r>
          </a:p>
          <a:p>
            <a:pPr lvl="1" eaLnBrk="1" hangingPunct="1"/>
            <a:r>
              <a:rPr lang="de-CH" dirty="0" smtClean="0"/>
              <a:t>Request kann bei vertraulicher Information mit </a:t>
            </a:r>
            <a:r>
              <a:rPr lang="de-CH" dirty="0" smtClean="0">
                <a:sym typeface="Symbol" pitchFamily="18" charset="2"/>
              </a:rPr>
              <a:t>K</a:t>
            </a:r>
            <a:r>
              <a:rPr lang="de-CH" baseline="-25000" dirty="0" smtClean="0">
                <a:sym typeface="Symbol" pitchFamily="18" charset="2"/>
              </a:rPr>
              <a:t>CS</a:t>
            </a:r>
            <a:r>
              <a:rPr lang="de-CH" dirty="0" smtClean="0"/>
              <a:t> verschlüsselt werden.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3.3 Authentifizierung mit physikalischen Objekten</a:t>
            </a:r>
            <a:endParaRPr lang="de-CH" dirty="0" smtClean="0"/>
          </a:p>
        </p:txBody>
      </p:sp>
      <p:sp>
        <p:nvSpPr>
          <p:cNvPr id="3277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11201" y="1676401"/>
            <a:ext cx="11480799" cy="4416895"/>
          </a:xfrm>
        </p:spPr>
        <p:txBody>
          <a:bodyPr>
            <a:normAutofit fontScale="92500"/>
          </a:bodyPr>
          <a:lstStyle/>
          <a:p>
            <a:r>
              <a:rPr lang="de-CH" dirty="0" smtClean="0"/>
              <a:t>Plastikkarten </a:t>
            </a:r>
          </a:p>
          <a:p>
            <a:pPr lvl="1"/>
            <a:r>
              <a:rPr lang="de-CH" dirty="0" smtClean="0"/>
              <a:t>Magnetischer Streifen enthält Authentifizierungsinformation, die zur Verifikation ausgelesen und an zentralen Rechner geschickt werden. </a:t>
            </a:r>
          </a:p>
          <a:p>
            <a:pPr lvl="1"/>
            <a:r>
              <a:rPr lang="de-CH" dirty="0" smtClean="0"/>
              <a:t>Speichern von Passwörtern (PIN) erlaubt Authentifizierung ohne Netzverbindung.</a:t>
            </a:r>
          </a:p>
          <a:p>
            <a:r>
              <a:rPr lang="de-CH" dirty="0" smtClean="0"/>
              <a:t>Smart Cards</a:t>
            </a:r>
          </a:p>
          <a:p>
            <a:pPr lvl="1"/>
            <a:r>
              <a:rPr lang="de-CH" dirty="0" smtClean="0"/>
              <a:t>mit CPU (wenige MHz), wenige KB ROM und RAM, Kommunikationskanal: wenige </a:t>
            </a:r>
            <a:r>
              <a:rPr lang="de-CH" dirty="0" err="1" smtClean="0"/>
              <a:t>kbit</a:t>
            </a:r>
            <a:r>
              <a:rPr lang="de-CH" dirty="0" smtClean="0"/>
              <a:t>/s </a:t>
            </a:r>
          </a:p>
          <a:p>
            <a:pPr lvl="1"/>
            <a:r>
              <a:rPr lang="de-CH" dirty="0" smtClean="0"/>
              <a:t>Challenge/Response-Authentifizierungsverfahren</a:t>
            </a:r>
          </a:p>
          <a:p>
            <a:pPr lvl="2"/>
            <a:r>
              <a:rPr lang="de-CH" dirty="0" smtClean="0"/>
              <a:t>Server schickt Aufforderung (Challenge, z.B. 512-Bit-Zufallszahl) an Smart Card.</a:t>
            </a:r>
          </a:p>
          <a:p>
            <a:pPr lvl="2"/>
            <a:r>
              <a:rPr lang="de-CH" dirty="0" smtClean="0"/>
              <a:t>Smart Card berechnet Antwort (Response) aus Zufallszahl sowie einem auf ROM der Karte gespeichertem Passwort und schickt diese an Server zurück.</a:t>
            </a:r>
          </a:p>
          <a:p>
            <a:pPr lvl="2"/>
            <a:r>
              <a:rPr lang="de-CH" dirty="0" smtClean="0"/>
              <a:t>Server kennt Benutzerpasswort ebenfalls und kann Antwort verifizieren. </a:t>
            </a:r>
          </a:p>
          <a:p>
            <a:pPr lvl="1"/>
            <a:r>
              <a:rPr lang="de-CH" dirty="0" smtClean="0"/>
              <a:t>Option: Herunterladen des kryptographischen Protokolls und Ausführen durch Java-Interpreter (in ROM). 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CE6C-3229-4715-B9BD-A4B267F9089D}" type="slidenum">
              <a:rPr lang="de-CH" smtClean="0"/>
              <a:pPr/>
              <a:t>22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3.4 Biometrische Authentifizierungsmethoden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CH" dirty="0" smtClean="0"/>
              <a:t>Registrierung: Aufnahme der biometrischen Eigenschaften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Identifikation: neue Messung der biometrischen Eigenschaften und Vergleich mit bereits registrierten Daten</a:t>
            </a:r>
          </a:p>
          <a:p>
            <a:r>
              <a:rPr lang="de-CH" dirty="0" smtClean="0"/>
              <a:t>Beispiele:</a:t>
            </a:r>
          </a:p>
          <a:p>
            <a:pPr lvl="1"/>
            <a:r>
              <a:rPr lang="de-CH" dirty="0" smtClean="0"/>
              <a:t>Fingerabdrücke</a:t>
            </a:r>
          </a:p>
          <a:p>
            <a:pPr lvl="1"/>
            <a:r>
              <a:rPr lang="de-CH" dirty="0" smtClean="0"/>
              <a:t>Iris (Regenbogenhaut des Auges)</a:t>
            </a:r>
            <a:endParaRPr lang="en-GB" dirty="0" smtClean="0"/>
          </a:p>
          <a:p>
            <a:pPr lvl="1"/>
            <a:r>
              <a:rPr lang="de-CH" dirty="0" smtClean="0"/>
              <a:t>Manuelle Unterschrift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5721-F26F-41F7-AD21-E97920CCF15F}" type="slidenum">
              <a:rPr lang="de-CH" smtClean="0"/>
              <a:pPr/>
              <a:t>23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Betriebssysteme: Sicherheit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3468A-2F9C-434A-AFD9-34C495FE89BC}" type="slidenum">
              <a:rPr lang="de-CH"/>
              <a:pPr>
                <a:defRPr/>
              </a:pPr>
              <a:t>24</a:t>
            </a:fld>
            <a:endParaRPr lang="de-CH" sz="1400">
              <a:latin typeface="Times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4. Angriffe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de-CH" dirty="0" smtClean="0"/>
              <a:t>Angriffe von innen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CH" dirty="0" smtClean="0"/>
              <a:t>Ausnutzen von Code-Fehlern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de-CH" dirty="0" smtClean="0"/>
              <a:t>Schädliche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4.1 Angriffe von innen</a:t>
            </a:r>
            <a:endParaRPr lang="de-CH" dirty="0" smtClean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1" y="1676401"/>
            <a:ext cx="11145439" cy="4498975"/>
          </a:xfrm>
        </p:spPr>
        <p:txBody>
          <a:bodyPr/>
          <a:lstStyle/>
          <a:p>
            <a:r>
              <a:rPr lang="de-CH" dirty="0" smtClean="0"/>
              <a:t>Annahme: Angreifer konnte sich in Rechner einloggen. </a:t>
            </a:r>
          </a:p>
          <a:p>
            <a:r>
              <a:rPr lang="de-CH" dirty="0" smtClean="0"/>
              <a:t>Angriffsmöglichkeiten</a:t>
            </a:r>
          </a:p>
          <a:p>
            <a:pPr lvl="1"/>
            <a:r>
              <a:rPr lang="de-CH" dirty="0" smtClean="0"/>
              <a:t>Login Spoofing</a:t>
            </a:r>
          </a:p>
          <a:p>
            <a:pPr lvl="2"/>
            <a:r>
              <a:rPr lang="de-CH" dirty="0" smtClean="0"/>
              <a:t>Imitieren von Login-Shells</a:t>
            </a:r>
          </a:p>
          <a:p>
            <a:pPr lvl="1"/>
            <a:r>
              <a:rPr lang="de-CH" dirty="0" smtClean="0"/>
              <a:t>Logische Bomben</a:t>
            </a:r>
          </a:p>
          <a:p>
            <a:pPr lvl="2"/>
            <a:r>
              <a:rPr lang="de-CH" dirty="0" smtClean="0"/>
              <a:t>Codestück, welches inaktiv bleibt, solange der verantwortliche Programmierer (täglich) sein Passwort eingibt. </a:t>
            </a:r>
          </a:p>
          <a:p>
            <a:pPr lvl="1"/>
            <a:r>
              <a:rPr lang="de-CH" dirty="0" smtClean="0"/>
              <a:t>Falltüren (</a:t>
            </a:r>
            <a:r>
              <a:rPr lang="de-CH" dirty="0" err="1" smtClean="0"/>
              <a:t>trap</a:t>
            </a:r>
            <a:r>
              <a:rPr lang="de-CH" dirty="0" smtClean="0"/>
              <a:t> </a:t>
            </a:r>
            <a:r>
              <a:rPr lang="de-CH" dirty="0" err="1" smtClean="0"/>
              <a:t>doors</a:t>
            </a:r>
            <a:r>
              <a:rPr lang="de-CH" dirty="0" smtClean="0"/>
              <a:t>)</a:t>
            </a:r>
          </a:p>
          <a:p>
            <a:pPr lvl="2"/>
            <a:r>
              <a:rPr lang="de-CH" dirty="0" smtClean="0"/>
              <a:t>Geheime Eintrittsstellen in ein Programm, z.B. Benutzernamen ohne Passwortprüfung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65AC-5647-4DD2-B082-191B77FED6CF}" type="slidenum">
              <a:rPr lang="de-CH" smtClean="0"/>
              <a:pPr/>
              <a:t>25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4.2.1.1 Pufferüberlauf</a:t>
            </a:r>
            <a:endParaRPr lang="de-CH" dirty="0" smtClean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1" y="1676401"/>
            <a:ext cx="11480799" cy="4498975"/>
          </a:xfrm>
        </p:spPr>
        <p:txBody>
          <a:bodyPr/>
          <a:lstStyle/>
          <a:p>
            <a:r>
              <a:rPr lang="de-CH" dirty="0" smtClean="0"/>
              <a:t>Betriebssysteme sind meist in C geschrieben (Effizienz).</a:t>
            </a:r>
          </a:p>
          <a:p>
            <a:r>
              <a:rPr lang="de-CH" dirty="0" smtClean="0"/>
              <a:t>C-Compiler führen üblicherweise keine Prüfung von Feldgrenzen durch.</a:t>
            </a:r>
          </a:p>
          <a:p>
            <a:pPr eaLnBrk="1" hangingPunct="1">
              <a:lnSpc>
                <a:spcPct val="90000"/>
              </a:lnSpc>
            </a:pPr>
            <a:r>
              <a:rPr lang="de-CH" dirty="0"/>
              <a:t>Beispiel: </a:t>
            </a:r>
            <a:r>
              <a:rPr lang="de-CH" b="1" dirty="0" err="1">
                <a:latin typeface="Courier New" pitchFamily="49" charset="0"/>
              </a:rPr>
              <a:t>int</a:t>
            </a:r>
            <a:r>
              <a:rPr lang="de-CH" b="1" dirty="0">
                <a:latin typeface="Courier New" pitchFamily="49" charset="0"/>
              </a:rPr>
              <a:t> i; </a:t>
            </a:r>
            <a:r>
              <a:rPr lang="de-CH" b="1" dirty="0" err="1">
                <a:latin typeface="Courier New" pitchFamily="49" charset="0"/>
              </a:rPr>
              <a:t>char</a:t>
            </a:r>
            <a:r>
              <a:rPr lang="de-CH" b="1" dirty="0">
                <a:latin typeface="Courier New" pitchFamily="49" charset="0"/>
              </a:rPr>
              <a:t> c[1024]; i = 10000; c[i]=0;</a:t>
            </a:r>
          </a:p>
          <a:p>
            <a:r>
              <a:rPr lang="de-CH" dirty="0" smtClean="0"/>
              <a:t>Angriff durch Pufferüberlauf</a:t>
            </a:r>
          </a:p>
          <a:p>
            <a:pPr lvl="1"/>
            <a:r>
              <a:rPr lang="de-CH" dirty="0" smtClean="0"/>
              <a:t>Hauptprogramm ruft Prozedur A auf. </a:t>
            </a:r>
          </a:p>
          <a:p>
            <a:pPr lvl="1"/>
            <a:r>
              <a:rPr lang="de-CH" dirty="0" smtClean="0"/>
              <a:t>Rücksprungadresse und lokaler Variablenbereich auf Stack</a:t>
            </a:r>
          </a:p>
          <a:p>
            <a:pPr lvl="1"/>
            <a:r>
              <a:rPr lang="de-CH" dirty="0" smtClean="0"/>
              <a:t>Annahme: A hat festen Puffer B der Grösse 1024 für Dateinamen, </a:t>
            </a:r>
            <a:br>
              <a:rPr lang="de-CH" dirty="0" smtClean="0"/>
            </a:br>
            <a:r>
              <a:rPr lang="de-CH" dirty="0" smtClean="0"/>
              <a:t>Benutzer übergibt aber Dateinamen der Länge 2000</a:t>
            </a:r>
          </a:p>
          <a:p>
            <a:pPr lvl="1"/>
            <a:r>
              <a:rPr lang="de-CH" dirty="0" smtClean="0"/>
              <a:t>Rücksprungadresse wird (ggf. gezielt) überschrieben.</a:t>
            </a:r>
          </a:p>
          <a:p>
            <a:pPr lvl="1"/>
            <a:r>
              <a:rPr lang="de-CH" dirty="0" smtClean="0"/>
              <a:t>Prozedur kehrt nicht zu Hauptprogramm, sondern zu anderem Programm (in B) zurück. </a:t>
            </a:r>
          </a:p>
          <a:p>
            <a:pPr lvl="1"/>
            <a:r>
              <a:rPr lang="de-CH" dirty="0" smtClean="0"/>
              <a:t>Beispiel: attackiertes Programm mit Administrator-Rechten …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9AA57-7944-49B7-8819-6E61A3504DC1}" type="slidenum">
              <a:rPr lang="de-CH" smtClean="0"/>
              <a:pPr/>
              <a:t>26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umsplatzhalt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32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Betriebssysteme: Sicherheit</a:t>
            </a:r>
          </a:p>
        </p:txBody>
      </p:sp>
      <p:sp>
        <p:nvSpPr>
          <p:cNvPr id="33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0DB0D-CAF7-42A7-923F-432773644827}" type="slidenum">
              <a:rPr lang="de-CH"/>
              <a:pPr>
                <a:defRPr/>
              </a:pPr>
              <a:t>27</a:t>
            </a:fld>
            <a:endParaRPr lang="de-CH" sz="1400">
              <a:latin typeface="Times" charset="0"/>
            </a:endParaRPr>
          </a:p>
        </p:txBody>
      </p:sp>
      <p:sp>
        <p:nvSpPr>
          <p:cNvPr id="3789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4.2.1.2 Pufferüberlauf</a:t>
            </a:r>
          </a:p>
        </p:txBody>
      </p:sp>
      <p:sp>
        <p:nvSpPr>
          <p:cNvPr id="37894" name="Rectangle 1027"/>
          <p:cNvSpPr>
            <a:spLocks noChangeArrowheads="1"/>
          </p:cNvSpPr>
          <p:nvPr/>
        </p:nvSpPr>
        <p:spPr bwMode="auto">
          <a:xfrm>
            <a:off x="2819400" y="1628775"/>
            <a:ext cx="1676400" cy="1219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>
                <a:latin typeface="Arial" charset="0"/>
              </a:rPr>
              <a:t>lokale </a:t>
            </a:r>
          </a:p>
          <a:p>
            <a:pPr algn="ctr"/>
            <a:r>
              <a:rPr lang="de-CH" sz="2000">
                <a:latin typeface="Arial" charset="0"/>
              </a:rPr>
              <a:t>Variablen</a:t>
            </a:r>
          </a:p>
          <a:p>
            <a:pPr algn="ctr"/>
            <a:r>
              <a:rPr lang="de-CH" sz="2000">
                <a:latin typeface="Arial" charset="0"/>
              </a:rPr>
              <a:t>des Haupt-</a:t>
            </a:r>
          </a:p>
          <a:p>
            <a:pPr algn="ctr"/>
            <a:r>
              <a:rPr lang="de-CH" sz="2000">
                <a:latin typeface="Arial" charset="0"/>
              </a:rPr>
              <a:t>programms</a:t>
            </a:r>
          </a:p>
        </p:txBody>
      </p:sp>
      <p:sp>
        <p:nvSpPr>
          <p:cNvPr id="37895" name="Rectangle 1028"/>
          <p:cNvSpPr>
            <a:spLocks noChangeArrowheads="1"/>
          </p:cNvSpPr>
          <p:nvPr/>
        </p:nvSpPr>
        <p:spPr bwMode="auto">
          <a:xfrm>
            <a:off x="2819400" y="2847975"/>
            <a:ext cx="1676400" cy="25908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>
              <a:latin typeface="Arial" charset="0"/>
            </a:endParaRPr>
          </a:p>
        </p:txBody>
      </p:sp>
      <p:sp>
        <p:nvSpPr>
          <p:cNvPr id="37896" name="Rectangle 1029"/>
          <p:cNvSpPr>
            <a:spLocks noChangeArrowheads="1"/>
          </p:cNvSpPr>
          <p:nvPr/>
        </p:nvSpPr>
        <p:spPr bwMode="auto">
          <a:xfrm>
            <a:off x="2819400" y="5438775"/>
            <a:ext cx="1676400" cy="762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>
                <a:latin typeface="Arial" charset="0"/>
              </a:rPr>
              <a:t>Programm</a:t>
            </a:r>
          </a:p>
        </p:txBody>
      </p:sp>
      <p:sp>
        <p:nvSpPr>
          <p:cNvPr id="37897" name="Rectangle 1030"/>
          <p:cNvSpPr>
            <a:spLocks noChangeArrowheads="1"/>
          </p:cNvSpPr>
          <p:nvPr/>
        </p:nvSpPr>
        <p:spPr bwMode="auto">
          <a:xfrm>
            <a:off x="5715000" y="1628775"/>
            <a:ext cx="1676400" cy="1219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>
              <a:latin typeface="Arial" charset="0"/>
            </a:endParaRPr>
          </a:p>
        </p:txBody>
      </p:sp>
      <p:sp>
        <p:nvSpPr>
          <p:cNvPr id="37898" name="Rectangle 1031"/>
          <p:cNvSpPr>
            <a:spLocks noChangeArrowheads="1"/>
          </p:cNvSpPr>
          <p:nvPr/>
        </p:nvSpPr>
        <p:spPr bwMode="auto">
          <a:xfrm>
            <a:off x="5715000" y="2847975"/>
            <a:ext cx="1676400" cy="533400"/>
          </a:xfrm>
          <a:prstGeom prst="rect">
            <a:avLst/>
          </a:prstGeom>
          <a:solidFill>
            <a:srgbClr val="CC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>
                <a:latin typeface="Arial" charset="0"/>
              </a:rPr>
              <a:t>Rücksprung-</a:t>
            </a:r>
          </a:p>
          <a:p>
            <a:pPr algn="ctr"/>
            <a:r>
              <a:rPr lang="de-CH" sz="2000">
                <a:latin typeface="Arial" charset="0"/>
              </a:rPr>
              <a:t>adresse</a:t>
            </a:r>
          </a:p>
        </p:txBody>
      </p:sp>
      <p:sp>
        <p:nvSpPr>
          <p:cNvPr id="37899" name="Rectangle 1032"/>
          <p:cNvSpPr>
            <a:spLocks noChangeArrowheads="1"/>
          </p:cNvSpPr>
          <p:nvPr/>
        </p:nvSpPr>
        <p:spPr bwMode="auto">
          <a:xfrm>
            <a:off x="5715000" y="5438775"/>
            <a:ext cx="1676400" cy="762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>
                <a:latin typeface="Arial" charset="0"/>
              </a:rPr>
              <a:t>Programm</a:t>
            </a:r>
          </a:p>
        </p:txBody>
      </p:sp>
      <p:sp>
        <p:nvSpPr>
          <p:cNvPr id="37900" name="AutoShape 1033"/>
          <p:cNvSpPr>
            <a:spLocks/>
          </p:cNvSpPr>
          <p:nvPr/>
        </p:nvSpPr>
        <p:spPr bwMode="auto">
          <a:xfrm>
            <a:off x="4495800" y="1628775"/>
            <a:ext cx="152400" cy="12192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01" name="Text Box 1034"/>
          <p:cNvSpPr txBox="1">
            <a:spLocks noChangeArrowheads="1"/>
          </p:cNvSpPr>
          <p:nvPr/>
        </p:nvSpPr>
        <p:spPr bwMode="auto">
          <a:xfrm>
            <a:off x="4591050" y="2038351"/>
            <a:ext cx="8191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de-CH" sz="2000">
                <a:latin typeface="Arial" charset="0"/>
              </a:rPr>
              <a:t>Stack</a:t>
            </a:r>
          </a:p>
        </p:txBody>
      </p:sp>
      <p:sp>
        <p:nvSpPr>
          <p:cNvPr id="37902" name="Line 1035"/>
          <p:cNvSpPr>
            <a:spLocks noChangeShapeType="1"/>
          </p:cNvSpPr>
          <p:nvPr/>
        </p:nvSpPr>
        <p:spPr bwMode="auto">
          <a:xfrm flipH="1">
            <a:off x="2247900" y="2847975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7903" name="Text Box 1036"/>
          <p:cNvSpPr txBox="1">
            <a:spLocks noChangeArrowheads="1"/>
          </p:cNvSpPr>
          <p:nvPr/>
        </p:nvSpPr>
        <p:spPr bwMode="auto">
          <a:xfrm>
            <a:off x="1524001" y="2466976"/>
            <a:ext cx="989013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de-CH" sz="2000">
                <a:latin typeface="Arial" charset="0"/>
              </a:rPr>
              <a:t>Stack-</a:t>
            </a:r>
          </a:p>
          <a:p>
            <a:r>
              <a:rPr lang="de-CH" sz="2000">
                <a:latin typeface="Arial" charset="0"/>
              </a:rPr>
              <a:t>Pointer</a:t>
            </a:r>
          </a:p>
        </p:txBody>
      </p:sp>
      <p:sp>
        <p:nvSpPr>
          <p:cNvPr id="37904" name="Rectangle 1037"/>
          <p:cNvSpPr>
            <a:spLocks noChangeArrowheads="1"/>
          </p:cNvSpPr>
          <p:nvPr/>
        </p:nvSpPr>
        <p:spPr bwMode="auto">
          <a:xfrm>
            <a:off x="5715000" y="3381375"/>
            <a:ext cx="1676400" cy="9144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de-CH" sz="2000">
                <a:latin typeface="Arial" charset="0"/>
              </a:rPr>
              <a:t>lokale </a:t>
            </a:r>
          </a:p>
          <a:p>
            <a:r>
              <a:rPr lang="de-CH" sz="2000">
                <a:latin typeface="Arial" charset="0"/>
              </a:rPr>
              <a:t>Variablen </a:t>
            </a:r>
          </a:p>
          <a:p>
            <a:r>
              <a:rPr lang="de-CH" sz="2000">
                <a:latin typeface="Arial" charset="0"/>
              </a:rPr>
              <a:t>von A</a:t>
            </a:r>
          </a:p>
        </p:txBody>
      </p:sp>
      <p:sp>
        <p:nvSpPr>
          <p:cNvPr id="37905" name="Rectangle 1038"/>
          <p:cNvSpPr>
            <a:spLocks noChangeArrowheads="1"/>
          </p:cNvSpPr>
          <p:nvPr/>
        </p:nvSpPr>
        <p:spPr bwMode="auto">
          <a:xfrm>
            <a:off x="5715000" y="4295775"/>
            <a:ext cx="1676400" cy="1143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06" name="Rectangle 1039"/>
          <p:cNvSpPr>
            <a:spLocks noChangeArrowheads="1"/>
          </p:cNvSpPr>
          <p:nvPr/>
        </p:nvSpPr>
        <p:spPr bwMode="auto">
          <a:xfrm>
            <a:off x="7086600" y="3838575"/>
            <a:ext cx="304800" cy="45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>
                <a:latin typeface="Arial" charset="0"/>
              </a:rPr>
              <a:t>B</a:t>
            </a:r>
          </a:p>
        </p:txBody>
      </p:sp>
      <p:sp>
        <p:nvSpPr>
          <p:cNvPr id="37907" name="Rectangle 1040"/>
          <p:cNvSpPr>
            <a:spLocks noChangeArrowheads="1"/>
          </p:cNvSpPr>
          <p:nvPr/>
        </p:nvSpPr>
        <p:spPr bwMode="auto">
          <a:xfrm>
            <a:off x="7086600" y="3228975"/>
            <a:ext cx="304800" cy="76200"/>
          </a:xfrm>
          <a:prstGeom prst="rect">
            <a:avLst/>
          </a:prstGeom>
          <a:solidFill>
            <a:srgbClr val="B2B2B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08" name="Line 1041"/>
          <p:cNvSpPr>
            <a:spLocks noChangeShapeType="1"/>
          </p:cNvSpPr>
          <p:nvPr/>
        </p:nvSpPr>
        <p:spPr bwMode="auto">
          <a:xfrm flipH="1">
            <a:off x="5210175" y="4295775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7909" name="Text Box 1042"/>
          <p:cNvSpPr txBox="1">
            <a:spLocks noChangeArrowheads="1"/>
          </p:cNvSpPr>
          <p:nvPr/>
        </p:nvSpPr>
        <p:spPr bwMode="auto">
          <a:xfrm>
            <a:off x="4724401" y="4067176"/>
            <a:ext cx="5238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de-CH" sz="2000">
                <a:latin typeface="Arial" charset="0"/>
              </a:rPr>
              <a:t>SP</a:t>
            </a:r>
          </a:p>
        </p:txBody>
      </p:sp>
      <p:sp>
        <p:nvSpPr>
          <p:cNvPr id="37910" name="Rectangle 1043"/>
          <p:cNvSpPr>
            <a:spLocks noChangeArrowheads="1"/>
          </p:cNvSpPr>
          <p:nvPr/>
        </p:nvSpPr>
        <p:spPr bwMode="auto">
          <a:xfrm>
            <a:off x="8610600" y="1628775"/>
            <a:ext cx="1676400" cy="1219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>
              <a:latin typeface="Arial" charset="0"/>
            </a:endParaRPr>
          </a:p>
        </p:txBody>
      </p:sp>
      <p:sp>
        <p:nvSpPr>
          <p:cNvPr id="37911" name="Rectangle 1044"/>
          <p:cNvSpPr>
            <a:spLocks noChangeArrowheads="1"/>
          </p:cNvSpPr>
          <p:nvPr/>
        </p:nvSpPr>
        <p:spPr bwMode="auto">
          <a:xfrm>
            <a:off x="8610600" y="2847975"/>
            <a:ext cx="1676400" cy="533400"/>
          </a:xfrm>
          <a:prstGeom prst="rect">
            <a:avLst/>
          </a:prstGeom>
          <a:solidFill>
            <a:srgbClr val="CC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>
              <a:latin typeface="Arial" charset="0"/>
            </a:endParaRPr>
          </a:p>
        </p:txBody>
      </p:sp>
      <p:sp>
        <p:nvSpPr>
          <p:cNvPr id="37912" name="Rectangle 1045"/>
          <p:cNvSpPr>
            <a:spLocks noChangeArrowheads="1"/>
          </p:cNvSpPr>
          <p:nvPr/>
        </p:nvSpPr>
        <p:spPr bwMode="auto">
          <a:xfrm>
            <a:off x="8610600" y="5438775"/>
            <a:ext cx="1676400" cy="762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>
                <a:latin typeface="Arial" charset="0"/>
              </a:rPr>
              <a:t>Programm</a:t>
            </a:r>
          </a:p>
        </p:txBody>
      </p:sp>
      <p:sp>
        <p:nvSpPr>
          <p:cNvPr id="37913" name="Rectangle 1046"/>
          <p:cNvSpPr>
            <a:spLocks noChangeArrowheads="1"/>
          </p:cNvSpPr>
          <p:nvPr/>
        </p:nvSpPr>
        <p:spPr bwMode="auto">
          <a:xfrm>
            <a:off x="8610600" y="3381375"/>
            <a:ext cx="1676400" cy="9144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de-CH" sz="2000">
              <a:latin typeface="Arial" charset="0"/>
            </a:endParaRPr>
          </a:p>
        </p:txBody>
      </p:sp>
      <p:sp>
        <p:nvSpPr>
          <p:cNvPr id="37914" name="Rectangle 1047"/>
          <p:cNvSpPr>
            <a:spLocks noChangeArrowheads="1"/>
          </p:cNvSpPr>
          <p:nvPr/>
        </p:nvSpPr>
        <p:spPr bwMode="auto">
          <a:xfrm>
            <a:off x="8610600" y="4295775"/>
            <a:ext cx="1676400" cy="1143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15" name="Rectangle 1048"/>
          <p:cNvSpPr>
            <a:spLocks noChangeArrowheads="1"/>
          </p:cNvSpPr>
          <p:nvPr/>
        </p:nvSpPr>
        <p:spPr bwMode="auto">
          <a:xfrm>
            <a:off x="9982200" y="3838575"/>
            <a:ext cx="304800" cy="457200"/>
          </a:xfrm>
          <a:prstGeom prst="rect">
            <a:avLst/>
          </a:prstGeom>
          <a:solidFill>
            <a:srgbClr val="FF66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de-CH" sz="2000">
                <a:latin typeface="Arial" charset="0"/>
              </a:rPr>
              <a:t>B</a:t>
            </a:r>
          </a:p>
        </p:txBody>
      </p:sp>
      <p:sp>
        <p:nvSpPr>
          <p:cNvPr id="37916" name="Line 1050"/>
          <p:cNvSpPr>
            <a:spLocks noChangeShapeType="1"/>
          </p:cNvSpPr>
          <p:nvPr/>
        </p:nvSpPr>
        <p:spPr bwMode="auto">
          <a:xfrm flipH="1">
            <a:off x="8105775" y="4295775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7917" name="Text Box 1051"/>
          <p:cNvSpPr txBox="1">
            <a:spLocks noChangeArrowheads="1"/>
          </p:cNvSpPr>
          <p:nvPr/>
        </p:nvSpPr>
        <p:spPr bwMode="auto">
          <a:xfrm>
            <a:off x="7620001" y="4067176"/>
            <a:ext cx="5238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de-CH" sz="2000">
                <a:latin typeface="Arial" charset="0"/>
              </a:rPr>
              <a:t>SP</a:t>
            </a:r>
          </a:p>
        </p:txBody>
      </p:sp>
      <p:sp>
        <p:nvSpPr>
          <p:cNvPr id="37918" name="Rectangle 1052"/>
          <p:cNvSpPr>
            <a:spLocks noChangeArrowheads="1"/>
          </p:cNvSpPr>
          <p:nvPr/>
        </p:nvSpPr>
        <p:spPr bwMode="auto">
          <a:xfrm>
            <a:off x="9982200" y="2543175"/>
            <a:ext cx="304800" cy="12954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de-CH" sz="2000">
              <a:latin typeface="Arial" charset="0"/>
            </a:endParaRPr>
          </a:p>
        </p:txBody>
      </p:sp>
      <p:sp>
        <p:nvSpPr>
          <p:cNvPr id="37919" name="Rectangle 1053"/>
          <p:cNvSpPr>
            <a:spLocks noChangeArrowheads="1"/>
          </p:cNvSpPr>
          <p:nvPr/>
        </p:nvSpPr>
        <p:spPr bwMode="auto">
          <a:xfrm>
            <a:off x="9982200" y="3228975"/>
            <a:ext cx="304800" cy="76200"/>
          </a:xfrm>
          <a:prstGeom prst="rect">
            <a:avLst/>
          </a:prstGeom>
          <a:solidFill>
            <a:srgbClr val="B2B2B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920" name="Freeform 1054"/>
          <p:cNvSpPr>
            <a:spLocks/>
          </p:cNvSpPr>
          <p:nvPr/>
        </p:nvSpPr>
        <p:spPr bwMode="auto">
          <a:xfrm>
            <a:off x="7315200" y="3228976"/>
            <a:ext cx="393700" cy="2576513"/>
          </a:xfrm>
          <a:custGeom>
            <a:avLst/>
            <a:gdLst>
              <a:gd name="T0" fmla="*/ 0 w 248"/>
              <a:gd name="T1" fmla="*/ 0 h 1392"/>
              <a:gd name="T2" fmla="*/ 240 w 248"/>
              <a:gd name="T3" fmla="*/ 816 h 1392"/>
              <a:gd name="T4" fmla="*/ 48 w 248"/>
              <a:gd name="T5" fmla="*/ 1392 h 1392"/>
              <a:gd name="T6" fmla="*/ 0 60000 65536"/>
              <a:gd name="T7" fmla="*/ 0 60000 65536"/>
              <a:gd name="T8" fmla="*/ 0 60000 65536"/>
              <a:gd name="T9" fmla="*/ 0 w 248"/>
              <a:gd name="T10" fmla="*/ 0 h 1392"/>
              <a:gd name="T11" fmla="*/ 248 w 24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" h="1392">
                <a:moveTo>
                  <a:pt x="0" y="0"/>
                </a:moveTo>
                <a:cubicBezTo>
                  <a:pt x="116" y="292"/>
                  <a:pt x="232" y="584"/>
                  <a:pt x="240" y="816"/>
                </a:cubicBezTo>
                <a:cubicBezTo>
                  <a:pt x="248" y="1048"/>
                  <a:pt x="148" y="1220"/>
                  <a:pt x="48" y="1392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7921" name="Freeform 1055"/>
          <p:cNvSpPr>
            <a:spLocks/>
          </p:cNvSpPr>
          <p:nvPr/>
        </p:nvSpPr>
        <p:spPr bwMode="auto">
          <a:xfrm>
            <a:off x="10198100" y="3228975"/>
            <a:ext cx="393700" cy="1066800"/>
          </a:xfrm>
          <a:custGeom>
            <a:avLst/>
            <a:gdLst>
              <a:gd name="T0" fmla="*/ 0 w 248"/>
              <a:gd name="T1" fmla="*/ 0 h 1392"/>
              <a:gd name="T2" fmla="*/ 240 w 248"/>
              <a:gd name="T3" fmla="*/ 816 h 1392"/>
              <a:gd name="T4" fmla="*/ 48 w 248"/>
              <a:gd name="T5" fmla="*/ 1392 h 1392"/>
              <a:gd name="T6" fmla="*/ 0 60000 65536"/>
              <a:gd name="T7" fmla="*/ 0 60000 65536"/>
              <a:gd name="T8" fmla="*/ 0 60000 65536"/>
              <a:gd name="T9" fmla="*/ 0 w 248"/>
              <a:gd name="T10" fmla="*/ 0 h 1392"/>
              <a:gd name="T11" fmla="*/ 248 w 24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" h="1392">
                <a:moveTo>
                  <a:pt x="0" y="0"/>
                </a:moveTo>
                <a:cubicBezTo>
                  <a:pt x="116" y="292"/>
                  <a:pt x="232" y="584"/>
                  <a:pt x="240" y="816"/>
                </a:cubicBezTo>
                <a:cubicBezTo>
                  <a:pt x="248" y="1048"/>
                  <a:pt x="148" y="1220"/>
                  <a:pt x="48" y="1392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4.2.1.3 Gegenmassnahmen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Stack </a:t>
            </a:r>
            <a:r>
              <a:rPr lang="de-CH" dirty="0" err="1"/>
              <a:t>Canaries</a:t>
            </a:r>
            <a:endParaRPr lang="de-CH" dirty="0" smtClean="0"/>
          </a:p>
          <a:p>
            <a:pPr lvl="1"/>
            <a:r>
              <a:rPr lang="de-CH" dirty="0" smtClean="0"/>
              <a:t>Compiler fügt an Stellen, wo Subroutinen aufgerufen werden, Code ein, welcher einen bestimmten (zufälligen) Wert (</a:t>
            </a:r>
            <a:r>
              <a:rPr lang="de-CH" dirty="0" err="1" smtClean="0"/>
              <a:t>Canary</a:t>
            </a:r>
            <a:r>
              <a:rPr lang="de-CH" dirty="0" smtClean="0"/>
              <a:t>) auf den Stack schreibt. </a:t>
            </a:r>
          </a:p>
          <a:p>
            <a:pPr lvl="1"/>
            <a:r>
              <a:rPr lang="de-CH" dirty="0" smtClean="0"/>
              <a:t>Bei Rückkehr aus der Subroutine wird durch eingefügten Code geprüft, ob </a:t>
            </a:r>
            <a:r>
              <a:rPr lang="de-CH" dirty="0" err="1" smtClean="0"/>
              <a:t>Canary</a:t>
            </a:r>
            <a:r>
              <a:rPr lang="de-CH" dirty="0" smtClean="0"/>
              <a:t> verändert wurde. </a:t>
            </a:r>
          </a:p>
          <a:p>
            <a:r>
              <a:rPr lang="de-CH" dirty="0" smtClean="0"/>
              <a:t>Data </a:t>
            </a:r>
            <a:r>
              <a:rPr lang="de-CH" dirty="0" err="1" smtClean="0"/>
              <a:t>Execution</a:t>
            </a:r>
            <a:r>
              <a:rPr lang="de-CH" dirty="0" smtClean="0"/>
              <a:t> </a:t>
            </a:r>
            <a:r>
              <a:rPr lang="de-CH" dirty="0" err="1" smtClean="0"/>
              <a:t>Prevention</a:t>
            </a:r>
            <a:endParaRPr lang="de-CH" dirty="0" smtClean="0"/>
          </a:p>
          <a:p>
            <a:pPr lvl="1"/>
            <a:r>
              <a:rPr lang="de-CH" dirty="0" smtClean="0"/>
              <a:t>Vermeiden des Ausführens von Code, welcher auf Heap oder Stack liegt. </a:t>
            </a:r>
          </a:p>
          <a:p>
            <a:pPr lvl="1"/>
            <a:r>
              <a:rPr lang="de-CH" dirty="0" smtClean="0"/>
              <a:t>NX (</a:t>
            </a:r>
            <a:r>
              <a:rPr lang="de-CH" dirty="0" err="1" smtClean="0"/>
              <a:t>No</a:t>
            </a:r>
            <a:r>
              <a:rPr lang="de-CH" dirty="0" smtClean="0"/>
              <a:t> </a:t>
            </a:r>
            <a:r>
              <a:rPr lang="de-CH" dirty="0" err="1" smtClean="0"/>
              <a:t>eXecute</a:t>
            </a:r>
            <a:r>
              <a:rPr lang="de-CH" dirty="0" smtClean="0"/>
              <a:t>) Bit in modernen CPUs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2BE71-28FB-4729-ABBD-CCA146F49EEF}" type="slidenum">
              <a:rPr lang="de-CH" smtClean="0"/>
              <a:pPr>
                <a:defRPr/>
              </a:pPr>
              <a:t>28</a:t>
            </a:fld>
            <a:endParaRPr lang="de-CH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7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8" y="1484784"/>
            <a:ext cx="7441783" cy="498354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4.2.2 Code Reuse </a:t>
            </a:r>
            <a:r>
              <a:rPr lang="de-CH" dirty="0" err="1" smtClean="0"/>
              <a:t>Attacks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933" y="1676401"/>
            <a:ext cx="4871947" cy="4791925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Statt Einfügen von schädlichem Code: </a:t>
            </a:r>
            <a:r>
              <a:rPr lang="de-CH" dirty="0"/>
              <a:t>Konstruieren der gewünschten Funktionalität </a:t>
            </a:r>
            <a:r>
              <a:rPr lang="de-CH" dirty="0" smtClean="0"/>
              <a:t>aus existierendem Code</a:t>
            </a:r>
          </a:p>
          <a:p>
            <a:r>
              <a:rPr lang="de-CH" dirty="0" smtClean="0"/>
              <a:t>Beispiel: </a:t>
            </a:r>
            <a:br>
              <a:rPr lang="de-CH" dirty="0" smtClean="0"/>
            </a:br>
            <a:r>
              <a:rPr lang="de-CH" dirty="0" smtClean="0"/>
              <a:t>Return-</a:t>
            </a:r>
            <a:r>
              <a:rPr lang="de-CH" dirty="0" err="1" smtClean="0"/>
              <a:t>Oriented</a:t>
            </a:r>
            <a:r>
              <a:rPr lang="de-CH" dirty="0" smtClean="0"/>
              <a:t> </a:t>
            </a:r>
            <a:r>
              <a:rPr lang="de-CH" dirty="0" err="1" smtClean="0"/>
              <a:t>Programming</a:t>
            </a:r>
            <a:endParaRPr lang="de-CH" dirty="0" smtClean="0"/>
          </a:p>
          <a:p>
            <a:pPr lvl="1"/>
            <a:r>
              <a:rPr lang="de-CH" dirty="0" smtClean="0"/>
              <a:t>Verbinden von Gadgets über Return-Adressen auf Stack</a:t>
            </a:r>
          </a:p>
          <a:p>
            <a:r>
              <a:rPr lang="de-CH" dirty="0" smtClean="0"/>
              <a:t>Gegenmassnahme:</a:t>
            </a:r>
            <a:br>
              <a:rPr lang="de-CH" dirty="0" smtClean="0"/>
            </a:br>
            <a:r>
              <a:rPr lang="de-CH" dirty="0" err="1" smtClean="0"/>
              <a:t>Address</a:t>
            </a:r>
            <a:r>
              <a:rPr lang="de-CH" dirty="0" smtClean="0"/>
              <a:t> Space Layout </a:t>
            </a:r>
            <a:r>
              <a:rPr lang="de-CH" dirty="0" err="1" smtClean="0"/>
              <a:t>Randomization</a:t>
            </a:r>
            <a:r>
              <a:rPr lang="de-CH" dirty="0"/>
              <a:t> </a:t>
            </a:r>
            <a:r>
              <a:rPr lang="de-CH" dirty="0" smtClean="0"/>
              <a:t>(ASLR)</a:t>
            </a:r>
          </a:p>
          <a:p>
            <a:pPr lvl="1"/>
            <a:r>
              <a:rPr lang="de-CH" dirty="0" smtClean="0"/>
              <a:t>Adressbereiche werden den </a:t>
            </a:r>
            <a:r>
              <a:rPr lang="de-CH" dirty="0"/>
              <a:t>Programmen auf zufälliger Basis </a:t>
            </a:r>
            <a:r>
              <a:rPr lang="de-CH" dirty="0" smtClean="0"/>
              <a:t>zugewiesen.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55721-F26F-41F7-AD21-E97920CCF15F}" type="slidenum">
              <a:rPr lang="de-CH" smtClean="0"/>
              <a:pPr>
                <a:defRPr/>
              </a:pPr>
              <a:t>29</a:t>
            </a:fld>
            <a:endParaRPr lang="de-CH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3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1.1 Sicherheitsziele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Vertraulichkeit (</a:t>
            </a:r>
            <a:r>
              <a:rPr lang="de-CH" dirty="0" err="1" smtClean="0"/>
              <a:t>Confidentiality</a:t>
            </a:r>
            <a:r>
              <a:rPr lang="de-CH" dirty="0" smtClean="0"/>
              <a:t>)</a:t>
            </a:r>
            <a:endParaRPr lang="de-CH" dirty="0" smtClean="0"/>
          </a:p>
          <a:p>
            <a:pPr lvl="1"/>
            <a:r>
              <a:rPr lang="de-CH" dirty="0" smtClean="0"/>
              <a:t>Daten sollen geheim bleiben.</a:t>
            </a:r>
          </a:p>
          <a:p>
            <a:r>
              <a:rPr lang="de-CH" dirty="0" smtClean="0"/>
              <a:t>Datenintegrität (</a:t>
            </a:r>
            <a:r>
              <a:rPr lang="de-CH" dirty="0" err="1" smtClean="0"/>
              <a:t>Integrity</a:t>
            </a:r>
            <a:r>
              <a:rPr lang="de-CH" dirty="0" smtClean="0"/>
              <a:t>)</a:t>
            </a:r>
            <a:endParaRPr lang="de-CH" dirty="0" smtClean="0"/>
          </a:p>
          <a:p>
            <a:pPr lvl="1"/>
            <a:r>
              <a:rPr lang="de-CH" dirty="0" smtClean="0"/>
              <a:t>Daten sollen nicht verändert oder gelöscht werden können.</a:t>
            </a:r>
          </a:p>
          <a:p>
            <a:r>
              <a:rPr lang="de-CH" dirty="0" smtClean="0"/>
              <a:t>Systemverfügbarkeit (</a:t>
            </a:r>
            <a:r>
              <a:rPr lang="de-CH" dirty="0" err="1" smtClean="0"/>
              <a:t>Availability</a:t>
            </a:r>
            <a:r>
              <a:rPr lang="de-CH" dirty="0" smtClean="0"/>
              <a:t>)</a:t>
            </a:r>
            <a:endParaRPr lang="de-CH" dirty="0" smtClean="0"/>
          </a:p>
          <a:p>
            <a:pPr lvl="1"/>
            <a:r>
              <a:rPr lang="de-CH" dirty="0" smtClean="0"/>
              <a:t>Systeme sollen nicht gestört oder unbenutzbar gemacht </a:t>
            </a:r>
            <a:r>
              <a:rPr lang="de-CH" dirty="0" smtClean="0"/>
              <a:t>werden.</a:t>
            </a:r>
            <a:br>
              <a:rPr lang="de-CH" dirty="0" smtClean="0"/>
            </a:br>
            <a:r>
              <a:rPr lang="de-CH" smtClean="0"/>
              <a:t>(DoS</a:t>
            </a:r>
            <a:r>
              <a:rPr lang="de-CH" dirty="0" smtClean="0"/>
              <a:t>)</a:t>
            </a:r>
            <a:endParaRPr lang="de-CH" dirty="0" smtClean="0"/>
          </a:p>
          <a:p>
            <a:r>
              <a:rPr lang="de-CH" dirty="0" smtClean="0"/>
              <a:t>Zugriffsschutz (Access Control)</a:t>
            </a:r>
            <a:endParaRPr lang="de-CH" dirty="0" smtClean="0"/>
          </a:p>
          <a:p>
            <a:pPr lvl="1"/>
            <a:r>
              <a:rPr lang="de-CH" dirty="0" smtClean="0"/>
              <a:t>Nur berechtigte Benutzer dürfen auf Ressourcen und Dienste zugreifen</a:t>
            </a:r>
            <a:r>
              <a:rPr lang="de-CH" dirty="0" smtClean="0"/>
              <a:t>.</a:t>
            </a:r>
            <a:br>
              <a:rPr lang="de-CH" dirty="0" smtClean="0"/>
            </a:br>
            <a:r>
              <a:rPr lang="de-CH" dirty="0" smtClean="0"/>
              <a:t>(</a:t>
            </a:r>
            <a:r>
              <a:rPr lang="de-CH" dirty="0" err="1" smtClean="0"/>
              <a:t>theft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service</a:t>
            </a:r>
            <a:r>
              <a:rPr lang="de-CH" dirty="0" smtClean="0"/>
              <a:t>)</a:t>
            </a:r>
            <a:endParaRPr lang="de-CH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 smtClean="0"/>
              <a:t>FS </a:t>
            </a:r>
            <a:r>
              <a:rPr lang="en-US" dirty="0" smtClean="0"/>
              <a:t>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F1EAA-B0FD-4204-B344-12D5F030DEB1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4.3 Schädliche Software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1201" y="1676401"/>
            <a:ext cx="11351684" cy="4498975"/>
          </a:xfrm>
        </p:spPr>
        <p:txBody>
          <a:bodyPr/>
          <a:lstStyle/>
          <a:p>
            <a:r>
              <a:rPr lang="de-CH" dirty="0" smtClean="0"/>
              <a:t>Angriff von Rechnern über Computernetze, z.B. Internet</a:t>
            </a:r>
          </a:p>
          <a:p>
            <a:r>
              <a:rPr lang="de-CH" dirty="0" smtClean="0"/>
              <a:t>übliches Muster: Transfer von Code auf Zielmaschine und Ausführen des Codes</a:t>
            </a:r>
          </a:p>
          <a:p>
            <a:r>
              <a:rPr lang="de-CH" dirty="0" smtClean="0"/>
              <a:t>Beispiele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smtClean="0"/>
              <a:t>Trojanische Pferde 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smtClean="0"/>
              <a:t>Viren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smtClean="0"/>
              <a:t>Würmer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/>
              <a:t>S</a:t>
            </a:r>
            <a:r>
              <a:rPr lang="de-CH" dirty="0" smtClean="0"/>
              <a:t>pyware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CH" dirty="0" smtClean="0"/>
              <a:t>Rootkits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Betriebssysteme: Sicherheit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5721-F26F-41F7-AD21-E97920CCF15F}" type="slidenum">
              <a:rPr lang="de-CH" smtClean="0"/>
              <a:pPr/>
              <a:t>30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4.3.1 Trojanische Pferde</a:t>
            </a:r>
            <a:endParaRPr lang="de-CH" dirty="0" smtClean="0"/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1" y="1676401"/>
            <a:ext cx="11289455" cy="4498975"/>
          </a:xfrm>
        </p:spPr>
        <p:txBody>
          <a:bodyPr/>
          <a:lstStyle/>
          <a:p>
            <a:r>
              <a:rPr lang="de-CH" dirty="0" smtClean="0"/>
              <a:t>Anscheinend harmloses Programm enthält Code mit unerwarteter bzw. ungewünschter Funktionalität, </a:t>
            </a:r>
            <a:br>
              <a:rPr lang="de-CH" dirty="0" smtClean="0"/>
            </a:br>
            <a:r>
              <a:rPr lang="de-CH" dirty="0" smtClean="0"/>
              <a:t>z.B. Löschen, Verändern, Aussenden von Benutzerdateien</a:t>
            </a:r>
          </a:p>
          <a:p>
            <a:r>
              <a:rPr lang="de-CH" dirty="0" smtClean="0"/>
              <a:t>Installation als Teil von frei verfügbarer Software, z.B. Spiele </a:t>
            </a:r>
          </a:p>
          <a:p>
            <a:r>
              <a:rPr lang="de-CH" dirty="0" smtClean="0"/>
              <a:t>Verstecken eines (ähnlich lautenden) Programms in einem nicht schreib-geschützten Verzeichnis, welches sich im Suchpfad eines Benutzers befindet.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93EB0-B737-4BC3-BF93-AC159F552B63}" type="slidenum">
              <a:rPr lang="de-CH" smtClean="0"/>
              <a:pPr/>
              <a:t>31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4.3.2.1 Viren</a:t>
            </a:r>
            <a:endParaRPr lang="de-CH" dirty="0" smtClean="0"/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1" y="1676401"/>
            <a:ext cx="11351684" cy="4704927"/>
          </a:xfrm>
        </p:spPr>
        <p:txBody>
          <a:bodyPr>
            <a:normAutofit/>
          </a:bodyPr>
          <a:lstStyle/>
          <a:p>
            <a:r>
              <a:rPr lang="de-CH" dirty="0" smtClean="0"/>
              <a:t>Programme, die sich reproduzieren, indem sie eigenen Code an andere Programme anfügen und weiteren Schaden anrichten.</a:t>
            </a:r>
          </a:p>
          <a:p>
            <a:r>
              <a:rPr lang="de-CH" dirty="0" smtClean="0"/>
              <a:t>Typen</a:t>
            </a:r>
          </a:p>
          <a:p>
            <a:pPr lvl="1"/>
            <a:r>
              <a:rPr lang="de-CH" dirty="0" smtClean="0"/>
              <a:t>Companion Viren: Ausführung bei Aufruf von populären Kommandos</a:t>
            </a:r>
          </a:p>
          <a:p>
            <a:pPr lvl="1"/>
            <a:r>
              <a:rPr lang="de-CH" dirty="0" smtClean="0"/>
              <a:t>Viren in ausführbaren Programmen: überschreibend / parasitär</a:t>
            </a:r>
          </a:p>
          <a:p>
            <a:pPr lvl="1"/>
            <a:r>
              <a:rPr lang="de-CH" dirty="0" smtClean="0"/>
              <a:t>Speicherresidente Viren, z.B. Manipulation von Vektortabellen</a:t>
            </a:r>
          </a:p>
          <a:p>
            <a:pPr lvl="1"/>
            <a:r>
              <a:rPr lang="de-CH" dirty="0" smtClean="0"/>
              <a:t>Boot-Sektor-Viren</a:t>
            </a:r>
          </a:p>
          <a:p>
            <a:pPr lvl="1"/>
            <a:r>
              <a:rPr lang="de-CH" dirty="0" smtClean="0"/>
              <a:t>Gerätetreiber-Viren</a:t>
            </a:r>
          </a:p>
          <a:p>
            <a:pPr lvl="1"/>
            <a:r>
              <a:rPr lang="de-CH" dirty="0" smtClean="0"/>
              <a:t>Makro-Viren</a:t>
            </a:r>
          </a:p>
          <a:p>
            <a:pPr lvl="1"/>
            <a:r>
              <a:rPr lang="de-CH" dirty="0" smtClean="0"/>
              <a:t>Source-Code-Viren: Modifikation von Header-Dateien</a:t>
            </a:r>
          </a:p>
          <a:p>
            <a:r>
              <a:rPr lang="de-CH" dirty="0" smtClean="0"/>
              <a:t>Verbreitung über Datenträger, Emails, etc. 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B4BF1-9EEA-4592-A0FD-A4DA97C2EB3D}" type="slidenum">
              <a:rPr lang="de-CH" smtClean="0"/>
              <a:pPr/>
              <a:t>32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4.3.2.2 Entdecken von Viren</a:t>
            </a:r>
            <a:endParaRPr lang="de-CH" dirty="0" smtClean="0"/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Viren-Scanner</a:t>
            </a:r>
          </a:p>
          <a:p>
            <a:pPr lvl="1"/>
            <a:r>
              <a:rPr lang="de-CH" dirty="0" smtClean="0"/>
              <a:t>Durchsuchen ausführbarer Programme nach bekanntem Viren-Code</a:t>
            </a:r>
          </a:p>
          <a:p>
            <a:pPr lvl="2"/>
            <a:r>
              <a:rPr lang="de-CH" dirty="0" smtClean="0"/>
              <a:t>Probleme: Leistungsfähigkeit, polymorphe Viren (ändern ihr Aussehen bei jedem Kopiervorgang)</a:t>
            </a:r>
          </a:p>
          <a:p>
            <a:pPr lvl="1"/>
            <a:r>
              <a:rPr lang="de-CH" dirty="0" smtClean="0"/>
              <a:t>Prüfen der Programmlängen </a:t>
            </a:r>
          </a:p>
          <a:p>
            <a:pPr lvl="2"/>
            <a:r>
              <a:rPr lang="de-CH" dirty="0" smtClean="0"/>
              <a:t>Problem: Komprimierungstechniken im Virus</a:t>
            </a:r>
          </a:p>
          <a:p>
            <a:r>
              <a:rPr lang="de-CH" dirty="0" smtClean="0"/>
              <a:t>Integritätsprüfung</a:t>
            </a:r>
          </a:p>
          <a:p>
            <a:pPr lvl="1"/>
            <a:r>
              <a:rPr lang="de-CH" dirty="0" smtClean="0"/>
              <a:t>Berechnen von Prüfsummen und Speichern in Prüfsummendatei</a:t>
            </a:r>
          </a:p>
          <a:p>
            <a:pPr lvl="1"/>
            <a:r>
              <a:rPr lang="de-CH" dirty="0" smtClean="0"/>
              <a:t>Problem: Manipulation der Integritätsinformation → Verschlüsselung</a:t>
            </a:r>
          </a:p>
          <a:p>
            <a:r>
              <a:rPr lang="de-CH" dirty="0" smtClean="0"/>
              <a:t>Verhaltensprüfung</a:t>
            </a:r>
          </a:p>
          <a:p>
            <a:pPr lvl="1"/>
            <a:r>
              <a:rPr lang="de-CH" dirty="0" smtClean="0"/>
              <a:t>Überwachen der Programmaktivitäten und Reagieren auf verdächtige Aktionen (z.B. Zugriff auf Boot-Sektor)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DA78-C32A-4BEE-8CA2-FAD772E41FED}" type="slidenum">
              <a:rPr lang="de-CH" smtClean="0"/>
              <a:pPr/>
              <a:t>33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4.3.3 Würmer</a:t>
            </a:r>
            <a:endParaRPr lang="de-CH" dirty="0" smtClean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1" y="1676401"/>
            <a:ext cx="11351684" cy="4776935"/>
          </a:xfrm>
        </p:spPr>
        <p:txBody>
          <a:bodyPr>
            <a:normAutofit fontScale="92500" lnSpcReduction="10000"/>
          </a:bodyPr>
          <a:lstStyle/>
          <a:p>
            <a:r>
              <a:rPr lang="de-CH" dirty="0" smtClean="0"/>
              <a:t>Morris Worm (1988): 2 Teile</a:t>
            </a:r>
          </a:p>
          <a:p>
            <a:pPr lvl="1"/>
            <a:r>
              <a:rPr lang="de-CH" dirty="0" smtClean="0"/>
              <a:t>Bootstrap Wurm</a:t>
            </a:r>
          </a:p>
          <a:p>
            <a:pPr lvl="1"/>
            <a:r>
              <a:rPr lang="de-CH" dirty="0" smtClean="0"/>
              <a:t>eigentlicher Wurm</a:t>
            </a:r>
          </a:p>
          <a:p>
            <a:r>
              <a:rPr lang="de-CH" dirty="0" smtClean="0"/>
              <a:t>Bootstrap-Wurm (kurzes Programm) verbindet sich zu vorherigem Rechner, lädt eigentlichen Wurm und führt diesen aus.</a:t>
            </a:r>
          </a:p>
          <a:p>
            <a:r>
              <a:rPr lang="de-CH" dirty="0" smtClean="0"/>
              <a:t>Aufspüren von benachbarten Rechnern und Verbreiten des Bootstrap-Wurms</a:t>
            </a:r>
          </a:p>
          <a:p>
            <a:r>
              <a:rPr lang="de-CH" dirty="0" smtClean="0"/>
              <a:t>Techniken</a:t>
            </a:r>
          </a:p>
          <a:p>
            <a:pPr lvl="1"/>
            <a:r>
              <a:rPr lang="de-CH" dirty="0" smtClean="0"/>
              <a:t>remote </a:t>
            </a:r>
            <a:r>
              <a:rPr lang="de-CH" dirty="0" err="1" smtClean="0"/>
              <a:t>shell</a:t>
            </a:r>
            <a:r>
              <a:rPr lang="de-CH" dirty="0" smtClean="0"/>
              <a:t>, </a:t>
            </a:r>
            <a:r>
              <a:rPr lang="de-CH" dirty="0" err="1" smtClean="0"/>
              <a:t>rsh</a:t>
            </a:r>
            <a:endParaRPr lang="de-CH" dirty="0" smtClean="0"/>
          </a:p>
          <a:p>
            <a:pPr lvl="1"/>
            <a:r>
              <a:rPr lang="de-CH" dirty="0" err="1" smtClean="0"/>
              <a:t>finger</a:t>
            </a:r>
            <a:r>
              <a:rPr lang="de-CH" dirty="0" smtClean="0"/>
              <a:t> mit zu langem Parameter (</a:t>
            </a:r>
            <a:r>
              <a:rPr lang="de-CH" dirty="0" smtClean="0">
                <a:sym typeface="Symbol" pitchFamily="18" charset="2"/>
              </a:rPr>
              <a:t></a:t>
            </a:r>
            <a:r>
              <a:rPr lang="de-CH" dirty="0" smtClean="0"/>
              <a:t> Pufferüberlauf)</a:t>
            </a:r>
          </a:p>
          <a:p>
            <a:pPr lvl="1"/>
            <a:r>
              <a:rPr lang="de-CH" dirty="0" smtClean="0"/>
              <a:t>sendmail</a:t>
            </a:r>
          </a:p>
          <a:p>
            <a:r>
              <a:rPr lang="de-CH" dirty="0" smtClean="0"/>
              <a:t>Abwehrmassnahmen</a:t>
            </a:r>
          </a:p>
          <a:p>
            <a:pPr lvl="1"/>
            <a:r>
              <a:rPr lang="de-CH" dirty="0" smtClean="0"/>
              <a:t>Signaturen, d.h. Muster für verdächtige Datenflüsse</a:t>
            </a:r>
          </a:p>
          <a:p>
            <a:pPr lvl="1"/>
            <a:r>
              <a:rPr lang="de-CH" dirty="0" smtClean="0"/>
              <a:t>Filtern von Code in Datenpaketen des Wurms</a:t>
            </a:r>
          </a:p>
          <a:p>
            <a:pPr lvl="1"/>
            <a:r>
              <a:rPr lang="de-CH" dirty="0" smtClean="0"/>
              <a:t>Begrenzungen von zu starkem ausgehendem Verkehr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CB81-090B-4283-9BEC-2D4B522555F9}" type="slidenum">
              <a:rPr lang="de-CH" smtClean="0"/>
              <a:pPr/>
              <a:t>34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4</a:t>
            </a:r>
            <a:r>
              <a:rPr lang="de-CH" dirty="0" smtClean="0"/>
              <a:t>.3.4 Spyware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1201" y="1676401"/>
            <a:ext cx="11217447" cy="4498975"/>
          </a:xfrm>
        </p:spPr>
        <p:txBody>
          <a:bodyPr/>
          <a:lstStyle/>
          <a:p>
            <a:r>
              <a:rPr lang="de-CH" dirty="0" smtClean="0"/>
              <a:t>Herunterladen und Installation von Software ohne Wissen des Benutzers, z.B. über frei verfügbare Software, vgl. Trojanische Pferde, oder infizierte Webseiten</a:t>
            </a:r>
          </a:p>
          <a:p>
            <a:r>
              <a:rPr lang="de-CH" dirty="0" smtClean="0"/>
              <a:t>Auswirkungen</a:t>
            </a:r>
          </a:p>
          <a:p>
            <a:pPr lvl="1"/>
            <a:r>
              <a:rPr lang="de-CH" dirty="0" smtClean="0"/>
              <a:t>Sammeln von Informationen über Benutzeraktivitäten</a:t>
            </a:r>
          </a:p>
          <a:p>
            <a:pPr lvl="1"/>
            <a:r>
              <a:rPr lang="de-CH" dirty="0" smtClean="0"/>
              <a:t>Ändern von Benutzereinstellungen, </a:t>
            </a:r>
            <a:br>
              <a:rPr lang="de-CH" dirty="0" smtClean="0"/>
            </a:br>
            <a:r>
              <a:rPr lang="de-CH" dirty="0" smtClean="0"/>
              <a:t>z.B. </a:t>
            </a:r>
            <a:r>
              <a:rPr lang="de-CH" dirty="0" err="1" smtClean="0"/>
              <a:t>Toolbars</a:t>
            </a:r>
            <a:r>
              <a:rPr lang="de-CH" dirty="0" smtClean="0"/>
              <a:t>, Suchmaschinen, Default-Programme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55721-F26F-41F7-AD21-E97920CCF15F}" type="slidenum">
              <a:rPr lang="de-CH" smtClean="0"/>
              <a:pPr>
                <a:defRPr/>
              </a:pPr>
              <a:t>35</a:t>
            </a:fld>
            <a:endParaRPr lang="de-CH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4.3.5 Rootkits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1201" y="1676401"/>
            <a:ext cx="11480799" cy="4498975"/>
          </a:xfrm>
        </p:spPr>
        <p:txBody>
          <a:bodyPr/>
          <a:lstStyle/>
          <a:p>
            <a:r>
              <a:rPr lang="de-CH" dirty="0" smtClean="0"/>
              <a:t>Rootkits = Menge von auf einem System installierten Programmen um Administratorrechte auf dem System zu erhalten.</a:t>
            </a:r>
          </a:p>
          <a:p>
            <a:r>
              <a:rPr lang="de-CH" dirty="0" smtClean="0"/>
              <a:t>Rootkits versuchen ihre Existenz zu verbergen.</a:t>
            </a:r>
          </a:p>
          <a:p>
            <a:r>
              <a:rPr lang="de-CH" dirty="0" smtClean="0"/>
              <a:t>Verstecken in Firmware, Hypervisor, Kern, Bibliotheken, Anwendungen</a:t>
            </a:r>
          </a:p>
          <a:p>
            <a:r>
              <a:rPr lang="de-CH" dirty="0"/>
              <a:t>Installation z.B. durch Trojanische Pferde oder andere Eindringlinge in ein System</a:t>
            </a:r>
          </a:p>
          <a:p>
            <a:r>
              <a:rPr lang="de-CH" dirty="0" smtClean="0"/>
              <a:t>Erkennen </a:t>
            </a:r>
            <a:r>
              <a:rPr lang="de-CH" dirty="0"/>
              <a:t>durch Berechnen und Vergleichen von Code-Signaturen, 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Beobachten </a:t>
            </a:r>
            <a:r>
              <a:rPr lang="de-CH" dirty="0"/>
              <a:t>von verdächtigem Verhalten, 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z.B</a:t>
            </a:r>
            <a:r>
              <a:rPr lang="de-CH" dirty="0"/>
              <a:t>. Abfangen von API-Aufrufen oder Tastatureingaben</a:t>
            </a:r>
          </a:p>
          <a:p>
            <a:r>
              <a:rPr lang="de-CH" dirty="0"/>
              <a:t>Entfernen durch Neuinstallation des </a:t>
            </a:r>
            <a:r>
              <a:rPr lang="de-CH" dirty="0" smtClean="0"/>
              <a:t>Betriebssystems</a:t>
            </a:r>
          </a:p>
          <a:p>
            <a:endParaRPr lang="de-CH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55721-F26F-41F7-AD21-E97920CCF15F}" type="slidenum">
              <a:rPr lang="de-CH" smtClean="0"/>
              <a:pPr/>
              <a:t>36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892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1.2 Sicherheitsmassnahmen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smtClean="0"/>
              <a:t>Schutz eines Systems auf mehreren Ebenen </a:t>
            </a:r>
          </a:p>
          <a:p>
            <a:r>
              <a:rPr lang="de-CH" dirty="0" smtClean="0"/>
              <a:t>Physikalischer Schutz vor unerlaubtem Zugriff</a:t>
            </a:r>
          </a:p>
          <a:p>
            <a:r>
              <a:rPr lang="de-CH" dirty="0" smtClean="0"/>
              <a:t>Benutzer: Sicherstellen, z.B. über Authentifizierung, dass nur berechtigte Benutzer Zugriff auf Systemkomponenten haben</a:t>
            </a:r>
          </a:p>
          <a:p>
            <a:r>
              <a:rPr lang="de-CH" dirty="0" smtClean="0"/>
              <a:t>Betriebssystem: Schutz vor (</a:t>
            </a:r>
            <a:r>
              <a:rPr lang="de-CH" dirty="0" err="1" smtClean="0"/>
              <a:t>un</a:t>
            </a:r>
            <a:r>
              <a:rPr lang="de-CH" dirty="0" smtClean="0"/>
              <a:t>)absichtlichen Sicherheitsverletzungen</a:t>
            </a:r>
          </a:p>
          <a:p>
            <a:r>
              <a:rPr lang="de-CH" dirty="0" smtClean="0"/>
              <a:t>Netz: Schutz vor Angriffen auf/über Kommunikationsnetze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55721-F26F-41F7-AD21-E97920CCF15F}" type="slidenum">
              <a:rPr lang="de-CH" smtClean="0"/>
              <a:pPr>
                <a:defRPr/>
              </a:pPr>
              <a:t>4</a:t>
            </a:fld>
            <a:endParaRPr lang="de-CH" sz="1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4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2. Zugriffsrechte</a:t>
            </a:r>
            <a:endParaRPr lang="de-CH" dirty="0" smtClean="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1" y="1676401"/>
            <a:ext cx="11145439" cy="2752723"/>
          </a:xfrm>
        </p:spPr>
        <p:txBody>
          <a:bodyPr>
            <a:normAutofit fontScale="92500" lnSpcReduction="10000"/>
          </a:bodyPr>
          <a:lstStyle/>
          <a:p>
            <a:r>
              <a:rPr lang="de-CH" dirty="0" smtClean="0"/>
              <a:t>Zugriffsschutz (</a:t>
            </a:r>
            <a:r>
              <a:rPr lang="de-CH" dirty="0" err="1" smtClean="0"/>
              <a:t>Protection</a:t>
            </a:r>
            <a:r>
              <a:rPr lang="de-CH" dirty="0" smtClean="0"/>
              <a:t>): Mechanismen zur Kontrolle des Ressourcenzugriffs durch Programme, Prozesse und Benutzer</a:t>
            </a:r>
          </a:p>
          <a:p>
            <a:r>
              <a:rPr lang="de-CH" dirty="0" smtClean="0"/>
              <a:t>Definition von Zugriffsregeln (</a:t>
            </a:r>
            <a:r>
              <a:rPr lang="de-CH" dirty="0" err="1" smtClean="0"/>
              <a:t>Policies</a:t>
            </a:r>
            <a:r>
              <a:rPr lang="de-CH" dirty="0" smtClean="0"/>
              <a:t>)</a:t>
            </a:r>
          </a:p>
          <a:p>
            <a:r>
              <a:rPr lang="de-CH" dirty="0" err="1" smtClean="0">
                <a:solidFill>
                  <a:srgbClr val="C00000"/>
                </a:solidFill>
              </a:rPr>
              <a:t>Protection</a:t>
            </a:r>
            <a:r>
              <a:rPr lang="de-CH" dirty="0" smtClean="0">
                <a:solidFill>
                  <a:srgbClr val="C00000"/>
                </a:solidFill>
              </a:rPr>
              <a:t> Domains </a:t>
            </a:r>
            <a:r>
              <a:rPr lang="de-CH" dirty="0" smtClean="0"/>
              <a:t>definieren Mengen von Objekten und deren Zugriffsrechte. </a:t>
            </a:r>
          </a:p>
          <a:p>
            <a:r>
              <a:rPr lang="de-CH" dirty="0" smtClean="0"/>
              <a:t>Domäne (Domain) = Benutzer, Prozess, Prozedur, …</a:t>
            </a:r>
          </a:p>
          <a:p>
            <a:r>
              <a:rPr lang="de-CH" dirty="0" smtClean="0"/>
              <a:t>Beispiel:</a:t>
            </a:r>
          </a:p>
          <a:p>
            <a:pPr lvl="1"/>
            <a:r>
              <a:rPr lang="de-CH" dirty="0" smtClean="0"/>
              <a:t>Prozess in D</a:t>
            </a:r>
            <a:r>
              <a:rPr lang="de-CH" baseline="-25000" dirty="0" smtClean="0"/>
              <a:t>2</a:t>
            </a:r>
            <a:r>
              <a:rPr lang="de-CH" dirty="0" smtClean="0"/>
              <a:t> kann auf O</a:t>
            </a:r>
            <a:r>
              <a:rPr lang="de-CH" baseline="-25000" dirty="0"/>
              <a:t>2</a:t>
            </a:r>
            <a:r>
              <a:rPr lang="de-CH" dirty="0" smtClean="0"/>
              <a:t> schreibend zugreifen.</a:t>
            </a:r>
          </a:p>
          <a:p>
            <a:pPr lvl="1"/>
            <a:r>
              <a:rPr lang="de-CH" dirty="0" smtClean="0"/>
              <a:t>Zugriffsrecht &lt;O</a:t>
            </a:r>
            <a:r>
              <a:rPr lang="de-CH" baseline="-25000" dirty="0" smtClean="0"/>
              <a:t>4</a:t>
            </a:r>
            <a:r>
              <a:rPr lang="de-CH" dirty="0" smtClean="0"/>
              <a:t>, {</a:t>
            </a:r>
            <a:r>
              <a:rPr lang="de-CH" dirty="0" err="1" smtClean="0"/>
              <a:t>print</a:t>
            </a:r>
            <a:r>
              <a:rPr lang="de-CH" dirty="0" smtClean="0"/>
              <a:t>}&gt; wird durch D</a:t>
            </a:r>
            <a:r>
              <a:rPr lang="de-CH" baseline="-25000" dirty="0"/>
              <a:t>2</a:t>
            </a:r>
            <a:r>
              <a:rPr lang="de-CH" dirty="0" smtClean="0"/>
              <a:t> und D</a:t>
            </a:r>
            <a:r>
              <a:rPr lang="de-CH" baseline="-25000" dirty="0" smtClean="0"/>
              <a:t>3</a:t>
            </a:r>
            <a:r>
              <a:rPr lang="de-CH" dirty="0" smtClean="0"/>
              <a:t> geteilt.</a:t>
            </a:r>
          </a:p>
        </p:txBody>
      </p:sp>
      <p:sp>
        <p:nvSpPr>
          <p:cNvPr id="17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FF643-BD12-440F-9724-9BB3FB030AFE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16391" name="Text Box 4"/>
          <p:cNvSpPr txBox="1">
            <a:spLocks noChangeArrowheads="1"/>
          </p:cNvSpPr>
          <p:nvPr/>
        </p:nvSpPr>
        <p:spPr bwMode="auto">
          <a:xfrm>
            <a:off x="2286001" y="5081588"/>
            <a:ext cx="2282997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de-CH" sz="2000">
                <a:latin typeface="Arial" charset="0"/>
              </a:rPr>
              <a:t>&lt;O</a:t>
            </a:r>
            <a:r>
              <a:rPr lang="de-CH" sz="2000" baseline="-25000">
                <a:latin typeface="Arial" charset="0"/>
              </a:rPr>
              <a:t>1</a:t>
            </a:r>
            <a:r>
              <a:rPr lang="de-CH" sz="2000">
                <a:latin typeface="Arial" charset="0"/>
              </a:rPr>
              <a:t>, {read, write}&gt;</a:t>
            </a:r>
          </a:p>
        </p:txBody>
      </p:sp>
      <p:sp>
        <p:nvSpPr>
          <p:cNvPr id="16392" name="Text Box 5"/>
          <p:cNvSpPr txBox="1">
            <a:spLocks noChangeArrowheads="1"/>
          </p:cNvSpPr>
          <p:nvPr/>
        </p:nvSpPr>
        <p:spPr bwMode="auto">
          <a:xfrm>
            <a:off x="2286001" y="5446713"/>
            <a:ext cx="1984839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de-CH" sz="2000">
                <a:latin typeface="Arial" charset="0"/>
              </a:rPr>
              <a:t>&lt;O</a:t>
            </a:r>
            <a:r>
              <a:rPr lang="de-CH" sz="2000" baseline="-25000">
                <a:latin typeface="Arial" charset="0"/>
              </a:rPr>
              <a:t>2</a:t>
            </a:r>
            <a:r>
              <a:rPr lang="de-CH" sz="2000">
                <a:latin typeface="Arial" charset="0"/>
              </a:rPr>
              <a:t>, {execute}&gt;</a:t>
            </a:r>
          </a:p>
        </p:txBody>
      </p:sp>
      <p:sp>
        <p:nvSpPr>
          <p:cNvPr id="16393" name="Text Box 6"/>
          <p:cNvSpPr txBox="1">
            <a:spLocks noChangeArrowheads="1"/>
          </p:cNvSpPr>
          <p:nvPr/>
        </p:nvSpPr>
        <p:spPr bwMode="auto">
          <a:xfrm>
            <a:off x="2286001" y="5827713"/>
            <a:ext cx="2282997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de-CH" sz="2000">
                <a:latin typeface="Arial" charset="0"/>
              </a:rPr>
              <a:t>&lt;O</a:t>
            </a:r>
            <a:r>
              <a:rPr lang="de-CH" sz="2000" baseline="-25000">
                <a:latin typeface="Arial" charset="0"/>
              </a:rPr>
              <a:t>3</a:t>
            </a:r>
            <a:r>
              <a:rPr lang="de-CH" sz="2000">
                <a:latin typeface="Arial" charset="0"/>
              </a:rPr>
              <a:t>, {read, write}&gt;</a:t>
            </a:r>
          </a:p>
        </p:txBody>
      </p:sp>
      <p:sp>
        <p:nvSpPr>
          <p:cNvPr id="16394" name="Text Box 7"/>
          <p:cNvSpPr txBox="1">
            <a:spLocks noChangeArrowheads="1"/>
          </p:cNvSpPr>
          <p:nvPr/>
        </p:nvSpPr>
        <p:spPr bwMode="auto">
          <a:xfrm>
            <a:off x="4792663" y="5462588"/>
            <a:ext cx="1628972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de-CH" sz="2000">
                <a:latin typeface="Arial" charset="0"/>
              </a:rPr>
              <a:t>&lt;O</a:t>
            </a:r>
            <a:r>
              <a:rPr lang="de-CH" sz="2000" baseline="-25000">
                <a:latin typeface="Arial" charset="0"/>
              </a:rPr>
              <a:t>2</a:t>
            </a:r>
            <a:r>
              <a:rPr lang="de-CH" sz="2000">
                <a:latin typeface="Arial" charset="0"/>
              </a:rPr>
              <a:t>, {write}&gt;</a:t>
            </a:r>
          </a:p>
        </p:txBody>
      </p:sp>
      <p:sp>
        <p:nvSpPr>
          <p:cNvPr id="16395" name="Text Box 8"/>
          <p:cNvSpPr txBox="1">
            <a:spLocks noChangeArrowheads="1"/>
          </p:cNvSpPr>
          <p:nvPr/>
        </p:nvSpPr>
        <p:spPr bwMode="auto">
          <a:xfrm>
            <a:off x="6481763" y="5462588"/>
            <a:ext cx="158569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de-CH" sz="2000">
                <a:latin typeface="Arial" charset="0"/>
              </a:rPr>
              <a:t>&lt;O</a:t>
            </a:r>
            <a:r>
              <a:rPr lang="de-CH" sz="2000" baseline="-25000">
                <a:latin typeface="Arial" charset="0"/>
              </a:rPr>
              <a:t>4</a:t>
            </a:r>
            <a:r>
              <a:rPr lang="de-CH" sz="2000">
                <a:latin typeface="Arial" charset="0"/>
              </a:rPr>
              <a:t>, {print}&gt;</a:t>
            </a:r>
          </a:p>
        </p:txBody>
      </p:sp>
      <p:sp>
        <p:nvSpPr>
          <p:cNvPr id="16396" name="Text Box 9"/>
          <p:cNvSpPr txBox="1">
            <a:spLocks noChangeArrowheads="1"/>
          </p:cNvSpPr>
          <p:nvPr/>
        </p:nvSpPr>
        <p:spPr bwMode="auto">
          <a:xfrm>
            <a:off x="8016876" y="5157788"/>
            <a:ext cx="1984839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de-CH" sz="2000">
                <a:latin typeface="Arial" charset="0"/>
              </a:rPr>
              <a:t>&lt;O</a:t>
            </a:r>
            <a:r>
              <a:rPr lang="de-CH" sz="2000" baseline="-25000">
                <a:latin typeface="Arial" charset="0"/>
              </a:rPr>
              <a:t>1</a:t>
            </a:r>
            <a:r>
              <a:rPr lang="de-CH" sz="2000">
                <a:latin typeface="Arial" charset="0"/>
              </a:rPr>
              <a:t>, {execute}&gt;</a:t>
            </a:r>
          </a:p>
        </p:txBody>
      </p:sp>
      <p:sp>
        <p:nvSpPr>
          <p:cNvPr id="16397" name="Text Box 10"/>
          <p:cNvSpPr txBox="1">
            <a:spLocks noChangeArrowheads="1"/>
          </p:cNvSpPr>
          <p:nvPr/>
        </p:nvSpPr>
        <p:spPr bwMode="auto">
          <a:xfrm>
            <a:off x="8016875" y="5462588"/>
            <a:ext cx="160011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de-CH" sz="2000">
                <a:latin typeface="Arial" charset="0"/>
              </a:rPr>
              <a:t>&lt;O</a:t>
            </a:r>
            <a:r>
              <a:rPr lang="de-CH" sz="2000" baseline="-25000">
                <a:latin typeface="Arial" charset="0"/>
              </a:rPr>
              <a:t>3</a:t>
            </a:r>
            <a:r>
              <a:rPr lang="de-CH" sz="2000">
                <a:latin typeface="Arial" charset="0"/>
              </a:rPr>
              <a:t>, {read}&gt;</a:t>
            </a:r>
          </a:p>
        </p:txBody>
      </p:sp>
      <p:sp>
        <p:nvSpPr>
          <p:cNvPr id="16398" name="Oval 11"/>
          <p:cNvSpPr>
            <a:spLocks noChangeArrowheads="1"/>
          </p:cNvSpPr>
          <p:nvPr/>
        </p:nvSpPr>
        <p:spPr bwMode="auto">
          <a:xfrm>
            <a:off x="1752600" y="4929188"/>
            <a:ext cx="3048000" cy="1524000"/>
          </a:xfrm>
          <a:prstGeom prst="ellipse">
            <a:avLst/>
          </a:prstGeom>
          <a:noFill/>
          <a:ln w="12700" cap="sq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9" name="Oval 12"/>
          <p:cNvSpPr>
            <a:spLocks noChangeArrowheads="1"/>
          </p:cNvSpPr>
          <p:nvPr/>
        </p:nvSpPr>
        <p:spPr bwMode="auto">
          <a:xfrm>
            <a:off x="4876800" y="4929188"/>
            <a:ext cx="3048000" cy="1524000"/>
          </a:xfrm>
          <a:prstGeom prst="ellipse">
            <a:avLst/>
          </a:prstGeom>
          <a:noFill/>
          <a:ln w="12700" cap="sq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0" name="Oval 13"/>
          <p:cNvSpPr>
            <a:spLocks noChangeArrowheads="1"/>
          </p:cNvSpPr>
          <p:nvPr/>
        </p:nvSpPr>
        <p:spPr bwMode="auto">
          <a:xfrm>
            <a:off x="6477000" y="4929188"/>
            <a:ext cx="3733800" cy="1524000"/>
          </a:xfrm>
          <a:prstGeom prst="ellipse">
            <a:avLst/>
          </a:prstGeom>
          <a:noFill/>
          <a:ln w="12700" cap="sq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1" name="Text Box 14"/>
          <p:cNvSpPr txBox="1">
            <a:spLocks noChangeArrowheads="1"/>
          </p:cNvSpPr>
          <p:nvPr/>
        </p:nvSpPr>
        <p:spPr bwMode="auto">
          <a:xfrm>
            <a:off x="2971800" y="4548188"/>
            <a:ext cx="465192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de-CH" sz="2000">
                <a:latin typeface="Arial" charset="0"/>
              </a:rPr>
              <a:t>D</a:t>
            </a:r>
            <a:r>
              <a:rPr lang="de-CH" sz="2000" baseline="-25000">
                <a:latin typeface="Arial" charset="0"/>
              </a:rPr>
              <a:t>1</a:t>
            </a:r>
          </a:p>
        </p:txBody>
      </p:sp>
      <p:sp>
        <p:nvSpPr>
          <p:cNvPr id="16402" name="Text Box 15"/>
          <p:cNvSpPr txBox="1">
            <a:spLocks noChangeArrowheads="1"/>
          </p:cNvSpPr>
          <p:nvPr/>
        </p:nvSpPr>
        <p:spPr bwMode="auto">
          <a:xfrm>
            <a:off x="6172200" y="4548188"/>
            <a:ext cx="465192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de-CH" sz="2000">
                <a:latin typeface="Arial" charset="0"/>
              </a:rPr>
              <a:t>D</a:t>
            </a:r>
            <a:r>
              <a:rPr lang="de-CH" sz="2000" baseline="-25000">
                <a:latin typeface="Arial" charset="0"/>
              </a:rPr>
              <a:t>2</a:t>
            </a:r>
          </a:p>
        </p:txBody>
      </p:sp>
      <p:sp>
        <p:nvSpPr>
          <p:cNvPr id="16403" name="Text Box 16"/>
          <p:cNvSpPr txBox="1">
            <a:spLocks noChangeArrowheads="1"/>
          </p:cNvSpPr>
          <p:nvPr/>
        </p:nvSpPr>
        <p:spPr bwMode="auto">
          <a:xfrm>
            <a:off x="8077200" y="4548188"/>
            <a:ext cx="465192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de-CH" sz="2000">
                <a:latin typeface="Arial" charset="0"/>
              </a:rPr>
              <a:t>D</a:t>
            </a:r>
            <a:r>
              <a:rPr lang="de-CH" sz="2000" baseline="-25000">
                <a:latin typeface="Arial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2.1 Protection Domains in Unix</a:t>
            </a:r>
            <a:endParaRPr lang="de-CH" dirty="0" smtClean="0"/>
          </a:p>
        </p:txBody>
      </p:sp>
      <p:sp>
        <p:nvSpPr>
          <p:cNvPr id="1741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11201" y="1676401"/>
            <a:ext cx="11351684" cy="4498975"/>
          </a:xfrm>
        </p:spPr>
        <p:txBody>
          <a:bodyPr/>
          <a:lstStyle/>
          <a:p>
            <a:r>
              <a:rPr lang="de-CH" dirty="0" smtClean="0"/>
              <a:t>Domäne = Benutzer </a:t>
            </a:r>
          </a:p>
          <a:p>
            <a:r>
              <a:rPr lang="de-CH" dirty="0" smtClean="0"/>
              <a:t>Umschalten der Domäne = temporäres Wechseln der Benutzer-ID</a:t>
            </a:r>
          </a:p>
          <a:p>
            <a:r>
              <a:rPr lang="de-CH" dirty="0" smtClean="0"/>
              <a:t>Unterstützung des Umschaltens durch Dateisystem: </a:t>
            </a:r>
            <a:br>
              <a:rPr lang="de-CH" dirty="0" smtClean="0"/>
            </a:br>
            <a:r>
              <a:rPr lang="de-CH" dirty="0" smtClean="0"/>
              <a:t>ID des Eigentümers und Domain-Bit (</a:t>
            </a:r>
            <a:r>
              <a:rPr lang="de-CH" dirty="0" err="1" smtClean="0"/>
              <a:t>setuid</a:t>
            </a:r>
            <a:r>
              <a:rPr lang="de-CH" dirty="0" smtClean="0"/>
              <a:t> </a:t>
            </a:r>
            <a:r>
              <a:rPr lang="de-CH" dirty="0" err="1" smtClean="0"/>
              <a:t>bit</a:t>
            </a:r>
            <a:r>
              <a:rPr lang="de-CH" dirty="0" smtClean="0"/>
              <a:t>) sind mit einer Datei verbunden. </a:t>
            </a:r>
          </a:p>
          <a:p>
            <a:r>
              <a:rPr lang="de-CH" dirty="0" smtClean="0"/>
              <a:t>Ausführen der Datei durch Benutzer</a:t>
            </a:r>
          </a:p>
          <a:p>
            <a:pPr lvl="1"/>
            <a:r>
              <a:rPr lang="de-CH" dirty="0" err="1" smtClean="0"/>
              <a:t>setuid</a:t>
            </a:r>
            <a:r>
              <a:rPr lang="de-CH" dirty="0" smtClean="0"/>
              <a:t> </a:t>
            </a:r>
            <a:r>
              <a:rPr lang="de-CH" dirty="0" err="1" smtClean="0"/>
              <a:t>bit</a:t>
            </a:r>
            <a:r>
              <a:rPr lang="de-CH" dirty="0" smtClean="0"/>
              <a:t> = off: Ausführen der Datei mit Benutzer-ID</a:t>
            </a:r>
          </a:p>
          <a:p>
            <a:pPr lvl="1"/>
            <a:r>
              <a:rPr lang="de-CH" dirty="0" err="1" smtClean="0"/>
              <a:t>setuid</a:t>
            </a:r>
            <a:r>
              <a:rPr lang="de-CH" dirty="0" smtClean="0"/>
              <a:t> </a:t>
            </a:r>
            <a:r>
              <a:rPr lang="de-CH" dirty="0" err="1" smtClean="0"/>
              <a:t>bit</a:t>
            </a:r>
            <a:r>
              <a:rPr lang="de-CH" dirty="0" smtClean="0"/>
              <a:t> = on: Ausführen der Datei mit Dateieigentümer-ID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B0EC-06A0-481C-BBC9-1B59DE4F89E1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2.2 Zugriffsmatrix</a:t>
            </a:r>
            <a:endParaRPr lang="de-CH" dirty="0" smtClean="0"/>
          </a:p>
        </p:txBody>
      </p:sp>
      <p:sp>
        <p:nvSpPr>
          <p:cNvPr id="1843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11201" y="4240847"/>
            <a:ext cx="11145439" cy="2221231"/>
          </a:xfrm>
        </p:spPr>
        <p:txBody>
          <a:bodyPr>
            <a:normAutofit fontScale="92500" lnSpcReduction="10000"/>
          </a:bodyPr>
          <a:lstStyle/>
          <a:p>
            <a:r>
              <a:rPr lang="de-CH" dirty="0" smtClean="0"/>
              <a:t>Spalte der Matrix entspricht </a:t>
            </a:r>
            <a:r>
              <a:rPr lang="de-CH" dirty="0"/>
              <a:t>Zugriffskontrollliste </a:t>
            </a:r>
            <a:r>
              <a:rPr lang="de-CH" dirty="0" smtClean="0"/>
              <a:t>(Access Control List, ACL).</a:t>
            </a:r>
          </a:p>
          <a:p>
            <a:r>
              <a:rPr lang="de-CH" dirty="0" smtClean="0"/>
              <a:t>Eigentümer darf für andere Domänen Zugriffsrechte (in einer Spalte) </a:t>
            </a:r>
            <a:br>
              <a:rPr lang="de-CH" dirty="0" smtClean="0"/>
            </a:br>
            <a:r>
              <a:rPr lang="de-CH" dirty="0" smtClean="0"/>
              <a:t>einräumen und löschen.</a:t>
            </a:r>
          </a:p>
          <a:p>
            <a:r>
              <a:rPr lang="de-CH" dirty="0" smtClean="0"/>
              <a:t>Wechsel einer Domäne wird durch </a:t>
            </a:r>
            <a:r>
              <a:rPr lang="de-CH" dirty="0" err="1" smtClean="0"/>
              <a:t>switch</a:t>
            </a:r>
            <a:r>
              <a:rPr lang="de-CH" dirty="0" smtClean="0"/>
              <a:t> kontrolliert, </a:t>
            </a:r>
            <a:br>
              <a:rPr lang="de-CH" dirty="0" smtClean="0"/>
            </a:br>
            <a:r>
              <a:rPr lang="de-CH" dirty="0" smtClean="0"/>
              <a:t>z.B. kann ein in D</a:t>
            </a:r>
            <a:r>
              <a:rPr lang="de-CH" baseline="-25000" dirty="0" smtClean="0"/>
              <a:t>2</a:t>
            </a:r>
            <a:r>
              <a:rPr lang="de-CH" dirty="0" smtClean="0"/>
              <a:t> arbeitender Prozess zu D</a:t>
            </a:r>
            <a:r>
              <a:rPr lang="de-CH" baseline="-25000" dirty="0" smtClean="0"/>
              <a:t>3</a:t>
            </a:r>
            <a:r>
              <a:rPr lang="de-CH" dirty="0" smtClean="0"/>
              <a:t> oder D</a:t>
            </a:r>
            <a:r>
              <a:rPr lang="de-CH" baseline="-25000" dirty="0" smtClean="0"/>
              <a:t>4</a:t>
            </a:r>
            <a:r>
              <a:rPr lang="de-CH" dirty="0" smtClean="0"/>
              <a:t> wechseln. </a:t>
            </a:r>
          </a:p>
          <a:p>
            <a:r>
              <a:rPr lang="de-CH" dirty="0" err="1" smtClean="0"/>
              <a:t>control</a:t>
            </a:r>
            <a:r>
              <a:rPr lang="de-CH" dirty="0" smtClean="0"/>
              <a:t> erlaubt Verwalten der entsprechenden Rechte in einer Domäne. </a:t>
            </a:r>
            <a:br>
              <a:rPr lang="de-CH" dirty="0" smtClean="0"/>
            </a:br>
            <a:r>
              <a:rPr lang="de-CH" dirty="0" smtClean="0"/>
              <a:t>Beispiel: Prozess in D</a:t>
            </a:r>
            <a:r>
              <a:rPr lang="de-CH" baseline="-25000" dirty="0"/>
              <a:t>2</a:t>
            </a:r>
            <a:r>
              <a:rPr lang="de-CH" dirty="0" smtClean="0"/>
              <a:t> kann D</a:t>
            </a:r>
            <a:r>
              <a:rPr lang="de-CH" baseline="-25000" dirty="0" smtClean="0"/>
              <a:t>4</a:t>
            </a:r>
            <a:r>
              <a:rPr lang="de-CH" dirty="0" smtClean="0"/>
              <a:t> ändern.  </a:t>
            </a:r>
            <a:endParaRPr lang="de-CH" dirty="0"/>
          </a:p>
        </p:txBody>
      </p:sp>
      <p:sp>
        <p:nvSpPr>
          <p:cNvPr id="53" name="Datumsplatzhalt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 dirty="0" smtClean="0"/>
              <a:t>FS </a:t>
            </a:r>
            <a:r>
              <a:rPr lang="en-US" dirty="0"/>
              <a:t>FS 2017</a:t>
            </a:r>
            <a:endParaRPr lang="de-CH" dirty="0"/>
          </a:p>
          <a:p>
            <a:endParaRPr lang="de-CH" dirty="0"/>
          </a:p>
        </p:txBody>
      </p:sp>
      <p:sp>
        <p:nvSpPr>
          <p:cNvPr id="5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5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5300-E5AD-4542-8B0E-CBEFEE9103C4}" type="slidenum">
              <a:rPr lang="de-CH" smtClean="0"/>
              <a:pPr/>
              <a:t>7</a:t>
            </a:fld>
            <a:endParaRPr lang="de-CH"/>
          </a:p>
        </p:txBody>
      </p:sp>
      <p:grpSp>
        <p:nvGrpSpPr>
          <p:cNvPr id="18439" name="Group 1077"/>
          <p:cNvGrpSpPr>
            <a:grpSpLocks noChangeAspect="1"/>
          </p:cNvGrpSpPr>
          <p:nvPr/>
        </p:nvGrpSpPr>
        <p:grpSpPr bwMode="auto">
          <a:xfrm>
            <a:off x="3430589" y="1558925"/>
            <a:ext cx="4664075" cy="2590800"/>
            <a:chOff x="1200" y="935"/>
            <a:chExt cx="3456" cy="1920"/>
          </a:xfrm>
        </p:grpSpPr>
        <p:sp>
          <p:nvSpPr>
            <p:cNvPr id="18443" name="Rectangle 1028"/>
            <p:cNvSpPr>
              <a:spLocks noChangeAspect="1" noChangeArrowheads="1"/>
            </p:cNvSpPr>
            <p:nvPr/>
          </p:nvSpPr>
          <p:spPr bwMode="auto">
            <a:xfrm>
              <a:off x="1584" y="935"/>
              <a:ext cx="384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de-CH" sz="2000">
                  <a:latin typeface="Arial" charset="0"/>
                </a:rPr>
                <a:t>F</a:t>
              </a:r>
              <a:r>
                <a:rPr lang="de-CH" sz="2000" baseline="-25000">
                  <a:latin typeface="Arial" charset="0"/>
                </a:rPr>
                <a:t>1</a:t>
              </a:r>
            </a:p>
          </p:txBody>
        </p:sp>
        <p:sp>
          <p:nvSpPr>
            <p:cNvPr id="18444" name="Rectangle 1029"/>
            <p:cNvSpPr>
              <a:spLocks noChangeAspect="1" noChangeArrowheads="1"/>
            </p:cNvSpPr>
            <p:nvPr/>
          </p:nvSpPr>
          <p:spPr bwMode="auto">
            <a:xfrm>
              <a:off x="1968" y="935"/>
              <a:ext cx="384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de-CH" sz="2000">
                  <a:latin typeface="Arial" charset="0"/>
                </a:rPr>
                <a:t>F</a:t>
              </a:r>
              <a:r>
                <a:rPr lang="de-CH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18445" name="Rectangle 1030"/>
            <p:cNvSpPr>
              <a:spLocks noChangeAspect="1" noChangeArrowheads="1"/>
            </p:cNvSpPr>
            <p:nvPr/>
          </p:nvSpPr>
          <p:spPr bwMode="auto">
            <a:xfrm>
              <a:off x="2352" y="935"/>
              <a:ext cx="384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de-CH" sz="2000">
                  <a:latin typeface="Arial" charset="0"/>
                </a:rPr>
                <a:t>F</a:t>
              </a:r>
              <a:r>
                <a:rPr lang="de-CH" sz="2000" baseline="-25000">
                  <a:latin typeface="Arial" charset="0"/>
                </a:rPr>
                <a:t>3</a:t>
              </a:r>
            </a:p>
          </p:txBody>
        </p:sp>
        <p:sp>
          <p:nvSpPr>
            <p:cNvPr id="18446" name="Rectangle 1031"/>
            <p:cNvSpPr>
              <a:spLocks noChangeAspect="1" noChangeArrowheads="1"/>
            </p:cNvSpPr>
            <p:nvPr/>
          </p:nvSpPr>
          <p:spPr bwMode="auto">
            <a:xfrm>
              <a:off x="2736" y="935"/>
              <a:ext cx="384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de-CH" sz="2000">
                  <a:latin typeface="Arial" charset="0"/>
                </a:rPr>
                <a:t>P</a:t>
              </a:r>
            </a:p>
          </p:txBody>
        </p:sp>
        <p:sp>
          <p:nvSpPr>
            <p:cNvPr id="18447" name="Rectangle 1032"/>
            <p:cNvSpPr>
              <a:spLocks noChangeAspect="1" noChangeArrowheads="1"/>
            </p:cNvSpPr>
            <p:nvPr/>
          </p:nvSpPr>
          <p:spPr bwMode="auto">
            <a:xfrm>
              <a:off x="3120" y="935"/>
              <a:ext cx="384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de-CH" sz="2000">
                  <a:latin typeface="Arial" charset="0"/>
                </a:rPr>
                <a:t>D</a:t>
              </a:r>
              <a:r>
                <a:rPr lang="de-CH" sz="2000" baseline="-25000">
                  <a:latin typeface="Arial" charset="0"/>
                </a:rPr>
                <a:t>1</a:t>
              </a:r>
            </a:p>
          </p:txBody>
        </p:sp>
        <p:sp>
          <p:nvSpPr>
            <p:cNvPr id="18448" name="Rectangle 1033"/>
            <p:cNvSpPr>
              <a:spLocks noChangeAspect="1" noChangeArrowheads="1"/>
            </p:cNvSpPr>
            <p:nvPr/>
          </p:nvSpPr>
          <p:spPr bwMode="auto">
            <a:xfrm>
              <a:off x="3504" y="935"/>
              <a:ext cx="384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de-CH" sz="2000">
                  <a:latin typeface="Arial" charset="0"/>
                </a:rPr>
                <a:t>D</a:t>
              </a:r>
              <a:r>
                <a:rPr lang="de-CH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18449" name="Rectangle 1034"/>
            <p:cNvSpPr>
              <a:spLocks noChangeAspect="1" noChangeArrowheads="1"/>
            </p:cNvSpPr>
            <p:nvPr/>
          </p:nvSpPr>
          <p:spPr bwMode="auto">
            <a:xfrm>
              <a:off x="3888" y="935"/>
              <a:ext cx="384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de-CH" sz="2000">
                  <a:latin typeface="Arial" charset="0"/>
                </a:rPr>
                <a:t>D</a:t>
              </a:r>
              <a:r>
                <a:rPr lang="de-CH" sz="2000" baseline="-25000">
                  <a:latin typeface="Arial" charset="0"/>
                </a:rPr>
                <a:t>3</a:t>
              </a:r>
            </a:p>
          </p:txBody>
        </p:sp>
        <p:sp>
          <p:nvSpPr>
            <p:cNvPr id="18450" name="Rectangle 1035"/>
            <p:cNvSpPr>
              <a:spLocks noChangeAspect="1" noChangeArrowheads="1"/>
            </p:cNvSpPr>
            <p:nvPr/>
          </p:nvSpPr>
          <p:spPr bwMode="auto">
            <a:xfrm>
              <a:off x="4272" y="935"/>
              <a:ext cx="384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de-CH" sz="2000">
                  <a:latin typeface="Arial" charset="0"/>
                </a:rPr>
                <a:t>D</a:t>
              </a:r>
              <a:r>
                <a:rPr lang="de-CH" sz="2000" baseline="-25000">
                  <a:latin typeface="Arial" charset="0"/>
                </a:rPr>
                <a:t>4</a:t>
              </a:r>
            </a:p>
          </p:txBody>
        </p:sp>
        <p:sp>
          <p:nvSpPr>
            <p:cNvPr id="18451" name="Rectangle 1036"/>
            <p:cNvSpPr>
              <a:spLocks noChangeAspect="1" noChangeArrowheads="1"/>
            </p:cNvSpPr>
            <p:nvPr/>
          </p:nvSpPr>
          <p:spPr bwMode="auto">
            <a:xfrm>
              <a:off x="1200" y="1319"/>
              <a:ext cx="384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de-CH" sz="2000">
                  <a:latin typeface="Arial" charset="0"/>
                </a:rPr>
                <a:t>D</a:t>
              </a:r>
              <a:r>
                <a:rPr lang="de-CH" sz="2000" baseline="-25000">
                  <a:latin typeface="Arial" charset="0"/>
                </a:rPr>
                <a:t>1</a:t>
              </a:r>
            </a:p>
          </p:txBody>
        </p:sp>
        <p:sp>
          <p:nvSpPr>
            <p:cNvPr id="18452" name="Rectangle 1037"/>
            <p:cNvSpPr>
              <a:spLocks noChangeAspect="1" noChangeArrowheads="1"/>
            </p:cNvSpPr>
            <p:nvPr/>
          </p:nvSpPr>
          <p:spPr bwMode="auto">
            <a:xfrm>
              <a:off x="1200" y="1703"/>
              <a:ext cx="384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de-CH" sz="2000">
                  <a:latin typeface="Arial" charset="0"/>
                </a:rPr>
                <a:t>D</a:t>
              </a:r>
              <a:r>
                <a:rPr lang="de-CH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18453" name="Rectangle 1038"/>
            <p:cNvSpPr>
              <a:spLocks noChangeAspect="1" noChangeArrowheads="1"/>
            </p:cNvSpPr>
            <p:nvPr/>
          </p:nvSpPr>
          <p:spPr bwMode="auto">
            <a:xfrm>
              <a:off x="1200" y="2087"/>
              <a:ext cx="384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de-CH" sz="2000">
                  <a:latin typeface="Arial" charset="0"/>
                </a:rPr>
                <a:t>D</a:t>
              </a:r>
              <a:r>
                <a:rPr lang="de-CH" sz="2000" baseline="-25000">
                  <a:latin typeface="Arial" charset="0"/>
                </a:rPr>
                <a:t>3</a:t>
              </a:r>
            </a:p>
          </p:txBody>
        </p:sp>
        <p:sp>
          <p:nvSpPr>
            <p:cNvPr id="18454" name="Rectangle 1039"/>
            <p:cNvSpPr>
              <a:spLocks noChangeAspect="1" noChangeArrowheads="1"/>
            </p:cNvSpPr>
            <p:nvPr/>
          </p:nvSpPr>
          <p:spPr bwMode="auto">
            <a:xfrm>
              <a:off x="1200" y="2471"/>
              <a:ext cx="384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de-CH" sz="2000">
                  <a:latin typeface="Arial" charset="0"/>
                </a:rPr>
                <a:t>D</a:t>
              </a:r>
              <a:r>
                <a:rPr lang="de-CH" sz="2000" baseline="-25000">
                  <a:latin typeface="Arial" charset="0"/>
                </a:rPr>
                <a:t>4</a:t>
              </a:r>
            </a:p>
          </p:txBody>
        </p:sp>
        <p:sp>
          <p:nvSpPr>
            <p:cNvPr id="18455" name="Rectangle 1040"/>
            <p:cNvSpPr>
              <a:spLocks noChangeAspect="1" noChangeArrowheads="1"/>
            </p:cNvSpPr>
            <p:nvPr/>
          </p:nvSpPr>
          <p:spPr bwMode="auto">
            <a:xfrm>
              <a:off x="1200" y="935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56" name="Rectangle 1041"/>
            <p:cNvSpPr>
              <a:spLocks noChangeAspect="1" noChangeArrowheads="1"/>
            </p:cNvSpPr>
            <p:nvPr/>
          </p:nvSpPr>
          <p:spPr bwMode="auto">
            <a:xfrm>
              <a:off x="1584" y="1319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de-CH" sz="2000">
                  <a:latin typeface="Arial" charset="0"/>
                </a:rPr>
                <a:t>r</a:t>
              </a:r>
            </a:p>
          </p:txBody>
        </p:sp>
        <p:sp>
          <p:nvSpPr>
            <p:cNvPr id="18457" name="Rectangle 1042"/>
            <p:cNvSpPr>
              <a:spLocks noChangeAspect="1" noChangeArrowheads="1"/>
            </p:cNvSpPr>
            <p:nvPr/>
          </p:nvSpPr>
          <p:spPr bwMode="auto">
            <a:xfrm>
              <a:off x="1968" y="1319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58" name="Rectangle 1043"/>
            <p:cNvSpPr>
              <a:spLocks noChangeAspect="1" noChangeArrowheads="1"/>
            </p:cNvSpPr>
            <p:nvPr/>
          </p:nvSpPr>
          <p:spPr bwMode="auto">
            <a:xfrm>
              <a:off x="2352" y="1319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de-CH" sz="2000">
                  <a:latin typeface="Arial" charset="0"/>
                </a:rPr>
                <a:t>r</a:t>
              </a:r>
            </a:p>
          </p:txBody>
        </p:sp>
        <p:sp>
          <p:nvSpPr>
            <p:cNvPr id="18459" name="Rectangle 1044"/>
            <p:cNvSpPr>
              <a:spLocks noChangeAspect="1" noChangeArrowheads="1"/>
            </p:cNvSpPr>
            <p:nvPr/>
          </p:nvSpPr>
          <p:spPr bwMode="auto">
            <a:xfrm>
              <a:off x="2736" y="1319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60" name="Rectangle 1045"/>
            <p:cNvSpPr>
              <a:spLocks noChangeAspect="1" noChangeArrowheads="1"/>
            </p:cNvSpPr>
            <p:nvPr/>
          </p:nvSpPr>
          <p:spPr bwMode="auto">
            <a:xfrm>
              <a:off x="3120" y="1319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61" name="Rectangle 1046"/>
            <p:cNvSpPr>
              <a:spLocks noChangeAspect="1" noChangeArrowheads="1"/>
            </p:cNvSpPr>
            <p:nvPr/>
          </p:nvSpPr>
          <p:spPr bwMode="auto">
            <a:xfrm>
              <a:off x="3504" y="1319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de-CH" sz="2000">
                  <a:latin typeface="Arial" charset="0"/>
                </a:rPr>
                <a:t>s</a:t>
              </a:r>
            </a:p>
          </p:txBody>
        </p:sp>
        <p:sp>
          <p:nvSpPr>
            <p:cNvPr id="18462" name="Rectangle 1047"/>
            <p:cNvSpPr>
              <a:spLocks noChangeAspect="1" noChangeArrowheads="1"/>
            </p:cNvSpPr>
            <p:nvPr/>
          </p:nvSpPr>
          <p:spPr bwMode="auto">
            <a:xfrm>
              <a:off x="3888" y="1319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63" name="Rectangle 1048"/>
            <p:cNvSpPr>
              <a:spLocks noChangeAspect="1" noChangeArrowheads="1"/>
            </p:cNvSpPr>
            <p:nvPr/>
          </p:nvSpPr>
          <p:spPr bwMode="auto">
            <a:xfrm>
              <a:off x="4272" y="1319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64" name="Rectangle 1049"/>
            <p:cNvSpPr>
              <a:spLocks noChangeAspect="1" noChangeArrowheads="1"/>
            </p:cNvSpPr>
            <p:nvPr/>
          </p:nvSpPr>
          <p:spPr bwMode="auto">
            <a:xfrm>
              <a:off x="1584" y="1703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65" name="Rectangle 1050"/>
            <p:cNvSpPr>
              <a:spLocks noChangeAspect="1" noChangeArrowheads="1"/>
            </p:cNvSpPr>
            <p:nvPr/>
          </p:nvSpPr>
          <p:spPr bwMode="auto">
            <a:xfrm>
              <a:off x="1968" y="1703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66" name="Rectangle 1051"/>
            <p:cNvSpPr>
              <a:spLocks noChangeAspect="1" noChangeArrowheads="1"/>
            </p:cNvSpPr>
            <p:nvPr/>
          </p:nvSpPr>
          <p:spPr bwMode="auto">
            <a:xfrm>
              <a:off x="2352" y="1703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67" name="Rectangle 1052"/>
            <p:cNvSpPr>
              <a:spLocks noChangeAspect="1" noChangeArrowheads="1"/>
            </p:cNvSpPr>
            <p:nvPr/>
          </p:nvSpPr>
          <p:spPr bwMode="auto">
            <a:xfrm>
              <a:off x="2736" y="1703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de-CH" sz="2000">
                  <a:latin typeface="Arial" charset="0"/>
                </a:rPr>
                <a:t>p</a:t>
              </a:r>
            </a:p>
          </p:txBody>
        </p:sp>
        <p:sp>
          <p:nvSpPr>
            <p:cNvPr id="18468" name="Rectangle 1053"/>
            <p:cNvSpPr>
              <a:spLocks noChangeAspect="1" noChangeArrowheads="1"/>
            </p:cNvSpPr>
            <p:nvPr/>
          </p:nvSpPr>
          <p:spPr bwMode="auto">
            <a:xfrm>
              <a:off x="3120" y="1703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69" name="Rectangle 1054"/>
            <p:cNvSpPr>
              <a:spLocks noChangeAspect="1" noChangeArrowheads="1"/>
            </p:cNvSpPr>
            <p:nvPr/>
          </p:nvSpPr>
          <p:spPr bwMode="auto">
            <a:xfrm>
              <a:off x="3504" y="1703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70" name="Rectangle 1055"/>
            <p:cNvSpPr>
              <a:spLocks noChangeAspect="1" noChangeArrowheads="1"/>
            </p:cNvSpPr>
            <p:nvPr/>
          </p:nvSpPr>
          <p:spPr bwMode="auto">
            <a:xfrm>
              <a:off x="3888" y="1703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de-CH" sz="2000">
                  <a:latin typeface="Arial" charset="0"/>
                </a:rPr>
                <a:t>s</a:t>
              </a:r>
            </a:p>
          </p:txBody>
        </p:sp>
        <p:sp>
          <p:nvSpPr>
            <p:cNvPr id="18471" name="Rectangle 1056"/>
            <p:cNvSpPr>
              <a:spLocks noChangeAspect="1" noChangeArrowheads="1"/>
            </p:cNvSpPr>
            <p:nvPr/>
          </p:nvSpPr>
          <p:spPr bwMode="auto">
            <a:xfrm>
              <a:off x="4272" y="1703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de-CH" sz="2000">
                  <a:latin typeface="Arial" charset="0"/>
                </a:rPr>
                <a:t>s</a:t>
              </a:r>
            </a:p>
            <a:p>
              <a:pPr algn="ctr"/>
              <a:r>
                <a:rPr lang="de-CH" sz="2000">
                  <a:latin typeface="Arial" charset="0"/>
                </a:rPr>
                <a:t>c</a:t>
              </a:r>
            </a:p>
          </p:txBody>
        </p:sp>
        <p:sp>
          <p:nvSpPr>
            <p:cNvPr id="18472" name="Rectangle 1057"/>
            <p:cNvSpPr>
              <a:spLocks noChangeAspect="1" noChangeArrowheads="1"/>
            </p:cNvSpPr>
            <p:nvPr/>
          </p:nvSpPr>
          <p:spPr bwMode="auto">
            <a:xfrm>
              <a:off x="1584" y="2087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73" name="Rectangle 1058"/>
            <p:cNvSpPr>
              <a:spLocks noChangeAspect="1" noChangeArrowheads="1"/>
            </p:cNvSpPr>
            <p:nvPr/>
          </p:nvSpPr>
          <p:spPr bwMode="auto">
            <a:xfrm>
              <a:off x="1968" y="2087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de-CH" sz="2000">
                  <a:latin typeface="Arial" charset="0"/>
                </a:rPr>
                <a:t>r</a:t>
              </a:r>
            </a:p>
            <a:p>
              <a:pPr algn="ctr"/>
              <a:r>
                <a:rPr lang="de-CH" sz="2000">
                  <a:latin typeface="Arial" charset="0"/>
                </a:rPr>
                <a:t>o</a:t>
              </a:r>
            </a:p>
          </p:txBody>
        </p:sp>
        <p:sp>
          <p:nvSpPr>
            <p:cNvPr id="18474" name="Rectangle 1059"/>
            <p:cNvSpPr>
              <a:spLocks noChangeAspect="1" noChangeArrowheads="1"/>
            </p:cNvSpPr>
            <p:nvPr/>
          </p:nvSpPr>
          <p:spPr bwMode="auto">
            <a:xfrm>
              <a:off x="2352" y="2087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de-CH" sz="2000" dirty="0">
                  <a:latin typeface="Arial" charset="0"/>
                </a:rPr>
                <a:t>e</a:t>
              </a:r>
            </a:p>
          </p:txBody>
        </p:sp>
        <p:sp>
          <p:nvSpPr>
            <p:cNvPr id="18476" name="Rectangle 1061"/>
            <p:cNvSpPr>
              <a:spLocks noChangeAspect="1" noChangeArrowheads="1"/>
            </p:cNvSpPr>
            <p:nvPr/>
          </p:nvSpPr>
          <p:spPr bwMode="auto">
            <a:xfrm>
              <a:off x="3120" y="2087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77" name="Rectangle 1062"/>
            <p:cNvSpPr>
              <a:spLocks noChangeAspect="1" noChangeArrowheads="1"/>
            </p:cNvSpPr>
            <p:nvPr/>
          </p:nvSpPr>
          <p:spPr bwMode="auto">
            <a:xfrm>
              <a:off x="3504" y="2087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78" name="Rectangle 1063"/>
            <p:cNvSpPr>
              <a:spLocks noChangeAspect="1" noChangeArrowheads="1"/>
            </p:cNvSpPr>
            <p:nvPr/>
          </p:nvSpPr>
          <p:spPr bwMode="auto">
            <a:xfrm>
              <a:off x="3888" y="2087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79" name="Rectangle 1064"/>
            <p:cNvSpPr>
              <a:spLocks noChangeAspect="1" noChangeArrowheads="1"/>
            </p:cNvSpPr>
            <p:nvPr/>
          </p:nvSpPr>
          <p:spPr bwMode="auto">
            <a:xfrm>
              <a:off x="4272" y="2087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80" name="Rectangle 1065"/>
            <p:cNvSpPr>
              <a:spLocks noChangeAspect="1" noChangeArrowheads="1"/>
            </p:cNvSpPr>
            <p:nvPr/>
          </p:nvSpPr>
          <p:spPr bwMode="auto">
            <a:xfrm>
              <a:off x="1584" y="2471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de-CH" sz="2000">
                  <a:latin typeface="Arial" charset="0"/>
                </a:rPr>
                <a:t>rw</a:t>
              </a:r>
            </a:p>
            <a:p>
              <a:pPr algn="ctr"/>
              <a:r>
                <a:rPr lang="de-CH" sz="2000">
                  <a:latin typeface="Arial" charset="0"/>
                </a:rPr>
                <a:t>o</a:t>
              </a:r>
            </a:p>
          </p:txBody>
        </p:sp>
        <p:sp>
          <p:nvSpPr>
            <p:cNvPr id="18481" name="Rectangle 1066"/>
            <p:cNvSpPr>
              <a:spLocks noChangeAspect="1" noChangeArrowheads="1"/>
            </p:cNvSpPr>
            <p:nvPr/>
          </p:nvSpPr>
          <p:spPr bwMode="auto">
            <a:xfrm>
              <a:off x="1968" y="2471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82" name="Rectangle 1067"/>
            <p:cNvSpPr>
              <a:spLocks noChangeAspect="1" noChangeArrowheads="1"/>
            </p:cNvSpPr>
            <p:nvPr/>
          </p:nvSpPr>
          <p:spPr bwMode="auto">
            <a:xfrm>
              <a:off x="2352" y="2471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de-CH" sz="2000">
                  <a:latin typeface="Arial" charset="0"/>
                </a:rPr>
                <a:t>rw</a:t>
              </a:r>
            </a:p>
            <a:p>
              <a:pPr algn="ctr"/>
              <a:r>
                <a:rPr lang="de-CH" sz="2000">
                  <a:latin typeface="Arial" charset="0"/>
                </a:rPr>
                <a:t>o</a:t>
              </a:r>
            </a:p>
          </p:txBody>
        </p:sp>
        <p:sp>
          <p:nvSpPr>
            <p:cNvPr id="18483" name="Rectangle 1068"/>
            <p:cNvSpPr>
              <a:spLocks noChangeAspect="1" noChangeArrowheads="1"/>
            </p:cNvSpPr>
            <p:nvPr/>
          </p:nvSpPr>
          <p:spPr bwMode="auto">
            <a:xfrm>
              <a:off x="2736" y="2471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de-CH" sz="2000">
                <a:latin typeface="Arial" charset="0"/>
              </a:endParaRPr>
            </a:p>
          </p:txBody>
        </p:sp>
        <p:sp>
          <p:nvSpPr>
            <p:cNvPr id="18484" name="Rectangle 1069"/>
            <p:cNvSpPr>
              <a:spLocks noChangeAspect="1" noChangeArrowheads="1"/>
            </p:cNvSpPr>
            <p:nvPr/>
          </p:nvSpPr>
          <p:spPr bwMode="auto">
            <a:xfrm>
              <a:off x="3120" y="2471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de-CH" sz="2000">
                  <a:latin typeface="Arial" charset="0"/>
                </a:rPr>
                <a:t>s</a:t>
              </a:r>
            </a:p>
          </p:txBody>
        </p:sp>
        <p:sp>
          <p:nvSpPr>
            <p:cNvPr id="18485" name="Rectangle 1070"/>
            <p:cNvSpPr>
              <a:spLocks noChangeAspect="1" noChangeArrowheads="1"/>
            </p:cNvSpPr>
            <p:nvPr/>
          </p:nvSpPr>
          <p:spPr bwMode="auto">
            <a:xfrm>
              <a:off x="3504" y="2471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86" name="Rectangle 1071"/>
            <p:cNvSpPr>
              <a:spLocks noChangeAspect="1" noChangeArrowheads="1"/>
            </p:cNvSpPr>
            <p:nvPr/>
          </p:nvSpPr>
          <p:spPr bwMode="auto">
            <a:xfrm>
              <a:off x="3888" y="2471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87" name="Rectangle 1072"/>
            <p:cNvSpPr>
              <a:spLocks noChangeAspect="1" noChangeArrowheads="1"/>
            </p:cNvSpPr>
            <p:nvPr/>
          </p:nvSpPr>
          <p:spPr bwMode="auto">
            <a:xfrm>
              <a:off x="4272" y="2471"/>
              <a:ext cx="384" cy="384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8440" name="Rectangle 1073"/>
          <p:cNvSpPr>
            <a:spLocks noChangeArrowheads="1"/>
          </p:cNvSpPr>
          <p:nvPr/>
        </p:nvSpPr>
        <p:spPr bwMode="auto">
          <a:xfrm>
            <a:off x="8104188" y="1487488"/>
            <a:ext cx="1447800" cy="2235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kumimoji="1" lang="en-US" sz="1800" dirty="0">
                <a:latin typeface="Arial" charset="0"/>
              </a:rPr>
              <a:t>r: read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kumimoji="1" lang="en-US" sz="1800" dirty="0">
                <a:latin typeface="Arial" charset="0"/>
              </a:rPr>
              <a:t>w: write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kumimoji="1" lang="en-US" sz="1800" dirty="0">
                <a:latin typeface="Arial" charset="0"/>
              </a:rPr>
              <a:t>o: owner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kumimoji="1" lang="en-US" sz="1800" dirty="0">
                <a:latin typeface="Arial" charset="0"/>
              </a:rPr>
              <a:t>s: switch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kumimoji="1" lang="en-US" sz="1800" dirty="0">
                <a:latin typeface="Arial" charset="0"/>
              </a:rPr>
              <a:t>p: print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kumimoji="1" lang="en-US" sz="1800" dirty="0">
                <a:latin typeface="Arial" charset="0"/>
              </a:rPr>
              <a:t>c: control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kumimoji="1" lang="en-US" sz="1800" dirty="0">
                <a:latin typeface="Arial" charset="0"/>
              </a:rPr>
              <a:t>e: execute</a:t>
            </a:r>
          </a:p>
        </p:txBody>
      </p:sp>
      <p:sp>
        <p:nvSpPr>
          <p:cNvPr id="18441" name="Text Box 1078"/>
          <p:cNvSpPr txBox="1">
            <a:spLocks noChangeArrowheads="1"/>
          </p:cNvSpPr>
          <p:nvPr/>
        </p:nvSpPr>
        <p:spPr bwMode="auto">
          <a:xfrm>
            <a:off x="1658938" y="1624013"/>
            <a:ext cx="17716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de-CH" sz="1800">
                <a:latin typeface="Helvetica" charset="0"/>
              </a:rPr>
              <a:t>Domäne/Objekt</a:t>
            </a:r>
          </a:p>
        </p:txBody>
      </p:sp>
      <p:sp>
        <p:nvSpPr>
          <p:cNvPr id="18442" name="Rectangle 1083"/>
          <p:cNvSpPr>
            <a:spLocks noChangeArrowheads="1"/>
          </p:cNvSpPr>
          <p:nvPr/>
        </p:nvSpPr>
        <p:spPr bwMode="auto">
          <a:xfrm>
            <a:off x="9256713" y="1487488"/>
            <a:ext cx="1447800" cy="971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kumimoji="1" lang="de-DE" sz="1800" dirty="0">
                <a:latin typeface="Arial" charset="0"/>
              </a:rPr>
              <a:t>F: Datei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kumimoji="1" lang="de-DE" sz="1800" dirty="0">
                <a:latin typeface="Arial" charset="0"/>
              </a:rPr>
              <a:t>D: Domäne</a:t>
            </a:r>
          </a:p>
          <a:p>
            <a:pPr>
              <a:lnSpc>
                <a:spcPct val="9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kumimoji="1" lang="de-DE" sz="1800" dirty="0">
                <a:latin typeface="Arial" charset="0"/>
              </a:rPr>
              <a:t>P: Drucker</a:t>
            </a:r>
            <a:endParaRPr kumimoji="1" lang="de-CH" sz="1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2.2.1 Zugriffskontrolllisten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1201" y="1556792"/>
            <a:ext cx="11480799" cy="1176535"/>
          </a:xfrm>
        </p:spPr>
        <p:txBody>
          <a:bodyPr/>
          <a:lstStyle/>
          <a:p>
            <a:r>
              <a:rPr lang="de-CH" dirty="0" smtClean="0"/>
              <a:t>Jedem Objekt wird eine Liste (Zugriffskontrollliste, Access Control List, ACL) zugewiesen, die beschreibt welche Domäne wie auf das Objekt zugreifen darf,</a:t>
            </a:r>
          </a:p>
          <a:p>
            <a:r>
              <a:rPr lang="de-CH" dirty="0" smtClean="0"/>
              <a:t>Beispiel: Dateizugriff.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55721-F26F-41F7-AD21-E97920CCF15F}" type="slidenum">
              <a:rPr lang="de-CH" smtClean="0"/>
              <a:pPr>
                <a:defRPr/>
              </a:pPr>
              <a:t>8</a:t>
            </a:fld>
            <a:endParaRPr lang="de-CH" sz="1400">
              <a:latin typeface="Times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1127448" y="2729660"/>
            <a:ext cx="8856984" cy="1490391"/>
          </a:xfrm>
          <a:prstGeom prst="rect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1703512" y="2945684"/>
            <a:ext cx="1080120" cy="1080120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4367808" y="2945684"/>
            <a:ext cx="1080120" cy="1080120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7032104" y="2945684"/>
            <a:ext cx="1080120" cy="1080120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938085" y="2823741"/>
            <a:ext cx="12041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Prozess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8251910" y="3482098"/>
            <a:ext cx="16289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Eigentümer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erader Verbinder 13"/>
          <p:cNvCxnSpPr>
            <a:endCxn id="12" idx="1"/>
          </p:cNvCxnSpPr>
          <p:nvPr/>
        </p:nvCxnSpPr>
        <p:spPr bwMode="auto">
          <a:xfrm>
            <a:off x="7680176" y="3469680"/>
            <a:ext cx="571734" cy="22786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Rechteck 15"/>
          <p:cNvSpPr/>
          <p:nvPr/>
        </p:nvSpPr>
        <p:spPr bwMode="auto">
          <a:xfrm>
            <a:off x="1127448" y="4220051"/>
            <a:ext cx="8856984" cy="2182017"/>
          </a:xfrm>
          <a:prstGeom prst="rect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1982613" y="4355111"/>
            <a:ext cx="540000" cy="540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CH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CH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en-US" sz="22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1973572" y="5030171"/>
            <a:ext cx="540000" cy="540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de-CH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CH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/>
          <p:cNvSpPr/>
          <p:nvPr/>
        </p:nvSpPr>
        <p:spPr bwMode="auto">
          <a:xfrm>
            <a:off x="1973572" y="5705231"/>
            <a:ext cx="540000" cy="540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de-CH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CH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3107778" y="4352391"/>
            <a:ext cx="3492278" cy="540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A: RW; B: R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3096620" y="5036493"/>
            <a:ext cx="3492278" cy="540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A: R; B: RW; C: R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3096620" y="5702428"/>
            <a:ext cx="3492278" cy="540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B: RWX; C: RX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mit Pfeil 25"/>
          <p:cNvCxnSpPr>
            <a:stCxn id="17" idx="3"/>
            <a:endCxn id="22" idx="1"/>
          </p:cNvCxnSpPr>
          <p:nvPr/>
        </p:nvCxnSpPr>
        <p:spPr bwMode="auto">
          <a:xfrm flipV="1">
            <a:off x="2522613" y="4622391"/>
            <a:ext cx="585165" cy="272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27" name="Gerade Verbindung mit Pfeil 26"/>
          <p:cNvCxnSpPr>
            <a:stCxn id="18" idx="3"/>
            <a:endCxn id="23" idx="1"/>
          </p:cNvCxnSpPr>
          <p:nvPr/>
        </p:nvCxnSpPr>
        <p:spPr bwMode="auto">
          <a:xfrm>
            <a:off x="2513572" y="5300171"/>
            <a:ext cx="583048" cy="6322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30" name="Gerade Verbindung mit Pfeil 29"/>
          <p:cNvCxnSpPr>
            <a:stCxn id="19" idx="3"/>
            <a:endCxn id="24" idx="1"/>
          </p:cNvCxnSpPr>
          <p:nvPr/>
        </p:nvCxnSpPr>
        <p:spPr bwMode="auto">
          <a:xfrm flipV="1">
            <a:off x="2513572" y="5972428"/>
            <a:ext cx="583048" cy="2803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33" name="Textfeld 32"/>
          <p:cNvSpPr txBox="1"/>
          <p:nvPr/>
        </p:nvSpPr>
        <p:spPr>
          <a:xfrm>
            <a:off x="6947283" y="5092222"/>
            <a:ext cx="7328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ACL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Gerader Verbinder 34"/>
          <p:cNvCxnSpPr>
            <a:stCxn id="23" idx="3"/>
            <a:endCxn id="33" idx="1"/>
          </p:cNvCxnSpPr>
          <p:nvPr/>
        </p:nvCxnSpPr>
        <p:spPr bwMode="auto">
          <a:xfrm>
            <a:off x="6588898" y="5306493"/>
            <a:ext cx="358385" cy="1173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7420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2.2.2 </a:t>
            </a:r>
            <a:r>
              <a:rPr lang="de-CH" dirty="0" err="1" smtClean="0"/>
              <a:t>Capabilities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1201" y="1676401"/>
            <a:ext cx="10748433" cy="1021405"/>
          </a:xfrm>
        </p:spPr>
        <p:txBody>
          <a:bodyPr/>
          <a:lstStyle/>
          <a:p>
            <a:r>
              <a:rPr lang="de-CH" dirty="0" smtClean="0"/>
              <a:t>Liste von Objekten pro Prozess → </a:t>
            </a:r>
            <a:r>
              <a:rPr lang="de-CH" dirty="0" err="1" smtClean="0"/>
              <a:t>Capability</a:t>
            </a:r>
            <a:r>
              <a:rPr lang="de-CH" dirty="0" smtClean="0"/>
              <a:t>-Liste (C-Liste)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FS 2017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 smtClean="0"/>
              <a:t>Betriebssysteme: Sicherheit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55721-F26F-41F7-AD21-E97920CCF15F}" type="slidenum">
              <a:rPr lang="de-CH" smtClean="0"/>
              <a:pPr>
                <a:defRPr/>
              </a:pPr>
              <a:t>9</a:t>
            </a:fld>
            <a:endParaRPr lang="de-CH" sz="1400">
              <a:latin typeface="Times" charset="0"/>
            </a:endParaRPr>
          </a:p>
        </p:txBody>
      </p:sp>
      <p:sp>
        <p:nvSpPr>
          <p:cNvPr id="7" name="Rechteck 6"/>
          <p:cNvSpPr/>
          <p:nvPr/>
        </p:nvSpPr>
        <p:spPr bwMode="auto">
          <a:xfrm>
            <a:off x="711201" y="2492896"/>
            <a:ext cx="10748433" cy="1490391"/>
          </a:xfrm>
          <a:prstGeom prst="rect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2855640" y="2708920"/>
            <a:ext cx="1080120" cy="1080120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5519936" y="2708920"/>
            <a:ext cx="1080120" cy="1080120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8184232" y="2708920"/>
            <a:ext cx="1080120" cy="1080120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9090213" y="2586977"/>
            <a:ext cx="12041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Prozess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9404038" y="3245334"/>
            <a:ext cx="16289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Eigentümer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Gerader Verbinder 12"/>
          <p:cNvCxnSpPr>
            <a:endCxn id="12" idx="1"/>
          </p:cNvCxnSpPr>
          <p:nvPr/>
        </p:nvCxnSpPr>
        <p:spPr bwMode="auto">
          <a:xfrm>
            <a:off x="8832304" y="3232916"/>
            <a:ext cx="571734" cy="22786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" name="Rechteck 13"/>
          <p:cNvSpPr/>
          <p:nvPr/>
        </p:nvSpPr>
        <p:spPr bwMode="auto">
          <a:xfrm>
            <a:off x="711201" y="3983287"/>
            <a:ext cx="10748433" cy="2182017"/>
          </a:xfrm>
          <a:prstGeom prst="rect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5" name="Rechteck 14"/>
          <p:cNvSpPr/>
          <p:nvPr/>
        </p:nvSpPr>
        <p:spPr bwMode="auto">
          <a:xfrm>
            <a:off x="920465" y="4118347"/>
            <a:ext cx="540000" cy="540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de-CH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CH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911424" y="4793407"/>
            <a:ext cx="540000" cy="540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de-CH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CH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 bwMode="auto">
          <a:xfrm>
            <a:off x="911424" y="5468467"/>
            <a:ext cx="540000" cy="540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de-CH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CH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/>
          <p:cNvSpPr/>
          <p:nvPr/>
        </p:nvSpPr>
        <p:spPr bwMode="auto">
          <a:xfrm>
            <a:off x="2859425" y="4113358"/>
            <a:ext cx="1076335" cy="540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CH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CH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CH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R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9833900" y="4427965"/>
            <a:ext cx="10791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C-Liste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2859349" y="4630458"/>
            <a:ext cx="1076335" cy="540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CH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CH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CH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R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5523721" y="4117819"/>
            <a:ext cx="1292359" cy="540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CH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CH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CH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R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5523645" y="4634919"/>
            <a:ext cx="1292435" cy="540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CH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CH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RW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5519936" y="5172516"/>
            <a:ext cx="1296144" cy="540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CH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CH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CH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RWX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/>
          <p:cNvSpPr/>
          <p:nvPr/>
        </p:nvSpPr>
        <p:spPr bwMode="auto">
          <a:xfrm>
            <a:off x="8194515" y="4136495"/>
            <a:ext cx="1292359" cy="540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CH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de-CH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CH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R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/>
          <p:cNvSpPr/>
          <p:nvPr/>
        </p:nvSpPr>
        <p:spPr bwMode="auto">
          <a:xfrm>
            <a:off x="8194439" y="4653595"/>
            <a:ext cx="1292435" cy="5400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de-CH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CH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RX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Gerader Verbinder 35"/>
          <p:cNvCxnSpPr/>
          <p:nvPr/>
        </p:nvCxnSpPr>
        <p:spPr bwMode="auto">
          <a:xfrm flipV="1">
            <a:off x="9486874" y="4651682"/>
            <a:ext cx="301059" cy="1676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5661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B_Print">
  <a:themeElements>
    <a:clrScheme name="">
      <a:dk1>
        <a:srgbClr val="000000"/>
      </a:dk1>
      <a:lt1>
        <a:srgbClr val="FFFFFF"/>
      </a:lt1>
      <a:dk2>
        <a:srgbClr val="000000"/>
      </a:dk2>
      <a:lt2>
        <a:srgbClr val="F6F6F6"/>
      </a:lt2>
      <a:accent1>
        <a:srgbClr val="E1EBF5"/>
      </a:accent1>
      <a:accent2>
        <a:srgbClr val="9CBDDE"/>
      </a:accent2>
      <a:accent3>
        <a:srgbClr val="FFFFFF"/>
      </a:accent3>
      <a:accent4>
        <a:srgbClr val="000000"/>
      </a:accent4>
      <a:accent5>
        <a:srgbClr val="EEF3F9"/>
      </a:accent5>
      <a:accent6>
        <a:srgbClr val="8DABC9"/>
      </a:accent6>
      <a:hlink>
        <a:srgbClr val="DF2046"/>
      </a:hlink>
      <a:folHlink>
        <a:srgbClr val="996670"/>
      </a:folHlink>
    </a:clrScheme>
    <a:fontScheme name="UB_Print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UB_Pr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UB_Print</Template>
  <TotalTime>0</TotalTime>
  <Words>2476</Words>
  <Application>Microsoft Macintosh PowerPoint</Application>
  <PresentationFormat>Breitbild</PresentationFormat>
  <Paragraphs>681</Paragraphs>
  <Slides>36</Slides>
  <Notes>36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5" baseType="lpstr">
      <vt:lpstr>Courier New</vt:lpstr>
      <vt:lpstr>Helvetica</vt:lpstr>
      <vt:lpstr>Helvetica CE</vt:lpstr>
      <vt:lpstr>Symbol</vt:lpstr>
      <vt:lpstr>Times</vt:lpstr>
      <vt:lpstr>Times New Roman</vt:lpstr>
      <vt:lpstr>Wingdings</vt:lpstr>
      <vt:lpstr>Arial</vt:lpstr>
      <vt:lpstr>UB_Print</vt:lpstr>
      <vt:lpstr>2405 Betriebssysteme XIII. Sicherheit</vt:lpstr>
      <vt:lpstr>Inhalt</vt:lpstr>
      <vt:lpstr>1.1 Sicherheitsziele</vt:lpstr>
      <vt:lpstr>1.2 Sicherheitsmassnahmen</vt:lpstr>
      <vt:lpstr>2. Zugriffsrechte</vt:lpstr>
      <vt:lpstr>2.1 Protection Domains in Unix</vt:lpstr>
      <vt:lpstr>2.2 Zugriffsmatrix</vt:lpstr>
      <vt:lpstr>2.2.1 Zugriffskontrolllisten</vt:lpstr>
      <vt:lpstr>2.2.2 Capabilities</vt:lpstr>
      <vt:lpstr>2.3.1 Rollenbasierte Zugriffskontrolle</vt:lpstr>
      <vt:lpstr>2.3.2 Zugriffsmatrix für rollenbasierte Zugriffskontrolle </vt:lpstr>
      <vt:lpstr>3. Authentifizierung</vt:lpstr>
      <vt:lpstr>3.1 Passwörter</vt:lpstr>
      <vt:lpstr>3.1.1 Verfahren von Morris und Thompson</vt:lpstr>
      <vt:lpstr>3.1.2.1 Einwegpasswörter</vt:lpstr>
      <vt:lpstr>3.1.2.2 Einloggen mit Einwegpasswort</vt:lpstr>
      <vt:lpstr>3.2.1 Kerberos Security-Objekte</vt:lpstr>
      <vt:lpstr>3.2.2 Kerberos-Phasen</vt:lpstr>
      <vt:lpstr>3.2.2.1 Anfordern eines TGS-Tickets</vt:lpstr>
      <vt:lpstr>3.2.2.2 Anfordern eines Server-Tickets</vt:lpstr>
      <vt:lpstr>3.2.2.3 Senden eines Service-Requests</vt:lpstr>
      <vt:lpstr>3.3 Authentifizierung mit physikalischen Objekten</vt:lpstr>
      <vt:lpstr>3.4 Biometrische Authentifizierungsmethoden</vt:lpstr>
      <vt:lpstr>4. Angriffe</vt:lpstr>
      <vt:lpstr>4.1 Angriffe von innen</vt:lpstr>
      <vt:lpstr>4.2.1.1 Pufferüberlauf</vt:lpstr>
      <vt:lpstr>4.2.1.2 Pufferüberlauf</vt:lpstr>
      <vt:lpstr>4.2.1.3 Gegenmassnahmen</vt:lpstr>
      <vt:lpstr>4.2.2 Code Reuse Attacks</vt:lpstr>
      <vt:lpstr>4.3 Schädliche Software</vt:lpstr>
      <vt:lpstr>4.3.1 Trojanische Pferde</vt:lpstr>
      <vt:lpstr>4.3.2.1 Viren</vt:lpstr>
      <vt:lpstr>4.3.2.2 Entdecken von Viren</vt:lpstr>
      <vt:lpstr>4.3.3 Würmer</vt:lpstr>
      <vt:lpstr>4.3.4 Spyware</vt:lpstr>
      <vt:lpstr>4.3.5 Rootkits</vt:lpstr>
    </vt:vector>
  </TitlesOfParts>
  <Company>Universität Bern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Sicherheit</dc:title>
  <dc:creator>Torsten Braun</dc:creator>
  <cp:lastModifiedBy>Thomas Staub</cp:lastModifiedBy>
  <cp:revision>768</cp:revision>
  <cp:lastPrinted>2012-05-29T07:40:29Z</cp:lastPrinted>
  <dcterms:created xsi:type="dcterms:W3CDTF">1998-01-16T10:48:50Z</dcterms:created>
  <dcterms:modified xsi:type="dcterms:W3CDTF">2017-05-22T16:38:23Z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braun@iam.unibe.ch</vt:lpwstr>
  </property>
  <property fmtid="{D5CDD505-2E9C-101B-9397-08002B2CF9AE}" pid="8" name="HomePage">
    <vt:lpwstr>http://www.iam.unibe.ch/~braun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E:\rvs\public_html\lectures\bs</vt:lpwstr>
  </property>
</Properties>
</file>