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chart47.xml" ContentType="application/vnd.openxmlformats-officedocument.drawingml.chart+xml"/>
  <Override PartName="/ppt/charts/chart48.xml" ContentType="application/vnd.openxmlformats-officedocument.drawingml.chart+xml"/>
  <Override PartName="/ppt/charts/chart49.xml" ContentType="application/vnd.openxmlformats-officedocument.drawingml.chart+xml"/>
  <Override PartName="/ppt/charts/chart50.xml" ContentType="application/vnd.openxmlformats-officedocument.drawingml.chart+xml"/>
  <Override PartName="/ppt/charts/chart51.xml" ContentType="application/vnd.openxmlformats-officedocument.drawingml.chart+xml"/>
  <Override PartName="/ppt/charts/chart52.xml" ContentType="application/vnd.openxmlformats-officedocument.drawingml.chart+xml"/>
  <Override PartName="/ppt/charts/chart53.xml" ContentType="application/vnd.openxmlformats-officedocument.drawingml.chart+xml"/>
  <Override PartName="/ppt/charts/chart54.xml" ContentType="application/vnd.openxmlformats-officedocument.drawingml.chart+xml"/>
  <Override PartName="/ppt/charts/chart55.xml" ContentType="application/vnd.openxmlformats-officedocument.drawingml.chart+xml"/>
  <Override PartName="/ppt/charts/chart56.xml" ContentType="application/vnd.openxmlformats-officedocument.drawingml.chart+xml"/>
  <Override PartName="/ppt/charts/chart57.xml" ContentType="application/vnd.openxmlformats-officedocument.drawingml.chart+xml"/>
  <Override PartName="/ppt/charts/chart5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7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96" y="9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0.xlsx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1.xlsx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2.xlsx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3.xlsx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4.xlsx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5.xlsx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6.xlsx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7.xlsx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8.xlsx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0.xlsx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1.xlsx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2.xlsx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3.xlsx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4.xlsx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5.xlsx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6.xlsx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7.xlsx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8.xlsx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9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0.xlsx"/></Relationships>
</file>

<file path=ppt/charts/_rels/chart5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1.xlsx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2.xlsx"/></Relationships>
</file>

<file path=ppt/charts/_rels/chart5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3.xlsx"/></Relationships>
</file>

<file path=ppt/charts/_rels/chart5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4.xlsx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5.xlsx"/></Relationships>
</file>

<file path=ppt/charts/_rels/chart5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6.xlsx"/></Relationships>
</file>

<file path=ppt/charts/_rels/chart5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7.xlsx"/></Relationships>
</file>

<file path=ppt/charts/_rels/chart5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8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C0504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Sheet1!$A$2:$A$5</c:f>
              <c:strCache>
                <c:ptCount val="4"/>
                <c:pt idx="0">
                  <c:v>May</c:v>
                </c:pt>
                <c:pt idx="1">
                  <c:v>June</c:v>
                </c:pt>
                <c:pt idx="2">
                  <c:v>July</c:v>
                </c:pt>
                <c:pt idx="3">
                  <c:v>August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26</c:v>
                </c:pt>
                <c:pt idx="1">
                  <c:v>53</c:v>
                </c:pt>
                <c:pt idx="2">
                  <c:v>100</c:v>
                </c:pt>
                <c:pt idx="3">
                  <c:v>75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rgbClr val="4F81B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Sheet1!$A$2:$A$5</c:f>
              <c:strCache>
                <c:ptCount val="4"/>
                <c:pt idx="0">
                  <c:v>May</c:v>
                </c:pt>
                <c:pt idx="1">
                  <c:v>June</c:v>
                </c:pt>
                <c:pt idx="2">
                  <c:v>July</c:v>
                </c:pt>
                <c:pt idx="3">
                  <c:v>August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43.5</c:v>
                </c:pt>
                <c:pt idx="1">
                  <c:v>70.3</c:v>
                </c:pt>
                <c:pt idx="2">
                  <c:v>90.1</c:v>
                </c:pt>
                <c:pt idx="3">
                  <c:v>80.05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5901608"/>
        <c:axId val="205902392"/>
      </c:barChart>
      <c:catAx>
        <c:axId val="205901608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400" b="0" i="0" u="none" strike="noStrike">
                <a:solidFill>
                  <a:srgbClr val="CC0000"/>
                </a:solidFill>
                <a:latin typeface="Helvetica Neue"/>
              </a:defRPr>
            </a:pPr>
            <a:endParaRPr lang="en-US"/>
          </a:p>
        </c:txPr>
        <c:crossAx val="205902392"/>
        <c:crosses val="autoZero"/>
        <c:auto val="1"/>
        <c:lblAlgn val="ctr"/>
        <c:lblOffset val="100"/>
        <c:noMultiLvlLbl val="1"/>
      </c:catAx>
      <c:valAx>
        <c:axId val="205902392"/>
        <c:scaling>
          <c:orientation val="minMax"/>
        </c:scaling>
        <c:delete val="0"/>
        <c:axPos val="t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5901608"/>
        <c:crosses val="autoZero"/>
        <c:crossBetween val="between"/>
      </c:valAx>
      <c:spPr>
        <a:solidFill>
          <a:srgbClr val="F1F1F1"/>
        </a:solidFill>
        <a:ln w="38100" cap="flat">
          <a:solidFill>
            <a:srgbClr val="00EE00"/>
          </a:solidFill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Region 3</c:v>
                </c:pt>
              </c:strCache>
            </c:strRef>
          </c:tx>
          <c:spPr>
            <a:solidFill>
              <a:srgbClr val="C0504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0" i="0" u="none" strike="noStrike">
                    <a:solidFill>
                      <a:srgbClr val="FFFFFF"/>
                    </a:solidFill>
                    <a:latin typeface="Arial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100</c:v>
                </c:pt>
                <c:pt idx="4">
                  <c:v>75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Region 4</c:v>
                </c:pt>
              </c:strCache>
            </c:strRef>
          </c:tx>
          <c:spPr>
            <a:solidFill>
              <a:srgbClr val="4F81B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0" i="0" u="none" strike="noStrike">
                    <a:solidFill>
                      <a:srgbClr val="FFFFFF"/>
                    </a:solidFill>
                    <a:latin typeface="Arial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55</c:v>
                </c:pt>
                <c:pt idx="1">
                  <c:v>43</c:v>
                </c:pt>
                <c:pt idx="2">
                  <c:v>70</c:v>
                </c:pt>
                <c:pt idx="3">
                  <c:v>90</c:v>
                </c:pt>
                <c:pt idx="4">
                  <c:v>80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299154480"/>
        <c:axId val="299154872"/>
      </c:barChart>
      <c:catAx>
        <c:axId val="2991544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CC"/>
                </a:solidFill>
                <a:latin typeface="Courier"/>
              </a:defRPr>
            </a:pPr>
            <a:endParaRPr lang="en-US"/>
          </a:p>
        </c:txPr>
        <c:crossAx val="299154872"/>
        <c:crosses val="autoZero"/>
        <c:auto val="1"/>
        <c:lblAlgn val="ctr"/>
        <c:lblOffset val="100"/>
        <c:noMultiLvlLbl val="1"/>
      </c:catAx>
      <c:valAx>
        <c:axId val="29915487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99154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>
        <c:manualLayout>
          <c:layoutTarget val="inner"/>
          <c:xMode val="edge"/>
          <c:yMode val="edge"/>
          <c:x val="0.1"/>
          <c:y val="0.1"/>
          <c:w val="1"/>
          <c:h val="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Region 3</c:v>
                </c:pt>
              </c:strCache>
            </c:strRef>
          </c:tx>
          <c:spPr>
            <a:solidFill>
              <a:srgbClr val="C0504D"/>
            </a:solidFill>
            <a:ln w="12700" cap="flat">
              <a:solidFill>
                <a:srgbClr val="F1F1F1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100</c:v>
                </c:pt>
                <c:pt idx="4">
                  <c:v>75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 cap="flat">
                    <a:solidFill>
                      <a:srgbClr val="F1F1F1"/>
                    </a:solidFill>
                    <a:prstDash val="solid"/>
                    <a:round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Region 4</c:v>
                </c:pt>
              </c:strCache>
            </c:strRef>
          </c:tx>
          <c:spPr>
            <a:solidFill>
              <a:srgbClr val="4F81BD"/>
            </a:solidFill>
            <a:ln w="12700" cap="flat">
              <a:solidFill>
                <a:srgbClr val="F1F1F1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55</c:v>
                </c:pt>
                <c:pt idx="1">
                  <c:v>43</c:v>
                </c:pt>
                <c:pt idx="2">
                  <c:v>70</c:v>
                </c:pt>
                <c:pt idx="3">
                  <c:v>90</c:v>
                </c:pt>
                <c:pt idx="4">
                  <c:v>80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 cap="flat">
                    <a:solidFill>
                      <a:srgbClr val="F1F1F1"/>
                    </a:solidFill>
                    <a:prstDash val="solid"/>
                    <a:round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99155656"/>
        <c:axId val="299156048"/>
      </c:barChart>
      <c:catAx>
        <c:axId val="29915565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99156048"/>
        <c:crosses val="autoZero"/>
        <c:auto val="1"/>
        <c:lblAlgn val="ctr"/>
        <c:lblOffset val="100"/>
        <c:noMultiLvlLbl val="1"/>
      </c:catAx>
      <c:valAx>
        <c:axId val="299156048"/>
        <c:scaling>
          <c:orientation val="minMax"/>
        </c:scaling>
        <c:delete val="1"/>
        <c:axPos val="b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low"/>
        <c:crossAx val="299155656"/>
        <c:crosses val="autoZero"/>
        <c:crossBetween val="between"/>
      </c:valAx>
      <c:dTable>
        <c:showHorzBorder val="0"/>
        <c:showVertBorder val="0"/>
        <c:showOutline val="0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California</c:v>
                </c:pt>
              </c:strCache>
            </c:strRef>
          </c:tx>
          <c:spPr>
            <a:solidFill>
              <a:srgbClr val="5DA5DA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Apartment</c:v>
                </c:pt>
                <c:pt idx="1">
                  <c:v>Townhome</c:v>
                </c:pt>
                <c:pt idx="2">
                  <c:v>Duplex</c:v>
                </c:pt>
                <c:pt idx="3">
                  <c:v>House</c:v>
                </c:pt>
                <c:pt idx="4">
                  <c:v>Big House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2000</c:v>
                </c:pt>
                <c:pt idx="1">
                  <c:v>2800</c:v>
                </c:pt>
                <c:pt idx="2">
                  <c:v>3200</c:v>
                </c:pt>
                <c:pt idx="3">
                  <c:v>4000</c:v>
                </c:pt>
                <c:pt idx="4">
                  <c:v>5000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Texas</c:v>
                </c:pt>
              </c:strCache>
            </c:strRef>
          </c:tx>
          <c:spPr>
            <a:solidFill>
              <a:srgbClr val="FAA43A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Apartment</c:v>
                </c:pt>
                <c:pt idx="1">
                  <c:v>Townhome</c:v>
                </c:pt>
                <c:pt idx="2">
                  <c:v>Duplex</c:v>
                </c:pt>
                <c:pt idx="3">
                  <c:v>House</c:v>
                </c:pt>
                <c:pt idx="4">
                  <c:v>Big House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1400</c:v>
                </c:pt>
                <c:pt idx="1">
                  <c:v>2000</c:v>
                </c:pt>
                <c:pt idx="2">
                  <c:v>2500</c:v>
                </c:pt>
                <c:pt idx="3">
                  <c:v>3000</c:v>
                </c:pt>
                <c:pt idx="4">
                  <c:v>3800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99157224"/>
        <c:axId val="299157616"/>
      </c:barChart>
      <c:catAx>
        <c:axId val="299157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CC"/>
                </a:solidFill>
                <a:latin typeface="Times"/>
              </a:defRPr>
            </a:pPr>
            <a:endParaRPr lang="en-US"/>
          </a:p>
        </c:txPr>
        <c:crossAx val="299157616"/>
        <c:crosses val="autoZero"/>
        <c:auto val="1"/>
        <c:lblAlgn val="ctr"/>
        <c:lblOffset val="100"/>
        <c:noMultiLvlLbl val="1"/>
      </c:catAx>
      <c:valAx>
        <c:axId val="299157616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99157224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t"/>
      <c:overlay val="0"/>
    </c:legend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 rot="600000"/>
          <a:lstStyle/>
          <a:p>
            <a:pPr>
              <a:defRPr sz="20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2000" b="0" i="0" u="none" strike="noStrike">
                <a:solidFill>
                  <a:srgbClr val="000000"/>
                </a:solidFill>
                <a:latin typeface="Arial"/>
              </a:rPr>
              <a:t>Chart With &gt;26 Cols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TEST: getExcelColName</c:v>
                </c:pt>
              </c:strCache>
            </c:strRef>
          </c:tx>
          <c:spPr>
            <a:solidFill>
              <a:srgbClr val="EE1122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Pt>
            <c:idx val="0"/>
            <c:invertIfNegative val="0"/>
            <c:bubble3D val="0"/>
            <c:spPr>
              <a:solidFill>
                <a:srgbClr val="0088CC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invertIfNegative val="0"/>
            <c:bubble3D val="0"/>
            <c:spPr>
              <a:solidFill>
                <a:srgbClr val="0088CC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dPt>
            <c:idx val="8"/>
            <c:invertIfNegative val="0"/>
            <c:bubble3D val="0"/>
          </c:dPt>
          <c:dPt>
            <c:idx val="9"/>
            <c:invertIfNegative val="0"/>
            <c:bubble3D val="0"/>
          </c:dPt>
          <c:dPt>
            <c:idx val="10"/>
            <c:invertIfNegative val="0"/>
            <c:bubble3D val="0"/>
          </c:dPt>
          <c:dPt>
            <c:idx val="11"/>
            <c:invertIfNegative val="0"/>
            <c:bubble3D val="0"/>
          </c:dPt>
          <c:dPt>
            <c:idx val="12"/>
            <c:invertIfNegative val="0"/>
            <c:bubble3D val="0"/>
          </c:dPt>
          <c:dPt>
            <c:idx val="13"/>
            <c:invertIfNegative val="0"/>
            <c:bubble3D val="0"/>
          </c:dPt>
          <c:dPt>
            <c:idx val="14"/>
            <c:invertIfNegative val="0"/>
            <c:bubble3D val="0"/>
          </c:dPt>
          <c:dPt>
            <c:idx val="15"/>
            <c:invertIfNegative val="0"/>
            <c:bubble3D val="0"/>
          </c:dPt>
          <c:dPt>
            <c:idx val="16"/>
            <c:invertIfNegative val="0"/>
            <c:bubble3D val="0"/>
          </c:dPt>
          <c:dPt>
            <c:idx val="17"/>
            <c:invertIfNegative val="0"/>
            <c:bubble3D val="0"/>
          </c:dPt>
          <c:dPt>
            <c:idx val="18"/>
            <c:invertIfNegative val="0"/>
            <c:bubble3D val="0"/>
          </c:dPt>
          <c:dPt>
            <c:idx val="19"/>
            <c:invertIfNegative val="0"/>
            <c:bubble3D val="0"/>
          </c:dPt>
          <c:dPt>
            <c:idx val="20"/>
            <c:invertIfNegative val="0"/>
            <c:bubble3D val="0"/>
          </c:dPt>
          <c:dPt>
            <c:idx val="21"/>
            <c:invertIfNegative val="0"/>
            <c:bubble3D val="0"/>
          </c:dPt>
          <c:dPt>
            <c:idx val="22"/>
            <c:invertIfNegative val="0"/>
            <c:bubble3D val="0"/>
          </c:dPt>
          <c:dPt>
            <c:idx val="23"/>
            <c:invertIfNegative val="0"/>
            <c:bubble3D val="0"/>
          </c:dPt>
          <c:dPt>
            <c:idx val="24"/>
            <c:invertIfNegative val="0"/>
            <c:bubble3D val="0"/>
          </c:dPt>
          <c:dPt>
            <c:idx val="25"/>
            <c:invertIfNegative val="0"/>
            <c:bubble3D val="0"/>
          </c:dPt>
          <c:dPt>
            <c:idx val="26"/>
            <c:invertIfNegative val="0"/>
            <c:bubble3D val="0"/>
          </c:dPt>
          <c:dPt>
            <c:idx val="27"/>
            <c:invertIfNegative val="0"/>
            <c:bubble3D val="0"/>
          </c:dPt>
          <c:dPt>
            <c:idx val="28"/>
            <c:invertIfNegative val="0"/>
            <c:bubble3D val="0"/>
          </c:dPt>
          <c:dPt>
            <c:idx val="29"/>
            <c:invertIfNegative val="0"/>
            <c:bubble3D val="0"/>
          </c:dPt>
          <c:cat>
            <c:strRef>
              <c:f>Sheet1!$A$2:$A$31</c:f>
              <c:strCache>
                <c:ptCount val="30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  <c:pt idx="12">
                  <c:v>M</c:v>
                </c:pt>
                <c:pt idx="13">
                  <c:v>N</c:v>
                </c:pt>
                <c:pt idx="14">
                  <c:v>O</c:v>
                </c:pt>
                <c:pt idx="15">
                  <c:v>P</c:v>
                </c:pt>
                <c:pt idx="16">
                  <c:v>Q</c:v>
                </c:pt>
                <c:pt idx="17">
                  <c:v>R</c:v>
                </c:pt>
                <c:pt idx="18">
                  <c:v>S</c:v>
                </c:pt>
                <c:pt idx="19">
                  <c:v>T</c:v>
                </c:pt>
                <c:pt idx="20">
                  <c:v>U</c:v>
                </c:pt>
                <c:pt idx="21">
                  <c:v>V</c:v>
                </c:pt>
                <c:pt idx="22">
                  <c:v>W</c:v>
                </c:pt>
                <c:pt idx="23">
                  <c:v>X</c:v>
                </c:pt>
                <c:pt idx="24">
                  <c:v>Y</c:v>
                </c:pt>
                <c:pt idx="25">
                  <c:v>Z</c:v>
                </c:pt>
                <c:pt idx="26">
                  <c:v>AA</c:v>
                </c:pt>
                <c:pt idx="27">
                  <c:v>AB</c:v>
                </c:pt>
                <c:pt idx="28">
                  <c:v>AC</c:v>
                </c:pt>
                <c:pt idx="29">
                  <c:v>AD</c:v>
                </c:pt>
              </c:strCache>
            </c:str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-5</c:v>
                </c:pt>
                <c:pt idx="1">
                  <c:v>-3</c:v>
                </c:pt>
                <c:pt idx="2">
                  <c:v>1</c:v>
                </c:pt>
                <c:pt idx="3">
                  <c:v>3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9345144"/>
        <c:axId val="299345536"/>
      </c:barChart>
      <c:catAx>
        <c:axId val="2993451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 b="0" i="0" u="none" strike="noStrike">
                    <a:solidFill>
                      <a:srgbClr val="4286F4"/>
                    </a:solidFill>
                    <a:latin typeface="Arial"/>
                  </a:defRPr>
                </a:pPr>
                <a:r>
                  <a:rPr sz="1400" b="0" i="0" u="none" strike="noStrike">
                    <a:solidFill>
                      <a:srgbClr val="4286F4"/>
                    </a:solidFill>
                    <a:latin typeface="Arial"/>
                  </a:rPr>
                  <a:t>Letters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99345536"/>
        <c:crosses val="autoZero"/>
        <c:auto val="1"/>
        <c:lblAlgn val="ctr"/>
        <c:lblOffset val="100"/>
        <c:noMultiLvlLbl val="1"/>
      </c:catAx>
      <c:valAx>
        <c:axId val="299345536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600" b="0" i="0" u="none" strike="noStrike">
                    <a:solidFill>
                      <a:srgbClr val="C11C13"/>
                    </a:solidFill>
                    <a:latin typeface="Arial"/>
                  </a:defRPr>
                </a:pPr>
                <a:r>
                  <a:rPr sz="1600" b="0" i="0" u="none" strike="noStrike">
                    <a:solidFill>
                      <a:srgbClr val="C11C13"/>
                    </a:solidFill>
                    <a:latin typeface="Arial"/>
                  </a:rPr>
                  <a:t>Column Index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99345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pPr>
              <a:defRPr sz="1400" b="0" i="0" u="none" strike="noStrike">
                <a:solidFill>
                  <a:srgbClr val="0088CC"/>
                </a:solidFill>
                <a:latin typeface="Arial"/>
              </a:defRPr>
            </a:pPr>
            <a:r>
              <a:rPr sz="1400" b="0" i="0" u="none" strike="noStrike">
                <a:solidFill>
                  <a:srgbClr val="0088CC"/>
                </a:solidFill>
                <a:latin typeface="Arial"/>
              </a:rPr>
              <a:t>Bar Charts Can Be Multi-Color</a:t>
            </a:r>
          </a:p>
        </c:rich>
      </c:tx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Labels are Excel Date Values</c:v>
                </c:pt>
              </c:strCache>
            </c:strRef>
          </c:tx>
          <c:spPr>
            <a:solidFill>
              <a:srgbClr val="0077BF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Pt>
            <c:idx val="0"/>
            <c:invertIfNegative val="1"/>
            <c:bubble3D val="0"/>
            <c:spPr>
              <a:solidFill>
                <a:srgbClr val="0077BF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invertIfNegative val="1"/>
            <c:bubble3D val="0"/>
            <c:spPr>
              <a:solidFill>
                <a:srgbClr val="4E9D2D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invertIfNegative val="1"/>
            <c:bubble3D val="0"/>
            <c:spPr>
              <a:solidFill>
                <a:srgbClr val="ECAA00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invertIfNegative val="1"/>
            <c:bubble3D val="0"/>
            <c:spPr>
              <a:solidFill>
                <a:srgbClr val="5FC4E3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4"/>
            <c:invertIfNegative val="1"/>
            <c:bubble3D val="0"/>
            <c:spPr>
              <a:solidFill>
                <a:srgbClr val="DE4216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5"/>
            <c:invertIfNegative val="1"/>
            <c:bubble3D val="0"/>
            <c:spPr>
              <a:solidFill>
                <a:srgbClr val="154384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cat>
            <c:numRef>
              <c:f>Sheet1!$A$2:$A$7</c:f>
              <c:numCache>
                <c:formatCode>yyyy\-mm</c:formatCode>
                <c:ptCount val="6"/>
                <c:pt idx="0">
                  <c:v>37987</c:v>
                </c:pt>
                <c:pt idx="1">
                  <c:v>38018</c:v>
                </c:pt>
                <c:pt idx="2">
                  <c:v>38047</c:v>
                </c:pt>
                <c:pt idx="3">
                  <c:v>38078</c:v>
                </c:pt>
                <c:pt idx="4">
                  <c:v>38108</c:v>
                </c:pt>
                <c:pt idx="5">
                  <c:v>38139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20</c:v>
                </c:pt>
                <c:pt idx="1">
                  <c:v>30</c:v>
                </c:pt>
                <c:pt idx="2">
                  <c:v>10</c:v>
                </c:pt>
                <c:pt idx="3">
                  <c:v>25</c:v>
                </c:pt>
                <c:pt idx="4">
                  <c:v>15</c:v>
                </c:pt>
                <c:pt idx="5">
                  <c:v>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9346320"/>
        <c:axId val="299347104"/>
      </c:barChart>
      <c:dateAx>
        <c:axId val="299346320"/>
        <c:scaling>
          <c:orientation val="minMax"/>
        </c:scaling>
        <c:delete val="0"/>
        <c:axPos val="l"/>
        <c:numFmt formatCode="yyyy\-mm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99347104"/>
        <c:crosses val="autoZero"/>
        <c:auto val="1"/>
        <c:lblOffset val="100"/>
        <c:baseTimeUnit val="months"/>
      </c:dateAx>
      <c:valAx>
        <c:axId val="299347104"/>
        <c:scaling>
          <c:orientation val="minMax"/>
          <c:max val="45"/>
        </c:scaling>
        <c:delete val="0"/>
        <c:axPos val="b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99346320"/>
        <c:crosses val="autoZero"/>
        <c:crossBetween val="between"/>
        <c:majorUnit val="15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Too Many Colors Series</c:v>
                </c:pt>
              </c:strCache>
            </c:strRef>
          </c:tx>
          <c:spPr>
            <a:solidFill>
              <a:srgbClr val="0077BF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Pt>
            <c:idx val="0"/>
            <c:invertIfNegative val="1"/>
            <c:bubble3D val="0"/>
            <c:spPr>
              <a:solidFill>
                <a:srgbClr val="0077BF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invertIfNegative val="1"/>
            <c:bubble3D val="0"/>
            <c:spPr>
              <a:solidFill>
                <a:srgbClr val="4E9D2D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invertIfNegative val="1"/>
            <c:bubble3D val="0"/>
            <c:spPr>
              <a:solidFill>
                <a:srgbClr val="ECAA00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invertIfNegative val="1"/>
            <c:bubble3D val="0"/>
            <c:spPr>
              <a:solidFill>
                <a:srgbClr val="5FC4E3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4"/>
            <c:invertIfNegative val="1"/>
            <c:bubble3D val="0"/>
            <c:spPr>
              <a:solidFill>
                <a:srgbClr val="DE4216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5"/>
            <c:invertIfNegative val="1"/>
            <c:bubble3D val="0"/>
            <c:spPr>
              <a:solidFill>
                <a:srgbClr val="154384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Lbls>
            <c:numFmt formatCode="#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Sheet1!$A$2:$A$7</c:f>
              <c:numCache>
                <c:formatCode>mmm\-yy</c:formatCode>
                <c:ptCount val="6"/>
                <c:pt idx="0">
                  <c:v>37987</c:v>
                </c:pt>
                <c:pt idx="1">
                  <c:v>38018</c:v>
                </c:pt>
                <c:pt idx="2">
                  <c:v>38047</c:v>
                </c:pt>
                <c:pt idx="3">
                  <c:v>38078</c:v>
                </c:pt>
                <c:pt idx="4">
                  <c:v>38108</c:v>
                </c:pt>
                <c:pt idx="5">
                  <c:v>38139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0.2</c:v>
                </c:pt>
                <c:pt idx="1">
                  <c:v>0.3</c:v>
                </c:pt>
                <c:pt idx="2">
                  <c:v>0.1</c:v>
                </c:pt>
                <c:pt idx="3">
                  <c:v>0.25</c:v>
                </c:pt>
                <c:pt idx="4">
                  <c:v>0.15</c:v>
                </c:pt>
                <c:pt idx="5">
                  <c:v>0.05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5"/>
        <c:axId val="299347888"/>
        <c:axId val="299348280"/>
      </c:barChart>
      <c:dateAx>
        <c:axId val="299347888"/>
        <c:scaling>
          <c:orientation val="minMax"/>
        </c:scaling>
        <c:delete val="0"/>
        <c:axPos val="l"/>
        <c:numFmt formatCode="mmm\-yy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99348280"/>
        <c:crosses val="autoZero"/>
        <c:auto val="1"/>
        <c:lblOffset val="100"/>
        <c:baseTimeUnit val="months"/>
      </c:dateAx>
      <c:valAx>
        <c:axId val="299348280"/>
        <c:scaling>
          <c:orientation val="minMax"/>
          <c:max val="1"/>
        </c:scaling>
        <c:delete val="0"/>
        <c:axPos val="b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%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99347888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Two Color Series</c:v>
                </c:pt>
              </c:strCache>
            </c:strRef>
          </c:tx>
          <c:spPr>
            <a:solidFill>
              <a:srgbClr val="0077BF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  <c:spPr>
              <a:solidFill>
                <a:srgbClr val="4E9D2D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invertIfNegative val="1"/>
            <c:bubble3D val="0"/>
            <c:spPr>
              <a:solidFill>
                <a:srgbClr val="ECAA00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  <c:spPr>
              <a:solidFill>
                <a:srgbClr val="4E9D2D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5"/>
            <c:invertIfNegative val="1"/>
            <c:bubble3D val="0"/>
            <c:spPr>
              <a:solidFill>
                <a:srgbClr val="ECAA00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Lbls>
            <c:numFmt formatCode="#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0.2</c:v>
                </c:pt>
                <c:pt idx="1">
                  <c:v>0.3</c:v>
                </c:pt>
                <c:pt idx="2">
                  <c:v>0.1</c:v>
                </c:pt>
                <c:pt idx="3">
                  <c:v>0.25</c:v>
                </c:pt>
                <c:pt idx="4">
                  <c:v>0.15</c:v>
                </c:pt>
                <c:pt idx="5">
                  <c:v>0.05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299662616"/>
        <c:axId val="299663008"/>
      </c:barChart>
      <c:catAx>
        <c:axId val="29966261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99663008"/>
        <c:crosses val="autoZero"/>
        <c:auto val="1"/>
        <c:lblAlgn val="ctr"/>
        <c:lblOffset val="100"/>
        <c:noMultiLvlLbl val="1"/>
      </c:catAx>
      <c:valAx>
        <c:axId val="299663008"/>
        <c:scaling>
          <c:orientation val="minMax"/>
          <c:max val="0.4"/>
        </c:scaling>
        <c:delete val="0"/>
        <c:axPos val="b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0.#0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99662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Escaped XML Chars</c:v>
                </c:pt>
              </c:strCache>
            </c:strRef>
          </c:tx>
          <c:spPr>
            <a:solidFill>
              <a:srgbClr val="0077BF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  <c:spPr>
              <a:solidFill>
                <a:srgbClr val="4E9D2D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invertIfNegative val="1"/>
            <c:bubble3D val="0"/>
            <c:spPr>
              <a:solidFill>
                <a:srgbClr val="ECAA00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invertIfNegative val="1"/>
            <c:bubble3D val="0"/>
            <c:spPr>
              <a:solidFill>
                <a:srgbClr val="5FC4E3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4"/>
            <c:invertIfNegative val="1"/>
            <c:bubble3D val="0"/>
            <c:spPr>
              <a:solidFill>
                <a:srgbClr val="DE4216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5"/>
            <c:invertIfNegative val="1"/>
            <c:bubble3D val="0"/>
            <c:spPr>
              <a:solidFill>
                <a:srgbClr val="154384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6"/>
            <c:invertIfNegative val="1"/>
            <c:bubble3D val="0"/>
            <c:spPr>
              <a:solidFill>
                <a:srgbClr val="7D666A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7"/>
            <c:invertIfNegative val="1"/>
            <c:bubble3D val="0"/>
            <c:spPr>
              <a:solidFill>
                <a:srgbClr val="A3C961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8"/>
            <c:invertIfNegative val="1"/>
            <c:bubble3D val="0"/>
            <c:spPr>
              <a:solidFill>
                <a:srgbClr val="EF907B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9"/>
            <c:invertIfNegative val="1"/>
            <c:bubble3D val="0"/>
            <c:spPr>
              <a:solidFill>
                <a:srgbClr val="9BA0A3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Es</c:v>
                </c:pt>
                <c:pt idx="1">
                  <c:v>cap</c:v>
                </c:pt>
                <c:pt idx="2">
                  <c:v>ed</c:v>
                </c:pt>
                <c:pt idx="3">
                  <c:v>XML</c:v>
                </c:pt>
                <c:pt idx="4">
                  <c:v>Chars</c:v>
                </c:pt>
                <c:pt idx="5">
                  <c:v>'</c:v>
                </c:pt>
                <c:pt idx="6">
                  <c:v>"</c:v>
                </c:pt>
                <c:pt idx="7">
                  <c:v>&amp;</c:v>
                </c:pt>
                <c:pt idx="8">
                  <c:v>&lt;</c:v>
                </c:pt>
                <c:pt idx="9">
                  <c:v>&gt;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1.2</c:v>
                </c:pt>
                <c:pt idx="1">
                  <c:v>2.2999999999999998</c:v>
                </c:pt>
                <c:pt idx="2">
                  <c:v>3.1</c:v>
                </c:pt>
                <c:pt idx="3">
                  <c:v>4.25</c:v>
                </c:pt>
                <c:pt idx="4">
                  <c:v>2.15</c:v>
                </c:pt>
                <c:pt idx="5">
                  <c:v>6.05</c:v>
                </c:pt>
                <c:pt idx="6">
                  <c:v>8.01</c:v>
                </c:pt>
                <c:pt idx="7">
                  <c:v>2.02</c:v>
                </c:pt>
                <c:pt idx="8">
                  <c:v>9.9</c:v>
                </c:pt>
                <c:pt idx="9">
                  <c:v>0.9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5"/>
        <c:axId val="299663792"/>
        <c:axId val="299664184"/>
      </c:barChart>
      <c:catAx>
        <c:axId val="299663792"/>
        <c:scaling>
          <c:orientation val="maxMin"/>
        </c:scaling>
        <c:delete val="0"/>
        <c:axPos val="r"/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99664184"/>
        <c:crosses val="autoZero"/>
        <c:auto val="1"/>
        <c:lblAlgn val="ctr"/>
        <c:lblOffset val="100"/>
        <c:noMultiLvlLbl val="1"/>
      </c:catAx>
      <c:valAx>
        <c:axId val="299664184"/>
        <c:scaling>
          <c:orientation val="maxMin"/>
          <c:max val="10"/>
        </c:scaling>
        <c:delete val="0"/>
        <c:axPos val="t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9966379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0077BF"/>
            </a:solidFill>
            <a:effectLst/>
          </c:spPr>
          <c:invertIfNegative val="1"/>
          <c:dPt>
            <c:idx val="0"/>
            <c:invertIfNegative val="0"/>
            <c:bubble3D val="0"/>
          </c:dPt>
          <c:dPt>
            <c:idx val="1"/>
            <c:invertIfNegative val="0"/>
            <c:bubble3D val="0"/>
            <c:spPr>
              <a:solidFill>
                <a:srgbClr val="4E9D2D"/>
              </a:solidFill>
              <a:effectLst/>
            </c:spPr>
          </c:dPt>
          <c:dPt>
            <c:idx val="2"/>
            <c:invertIfNegative val="0"/>
            <c:bubble3D val="0"/>
            <c:spPr>
              <a:solidFill>
                <a:srgbClr val="ECAA00"/>
              </a:solidFill>
              <a:effectLst/>
            </c:spPr>
          </c:dPt>
          <c:cat>
            <c:strRef>
              <c:f>Sheet1!$A$2:$A$4</c:f>
              <c:strCache>
                <c:ptCount val="3"/>
                <c:pt idx="0">
                  <c:v>London</c:v>
                </c:pt>
                <c:pt idx="1">
                  <c:v>Munich</c:v>
                </c:pt>
                <c:pt idx="2">
                  <c:v>Tokyo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</c:v>
                </c:pt>
                <c:pt idx="1">
                  <c:v>0.32</c:v>
                </c:pt>
                <c:pt idx="2">
                  <c:v>0.41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4E9D2D"/>
            </a:solidFill>
            <a:effectLst/>
          </c:spPr>
          <c:invertIfNegative val="1"/>
          <c:dPt>
            <c:idx val="0"/>
            <c:invertIfNegative val="0"/>
            <c:bubble3D val="0"/>
            <c:spPr>
              <a:solidFill>
                <a:srgbClr val="0065A2"/>
              </a:solidFill>
              <a:effectLst/>
            </c:spPr>
          </c:dPt>
          <c:dPt>
            <c:idx val="1"/>
            <c:invertIfNegative val="0"/>
            <c:bubble3D val="0"/>
            <c:spPr>
              <a:solidFill>
                <a:srgbClr val="428526"/>
              </a:solidFill>
              <a:effectLst/>
            </c:spPr>
          </c:dPt>
          <c:dPt>
            <c:idx val="2"/>
            <c:invertIfNegative val="0"/>
            <c:bubble3D val="0"/>
            <c:spPr>
              <a:solidFill>
                <a:srgbClr val="C99100"/>
              </a:solidFill>
              <a:effectLst/>
            </c:spPr>
          </c:dPt>
          <c:cat>
            <c:strRef>
              <c:f>Sheet1!$A$2:$A$4</c:f>
              <c:strCache>
                <c:ptCount val="3"/>
                <c:pt idx="0">
                  <c:v>London</c:v>
                </c:pt>
                <c:pt idx="1">
                  <c:v>Munich</c:v>
                </c:pt>
                <c:pt idx="2">
                  <c:v>Tokyo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-0.11</c:v>
                </c:pt>
                <c:pt idx="1">
                  <c:v>-0.22</c:v>
                </c:pt>
                <c:pt idx="2">
                  <c:v>-0.28999999999999998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100"/>
        <c:axId val="299664968"/>
        <c:axId val="299665360"/>
      </c:barChart>
      <c:catAx>
        <c:axId val="299664968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99665360"/>
        <c:crosses val="autoZero"/>
        <c:auto val="1"/>
        <c:lblAlgn val="ctr"/>
        <c:lblOffset val="100"/>
        <c:noMultiLvlLbl val="1"/>
      </c:catAx>
      <c:valAx>
        <c:axId val="299665360"/>
        <c:scaling>
          <c:orientation val="minMax"/>
          <c:max val="1"/>
        </c:scaling>
        <c:delete val="0"/>
        <c:axPos val="b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99664968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</c:v>
                </c:pt>
              </c:strCache>
            </c:strRef>
          </c:tx>
          <c:spPr>
            <a:ln w="101600" cap="flat">
              <a:solidFill>
                <a:srgbClr val="FF0000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FF0000"/>
              </a:solidFill>
              <a:ln w="9525" cap="flat">
                <a:solidFill>
                  <a:srgbClr val="FF0000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13</c:v>
                </c:pt>
                <c:pt idx="2">
                  <c:v>25</c:v>
                </c:pt>
                <c:pt idx="3">
                  <c:v>1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Amb</c:v>
                </c:pt>
              </c:strCache>
            </c:strRef>
          </c:tx>
          <c:spPr>
            <a:ln w="101600" cap="flat">
              <a:solidFill>
                <a:srgbClr val="F2AF00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F2AF00"/>
              </a:solidFill>
              <a:ln w="9525" cap="flat">
                <a:solidFill>
                  <a:srgbClr val="F2AF00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16</c:v>
                </c:pt>
                <c:pt idx="1">
                  <c:v>38</c:v>
                </c:pt>
                <c:pt idx="2">
                  <c:v>39</c:v>
                </c:pt>
                <c:pt idx="3">
                  <c:v>25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Grn</c:v>
                </c:pt>
              </c:strCache>
            </c:strRef>
          </c:tx>
          <c:spPr>
            <a:ln w="101600" cap="flat">
              <a:solidFill>
                <a:srgbClr val="7AB800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7AB800"/>
              </a:solidFill>
              <a:ln w="9525" cap="flat">
                <a:solidFill>
                  <a:srgbClr val="7AB800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60</c:v>
                </c:pt>
                <c:pt idx="1">
                  <c:v>55</c:v>
                </c:pt>
                <c:pt idx="2">
                  <c:v>45</c:v>
                </c:pt>
                <c:pt idx="3">
                  <c:v>58</c:v>
                </c:pt>
              </c:numCache>
            </c:numRef>
          </c:val>
          <c:smooth val="1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Unk</c:v>
                </c:pt>
              </c:strCache>
            </c:strRef>
          </c:tx>
          <c:spPr>
            <a:ln w="101600" cap="flat">
              <a:solidFill>
                <a:srgbClr val="A9A9A9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A9A9A9"/>
              </a:solidFill>
              <a:ln w="9525" cap="flat">
                <a:solidFill>
                  <a:srgbClr val="A9A9A9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10</c:v>
                </c:pt>
                <c:pt idx="1">
                  <c:v>4</c:v>
                </c:pt>
                <c:pt idx="2">
                  <c:v>4</c:v>
                </c:pt>
                <c:pt idx="3">
                  <c:v>8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9906800"/>
        <c:axId val="299907192"/>
      </c:lineChart>
      <c:catAx>
        <c:axId val="2999068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99907192"/>
        <c:crosses val="autoZero"/>
        <c:auto val="1"/>
        <c:lblAlgn val="ctr"/>
        <c:lblOffset val="100"/>
        <c:noMultiLvlLbl val="1"/>
      </c:catAx>
      <c:valAx>
        <c:axId val="29990719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99906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</c:legend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C0504D"/>
            </a:solidFill>
            <a:ln w="12700" cap="flat">
              <a:solidFill>
                <a:srgbClr val="F1F1F1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Lbls>
            <c:numFmt formatCode="#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0" i="0" u="none" strike="noStrike">
                    <a:solidFill>
                      <a:srgbClr val="696969"/>
                    </a:solidFill>
                    <a:latin typeface="Arial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May</c:v>
                </c:pt>
                <c:pt idx="1">
                  <c:v>June</c:v>
                </c:pt>
                <c:pt idx="2">
                  <c:v>July</c:v>
                </c:pt>
                <c:pt idx="3">
                  <c:v>August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26</c:v>
                </c:pt>
                <c:pt idx="1">
                  <c:v>53</c:v>
                </c:pt>
                <c:pt idx="2">
                  <c:v>100</c:v>
                </c:pt>
                <c:pt idx="3">
                  <c:v>75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 cap="flat">
                    <a:solidFill>
                      <a:srgbClr val="F1F1F1"/>
                    </a:solidFill>
                    <a:prstDash val="solid"/>
                    <a:round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rgbClr val="4F81BD"/>
            </a:solidFill>
            <a:ln w="12700" cap="flat">
              <a:solidFill>
                <a:srgbClr val="F1F1F1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Lbls>
            <c:numFmt formatCode="#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0" i="0" u="none" strike="noStrike">
                    <a:solidFill>
                      <a:srgbClr val="696969"/>
                    </a:solidFill>
                    <a:latin typeface="Arial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May</c:v>
                </c:pt>
                <c:pt idx="1">
                  <c:v>June</c:v>
                </c:pt>
                <c:pt idx="2">
                  <c:v>July</c:v>
                </c:pt>
                <c:pt idx="3">
                  <c:v>August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43.5</c:v>
                </c:pt>
                <c:pt idx="1">
                  <c:v>70.3</c:v>
                </c:pt>
                <c:pt idx="2">
                  <c:v>90.1</c:v>
                </c:pt>
                <c:pt idx="3">
                  <c:v>80.05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 cap="flat">
                    <a:solidFill>
                      <a:srgbClr val="F1F1F1"/>
                    </a:solidFill>
                    <a:prstDash val="solid"/>
                    <a:round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5902000"/>
        <c:axId val="205903568"/>
      </c:barChart>
      <c:catAx>
        <c:axId val="205902000"/>
        <c:scaling>
          <c:orientation val="minMax"/>
        </c:scaling>
        <c:delete val="0"/>
        <c:axPos val="t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CC"/>
                </a:solidFill>
                <a:latin typeface="Courier"/>
              </a:defRPr>
            </a:pPr>
            <a:endParaRPr lang="en-US"/>
          </a:p>
        </c:txPr>
        <c:crossAx val="205903568"/>
        <c:crosses val="autoZero"/>
        <c:auto val="1"/>
        <c:lblAlgn val="ctr"/>
        <c:lblOffset val="100"/>
        <c:noMultiLvlLbl val="1"/>
      </c:catAx>
      <c:valAx>
        <c:axId val="205903568"/>
        <c:scaling>
          <c:orientation val="maxMin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5902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</c:v>
                </c:pt>
              </c:strCache>
            </c:strRef>
          </c:tx>
          <c:spPr>
            <a:ln w="203200" cap="flat">
              <a:solidFill>
                <a:srgbClr val="FF0000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FF0000"/>
              </a:solidFill>
              <a:ln w="9525" cap="flat">
                <a:solidFill>
                  <a:srgbClr val="FF0000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13</c:v>
                </c:pt>
                <c:pt idx="2">
                  <c:v>25</c:v>
                </c:pt>
                <c:pt idx="3">
                  <c:v>1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Amb</c:v>
                </c:pt>
              </c:strCache>
            </c:strRef>
          </c:tx>
          <c:spPr>
            <a:ln w="203200" cap="flat">
              <a:solidFill>
                <a:srgbClr val="F2AF00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F2AF00"/>
              </a:solidFill>
              <a:ln w="9525" cap="flat">
                <a:solidFill>
                  <a:srgbClr val="F2AF00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16</c:v>
                </c:pt>
                <c:pt idx="1">
                  <c:v>38</c:v>
                </c:pt>
                <c:pt idx="2">
                  <c:v>39</c:v>
                </c:pt>
                <c:pt idx="3">
                  <c:v>25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Grn</c:v>
                </c:pt>
              </c:strCache>
            </c:strRef>
          </c:tx>
          <c:spPr>
            <a:ln w="203200" cap="flat">
              <a:solidFill>
                <a:srgbClr val="7AB800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7AB800"/>
              </a:solidFill>
              <a:ln w="9525" cap="flat">
                <a:solidFill>
                  <a:srgbClr val="7AB800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60</c:v>
                </c:pt>
                <c:pt idx="1">
                  <c:v>55</c:v>
                </c:pt>
                <c:pt idx="2">
                  <c:v>45</c:v>
                </c:pt>
                <c:pt idx="3">
                  <c:v>58</c:v>
                </c:pt>
              </c:numCache>
            </c:numRef>
          </c:val>
          <c:smooth val="1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Unk</c:v>
                </c:pt>
              </c:strCache>
            </c:strRef>
          </c:tx>
          <c:spPr>
            <a:ln w="203200" cap="flat">
              <a:solidFill>
                <a:srgbClr val="A9A9A9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A9A9A9"/>
              </a:solidFill>
              <a:ln w="9525" cap="flat">
                <a:solidFill>
                  <a:srgbClr val="A9A9A9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10</c:v>
                </c:pt>
                <c:pt idx="1">
                  <c:v>4</c:v>
                </c:pt>
                <c:pt idx="2">
                  <c:v>4</c:v>
                </c:pt>
                <c:pt idx="3">
                  <c:v>8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9907976"/>
        <c:axId val="299908368"/>
      </c:lineChart>
      <c:catAx>
        <c:axId val="2999079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99908368"/>
        <c:crosses val="autoZero"/>
        <c:auto val="1"/>
        <c:lblAlgn val="ctr"/>
        <c:lblOffset val="100"/>
        <c:noMultiLvlLbl val="1"/>
      </c:catAx>
      <c:valAx>
        <c:axId val="299908368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99907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</c:legend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</c:v>
                </c:pt>
              </c:strCache>
            </c:strRef>
          </c:tx>
          <c:spPr>
            <a:ln w="25400" cap="flat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circle"/>
            <c:size val="10"/>
            <c:spPr>
              <a:solidFill>
                <a:srgbClr val="FF0000"/>
              </a:solidFill>
              <a:ln w="9525" cap="flat">
                <a:solidFill>
                  <a:srgbClr val="FF0000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13</c:v>
                </c:pt>
                <c:pt idx="2">
                  <c:v>25</c:v>
                </c:pt>
                <c:pt idx="3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Amb</c:v>
                </c:pt>
              </c:strCache>
            </c:strRef>
          </c:tx>
          <c:spPr>
            <a:ln w="25400" cap="flat">
              <a:solidFill>
                <a:srgbClr val="F2AF00"/>
              </a:solidFill>
              <a:prstDash val="solid"/>
              <a:round/>
            </a:ln>
            <a:effectLst/>
          </c:spPr>
          <c:marker>
            <c:symbol val="circle"/>
            <c:size val="10"/>
            <c:spPr>
              <a:solidFill>
                <a:srgbClr val="F2AF00"/>
              </a:solidFill>
              <a:ln w="9525" cap="flat">
                <a:solidFill>
                  <a:srgbClr val="F2AF00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16</c:v>
                </c:pt>
                <c:pt idx="1">
                  <c:v>38</c:v>
                </c:pt>
                <c:pt idx="2">
                  <c:v>39</c:v>
                </c:pt>
                <c:pt idx="3">
                  <c:v>25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Grn</c:v>
                </c:pt>
              </c:strCache>
            </c:strRef>
          </c:tx>
          <c:spPr>
            <a:ln w="25400" cap="flat">
              <a:solidFill>
                <a:srgbClr val="7AB800"/>
              </a:solidFill>
              <a:prstDash val="solid"/>
              <a:round/>
            </a:ln>
            <a:effectLst/>
          </c:spPr>
          <c:marker>
            <c:symbol val="circle"/>
            <c:size val="10"/>
            <c:spPr>
              <a:solidFill>
                <a:srgbClr val="7AB800"/>
              </a:solidFill>
              <a:ln w="9525" cap="flat">
                <a:solidFill>
                  <a:srgbClr val="7AB800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60</c:v>
                </c:pt>
                <c:pt idx="1">
                  <c:v>55</c:v>
                </c:pt>
                <c:pt idx="2">
                  <c:v>45</c:v>
                </c:pt>
                <c:pt idx="3">
                  <c:v>58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Unk</c:v>
                </c:pt>
              </c:strCache>
            </c:strRef>
          </c:tx>
          <c:spPr>
            <a:ln w="25400" cap="flat">
              <a:solidFill>
                <a:srgbClr val="A9A9A9"/>
              </a:solidFill>
              <a:prstDash val="solid"/>
              <a:round/>
            </a:ln>
            <a:effectLst/>
          </c:spPr>
          <c:marker>
            <c:symbol val="circle"/>
            <c:size val="10"/>
            <c:spPr>
              <a:solidFill>
                <a:srgbClr val="A9A9A9"/>
              </a:solidFill>
              <a:ln w="9525" cap="flat">
                <a:solidFill>
                  <a:srgbClr val="A9A9A9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10</c:v>
                </c:pt>
                <c:pt idx="1">
                  <c:v>4</c:v>
                </c:pt>
                <c:pt idx="2">
                  <c:v>4</c:v>
                </c:pt>
                <c:pt idx="3">
                  <c:v>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9909152"/>
        <c:axId val="299909544"/>
      </c:lineChart>
      <c:catAx>
        <c:axId val="2999091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99909544"/>
        <c:crosses val="autoZero"/>
        <c:auto val="1"/>
        <c:lblAlgn val="ctr"/>
        <c:lblOffset val="100"/>
        <c:noMultiLvlLbl val="1"/>
      </c:catAx>
      <c:valAx>
        <c:axId val="299909544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99909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/>
      <c:overlay val="0"/>
    </c:legend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</c:v>
                </c:pt>
              </c:strCache>
            </c:strRef>
          </c:tx>
          <c:spPr>
            <a:ln w="25400" cap="flat">
              <a:solidFill>
                <a:srgbClr val="FF0000"/>
              </a:solidFill>
              <a:prstDash val="solid"/>
              <a:round/>
            </a:ln>
            <a:effectLst>
              <a:outerShdw blurRad="38100" dist="152400" dir="4500000" algn="bl">
                <a:srgbClr val="CD0011">
                  <a:alpha val="80000"/>
                </a:srgbClr>
              </a:outerShdw>
            </a:effectLst>
          </c:spPr>
          <c:marker>
            <c:symbol val="circle"/>
            <c:size val="20"/>
            <c:spPr>
              <a:solidFill>
                <a:srgbClr val="FF0000"/>
              </a:solidFill>
              <a:ln w="9525" cap="flat">
                <a:solidFill>
                  <a:srgbClr val="FF0000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13</c:v>
                </c:pt>
                <c:pt idx="2">
                  <c:v>25</c:v>
                </c:pt>
                <c:pt idx="3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Amb</c:v>
                </c:pt>
              </c:strCache>
            </c:strRef>
          </c:tx>
          <c:spPr>
            <a:ln w="25400" cap="flat">
              <a:solidFill>
                <a:srgbClr val="F2AF00"/>
              </a:solidFill>
              <a:prstDash val="solid"/>
              <a:round/>
            </a:ln>
            <a:effectLst>
              <a:outerShdw blurRad="38100" dist="152400" dir="4500000" algn="bl">
                <a:srgbClr val="CD0011">
                  <a:alpha val="80000"/>
                </a:srgbClr>
              </a:outerShdw>
            </a:effectLst>
          </c:spPr>
          <c:marker>
            <c:symbol val="circle"/>
            <c:size val="20"/>
            <c:spPr>
              <a:solidFill>
                <a:srgbClr val="F2AF00"/>
              </a:solidFill>
              <a:ln w="9525" cap="flat">
                <a:solidFill>
                  <a:srgbClr val="F2AF00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16</c:v>
                </c:pt>
                <c:pt idx="1">
                  <c:v>38</c:v>
                </c:pt>
                <c:pt idx="2">
                  <c:v>39</c:v>
                </c:pt>
                <c:pt idx="3">
                  <c:v>25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Grn</c:v>
                </c:pt>
              </c:strCache>
            </c:strRef>
          </c:tx>
          <c:spPr>
            <a:ln w="25400" cap="flat">
              <a:solidFill>
                <a:srgbClr val="7AB800"/>
              </a:solidFill>
              <a:prstDash val="solid"/>
              <a:round/>
            </a:ln>
            <a:effectLst>
              <a:outerShdw blurRad="38100" dist="152400" dir="4500000" algn="bl">
                <a:srgbClr val="CD0011">
                  <a:alpha val="80000"/>
                </a:srgbClr>
              </a:outerShdw>
            </a:effectLst>
          </c:spPr>
          <c:marker>
            <c:symbol val="circle"/>
            <c:size val="20"/>
            <c:spPr>
              <a:solidFill>
                <a:srgbClr val="7AB800"/>
              </a:solidFill>
              <a:ln w="9525" cap="flat">
                <a:solidFill>
                  <a:srgbClr val="7AB800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60</c:v>
                </c:pt>
                <c:pt idx="1">
                  <c:v>55</c:v>
                </c:pt>
                <c:pt idx="2">
                  <c:v>45</c:v>
                </c:pt>
                <c:pt idx="3">
                  <c:v>58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Unk</c:v>
                </c:pt>
              </c:strCache>
            </c:strRef>
          </c:tx>
          <c:spPr>
            <a:ln w="25400" cap="flat">
              <a:solidFill>
                <a:srgbClr val="A9A9A9"/>
              </a:solidFill>
              <a:prstDash val="solid"/>
              <a:round/>
            </a:ln>
            <a:effectLst>
              <a:outerShdw blurRad="38100" dist="152400" dir="4500000" algn="bl">
                <a:srgbClr val="CD0011">
                  <a:alpha val="80000"/>
                </a:srgbClr>
              </a:outerShdw>
            </a:effectLst>
          </c:spPr>
          <c:marker>
            <c:symbol val="circle"/>
            <c:size val="20"/>
            <c:spPr>
              <a:solidFill>
                <a:srgbClr val="A9A9A9"/>
              </a:solidFill>
              <a:ln w="9525" cap="flat">
                <a:solidFill>
                  <a:srgbClr val="A9A9A9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10</c:v>
                </c:pt>
                <c:pt idx="1">
                  <c:v>4</c:v>
                </c:pt>
                <c:pt idx="2">
                  <c:v>4</c:v>
                </c:pt>
                <c:pt idx="3">
                  <c:v>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9910328"/>
        <c:axId val="300236560"/>
      </c:lineChart>
      <c:catAx>
        <c:axId val="2999103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0236560"/>
        <c:crosses val="autoZero"/>
        <c:auto val="1"/>
        <c:lblAlgn val="ctr"/>
        <c:lblOffset val="100"/>
        <c:noMultiLvlLbl val="1"/>
      </c:catAx>
      <c:valAx>
        <c:axId val="300236560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99910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</c:legend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lang="en-US" sz="1800" b="0" i="0" u="none" strike="noStrike">
                <a:solidFill>
                  <a:srgbClr val="000000"/>
                </a:solidFill>
                <a:latin typeface="Arial"/>
              </a:rPr>
              <a:t>circle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</c:v>
                </c:pt>
              </c:strCache>
            </c:strRef>
          </c:tx>
          <c:spPr>
            <a:ln w="25400" cap="flat">
              <a:solidFill>
                <a:srgbClr val="C0504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13</c:v>
                </c:pt>
                <c:pt idx="2">
                  <c:v>25</c:v>
                </c:pt>
                <c:pt idx="3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Amb</c:v>
                </c:pt>
              </c:strCache>
            </c:strRef>
          </c:tx>
          <c:spPr>
            <a:ln w="25400" cap="flat">
              <a:solidFill>
                <a:srgbClr val="4F81B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16</c:v>
                </c:pt>
                <c:pt idx="1">
                  <c:v>38</c:v>
                </c:pt>
                <c:pt idx="2">
                  <c:v>39</c:v>
                </c:pt>
                <c:pt idx="3">
                  <c:v>25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Grn</c:v>
                </c:pt>
              </c:strCache>
            </c:strRef>
          </c:tx>
          <c:spPr>
            <a:ln w="25400" cap="flat">
              <a:solidFill>
                <a:srgbClr val="9BBB59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9BBB59"/>
              </a:solidFill>
              <a:ln w="9525" cap="flat">
                <a:solidFill>
                  <a:srgbClr val="9BBB59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60</c:v>
                </c:pt>
                <c:pt idx="1">
                  <c:v>55</c:v>
                </c:pt>
                <c:pt idx="2">
                  <c:v>45</c:v>
                </c:pt>
                <c:pt idx="3">
                  <c:v>58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Unk</c:v>
                </c:pt>
              </c:strCache>
            </c:strRef>
          </c:tx>
          <c:spPr>
            <a:ln w="25400" cap="flat">
              <a:solidFill>
                <a:srgbClr val="8064A2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8064A2"/>
              </a:solidFill>
              <a:ln w="9525" cap="flat">
                <a:solidFill>
                  <a:srgbClr val="8064A2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10</c:v>
                </c:pt>
                <c:pt idx="1">
                  <c:v>4</c:v>
                </c:pt>
                <c:pt idx="2">
                  <c:v>4</c:v>
                </c:pt>
                <c:pt idx="3">
                  <c:v>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0237344"/>
        <c:axId val="300237736"/>
      </c:lineChart>
      <c:catAx>
        <c:axId val="3002373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0237736"/>
        <c:crosses val="autoZero"/>
        <c:auto val="1"/>
        <c:lblAlgn val="ctr"/>
        <c:lblOffset val="100"/>
        <c:noMultiLvlLbl val="1"/>
      </c:catAx>
      <c:valAx>
        <c:axId val="300237736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0237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lang="en-US" sz="1800" b="0" i="0" u="none" strike="noStrike">
                <a:solidFill>
                  <a:srgbClr val="000000"/>
                </a:solidFill>
                <a:latin typeface="Arial"/>
              </a:rPr>
              <a:t>dash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</c:v>
                </c:pt>
              </c:strCache>
            </c:strRef>
          </c:tx>
          <c:spPr>
            <a:ln w="25400" cap="flat">
              <a:solidFill>
                <a:srgbClr val="C0504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dash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13</c:v>
                </c:pt>
                <c:pt idx="2">
                  <c:v>25</c:v>
                </c:pt>
                <c:pt idx="3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Amb</c:v>
                </c:pt>
              </c:strCache>
            </c:strRef>
          </c:tx>
          <c:spPr>
            <a:ln w="25400" cap="flat">
              <a:solidFill>
                <a:srgbClr val="4F81B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dash"/>
            <c:size val="6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16</c:v>
                </c:pt>
                <c:pt idx="1">
                  <c:v>38</c:v>
                </c:pt>
                <c:pt idx="2">
                  <c:v>39</c:v>
                </c:pt>
                <c:pt idx="3">
                  <c:v>25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Grn</c:v>
                </c:pt>
              </c:strCache>
            </c:strRef>
          </c:tx>
          <c:spPr>
            <a:ln w="25400" cap="flat">
              <a:solidFill>
                <a:srgbClr val="9BBB59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dash"/>
            <c:size val="6"/>
            <c:spPr>
              <a:solidFill>
                <a:srgbClr val="9BBB59"/>
              </a:solidFill>
              <a:ln w="9525" cap="flat">
                <a:solidFill>
                  <a:srgbClr val="9BBB59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60</c:v>
                </c:pt>
                <c:pt idx="1">
                  <c:v>55</c:v>
                </c:pt>
                <c:pt idx="2">
                  <c:v>45</c:v>
                </c:pt>
                <c:pt idx="3">
                  <c:v>58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Unk</c:v>
                </c:pt>
              </c:strCache>
            </c:strRef>
          </c:tx>
          <c:spPr>
            <a:ln w="25400" cap="flat">
              <a:solidFill>
                <a:srgbClr val="8064A2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dash"/>
            <c:size val="6"/>
            <c:spPr>
              <a:solidFill>
                <a:srgbClr val="8064A2"/>
              </a:solidFill>
              <a:ln w="9525" cap="flat">
                <a:solidFill>
                  <a:srgbClr val="8064A2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10</c:v>
                </c:pt>
                <c:pt idx="1">
                  <c:v>4</c:v>
                </c:pt>
                <c:pt idx="2">
                  <c:v>4</c:v>
                </c:pt>
                <c:pt idx="3">
                  <c:v>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0238520"/>
        <c:axId val="300238912"/>
      </c:lineChart>
      <c:catAx>
        <c:axId val="3002385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0238912"/>
        <c:crosses val="autoZero"/>
        <c:auto val="1"/>
        <c:lblAlgn val="ctr"/>
        <c:lblOffset val="100"/>
        <c:noMultiLvlLbl val="1"/>
      </c:catAx>
      <c:valAx>
        <c:axId val="30023891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0238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lang="en-US" sz="1800" b="0" i="0" u="none" strike="noStrike">
                <a:solidFill>
                  <a:srgbClr val="000000"/>
                </a:solidFill>
                <a:latin typeface="Arial"/>
              </a:rPr>
              <a:t>diamond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</c:v>
                </c:pt>
              </c:strCache>
            </c:strRef>
          </c:tx>
          <c:spPr>
            <a:ln w="25400" cap="flat">
              <a:solidFill>
                <a:srgbClr val="C0504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diamond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13</c:v>
                </c:pt>
                <c:pt idx="2">
                  <c:v>25</c:v>
                </c:pt>
                <c:pt idx="3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Amb</c:v>
                </c:pt>
              </c:strCache>
            </c:strRef>
          </c:tx>
          <c:spPr>
            <a:ln w="25400" cap="flat">
              <a:solidFill>
                <a:srgbClr val="4F81B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diamond"/>
            <c:size val="6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16</c:v>
                </c:pt>
                <c:pt idx="1">
                  <c:v>38</c:v>
                </c:pt>
                <c:pt idx="2">
                  <c:v>39</c:v>
                </c:pt>
                <c:pt idx="3">
                  <c:v>25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Grn</c:v>
                </c:pt>
              </c:strCache>
            </c:strRef>
          </c:tx>
          <c:spPr>
            <a:ln w="25400" cap="flat">
              <a:solidFill>
                <a:srgbClr val="9BBB59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diamond"/>
            <c:size val="6"/>
            <c:spPr>
              <a:solidFill>
                <a:srgbClr val="9BBB59"/>
              </a:solidFill>
              <a:ln w="9525" cap="flat">
                <a:solidFill>
                  <a:srgbClr val="9BBB59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60</c:v>
                </c:pt>
                <c:pt idx="1">
                  <c:v>55</c:v>
                </c:pt>
                <c:pt idx="2">
                  <c:v>45</c:v>
                </c:pt>
                <c:pt idx="3">
                  <c:v>58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Unk</c:v>
                </c:pt>
              </c:strCache>
            </c:strRef>
          </c:tx>
          <c:spPr>
            <a:ln w="25400" cap="flat">
              <a:solidFill>
                <a:srgbClr val="8064A2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diamond"/>
            <c:size val="6"/>
            <c:spPr>
              <a:solidFill>
                <a:srgbClr val="8064A2"/>
              </a:solidFill>
              <a:ln w="9525" cap="flat">
                <a:solidFill>
                  <a:srgbClr val="8064A2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10</c:v>
                </c:pt>
                <c:pt idx="1">
                  <c:v>4</c:v>
                </c:pt>
                <c:pt idx="2">
                  <c:v>4</c:v>
                </c:pt>
                <c:pt idx="3">
                  <c:v>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0239696"/>
        <c:axId val="300240088"/>
      </c:lineChart>
      <c:catAx>
        <c:axId val="3002396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0240088"/>
        <c:crosses val="autoZero"/>
        <c:auto val="1"/>
        <c:lblAlgn val="ctr"/>
        <c:lblOffset val="100"/>
        <c:noMultiLvlLbl val="1"/>
      </c:catAx>
      <c:valAx>
        <c:axId val="300240088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0239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lang="en-US" sz="1800" b="0" i="0" u="none" strike="noStrike">
                <a:solidFill>
                  <a:srgbClr val="000000"/>
                </a:solidFill>
                <a:latin typeface="Arial"/>
              </a:rPr>
              <a:t>dot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</c:v>
                </c:pt>
              </c:strCache>
            </c:strRef>
          </c:tx>
          <c:spPr>
            <a:ln w="25400" cap="flat">
              <a:solidFill>
                <a:srgbClr val="C0504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dot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13</c:v>
                </c:pt>
                <c:pt idx="2">
                  <c:v>25</c:v>
                </c:pt>
                <c:pt idx="3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Amb</c:v>
                </c:pt>
              </c:strCache>
            </c:strRef>
          </c:tx>
          <c:spPr>
            <a:ln w="25400" cap="flat">
              <a:solidFill>
                <a:srgbClr val="4F81B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dot"/>
            <c:size val="6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16</c:v>
                </c:pt>
                <c:pt idx="1">
                  <c:v>38</c:v>
                </c:pt>
                <c:pt idx="2">
                  <c:v>39</c:v>
                </c:pt>
                <c:pt idx="3">
                  <c:v>25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Grn</c:v>
                </c:pt>
              </c:strCache>
            </c:strRef>
          </c:tx>
          <c:spPr>
            <a:ln w="25400" cap="flat">
              <a:solidFill>
                <a:srgbClr val="9BBB59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dot"/>
            <c:size val="6"/>
            <c:spPr>
              <a:solidFill>
                <a:srgbClr val="9BBB59"/>
              </a:solidFill>
              <a:ln w="9525" cap="flat">
                <a:solidFill>
                  <a:srgbClr val="9BBB59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60</c:v>
                </c:pt>
                <c:pt idx="1">
                  <c:v>55</c:v>
                </c:pt>
                <c:pt idx="2">
                  <c:v>45</c:v>
                </c:pt>
                <c:pt idx="3">
                  <c:v>58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Unk</c:v>
                </c:pt>
              </c:strCache>
            </c:strRef>
          </c:tx>
          <c:spPr>
            <a:ln w="25400" cap="flat">
              <a:solidFill>
                <a:srgbClr val="8064A2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dot"/>
            <c:size val="6"/>
            <c:spPr>
              <a:solidFill>
                <a:srgbClr val="8064A2"/>
              </a:solidFill>
              <a:ln w="9525" cap="flat">
                <a:solidFill>
                  <a:srgbClr val="8064A2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10</c:v>
                </c:pt>
                <c:pt idx="1">
                  <c:v>4</c:v>
                </c:pt>
                <c:pt idx="2">
                  <c:v>4</c:v>
                </c:pt>
                <c:pt idx="3">
                  <c:v>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0703904"/>
        <c:axId val="300704296"/>
      </c:lineChart>
      <c:catAx>
        <c:axId val="3007039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0704296"/>
        <c:crosses val="autoZero"/>
        <c:auto val="1"/>
        <c:lblAlgn val="ctr"/>
        <c:lblOffset val="100"/>
        <c:noMultiLvlLbl val="1"/>
      </c:catAx>
      <c:valAx>
        <c:axId val="300704296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0703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lang="en-US" sz="1800" b="0" i="0" u="none" strike="noStrike">
                <a:solidFill>
                  <a:srgbClr val="000000"/>
                </a:solidFill>
                <a:latin typeface="Arial"/>
              </a:rPr>
              <a:t>none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</c:v>
                </c:pt>
              </c:strCache>
            </c:strRef>
          </c:tx>
          <c:spPr>
            <a:ln w="25400" cap="flat">
              <a:solidFill>
                <a:srgbClr val="C0504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13</c:v>
                </c:pt>
                <c:pt idx="2">
                  <c:v>25</c:v>
                </c:pt>
                <c:pt idx="3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Amb</c:v>
                </c:pt>
              </c:strCache>
            </c:strRef>
          </c:tx>
          <c:spPr>
            <a:ln w="25400" cap="flat">
              <a:solidFill>
                <a:srgbClr val="4F81B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16</c:v>
                </c:pt>
                <c:pt idx="1">
                  <c:v>38</c:v>
                </c:pt>
                <c:pt idx="2">
                  <c:v>39</c:v>
                </c:pt>
                <c:pt idx="3">
                  <c:v>25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Grn</c:v>
                </c:pt>
              </c:strCache>
            </c:strRef>
          </c:tx>
          <c:spPr>
            <a:ln w="25400" cap="flat">
              <a:solidFill>
                <a:srgbClr val="9BBB59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60</c:v>
                </c:pt>
                <c:pt idx="1">
                  <c:v>55</c:v>
                </c:pt>
                <c:pt idx="2">
                  <c:v>45</c:v>
                </c:pt>
                <c:pt idx="3">
                  <c:v>58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Unk</c:v>
                </c:pt>
              </c:strCache>
            </c:strRef>
          </c:tx>
          <c:spPr>
            <a:ln w="25400" cap="flat">
              <a:solidFill>
                <a:srgbClr val="8064A2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10</c:v>
                </c:pt>
                <c:pt idx="1">
                  <c:v>4</c:v>
                </c:pt>
                <c:pt idx="2">
                  <c:v>4</c:v>
                </c:pt>
                <c:pt idx="3">
                  <c:v>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0705080"/>
        <c:axId val="300705864"/>
      </c:lineChart>
      <c:catAx>
        <c:axId val="3007050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0705864"/>
        <c:crosses val="autoZero"/>
        <c:auto val="1"/>
        <c:lblAlgn val="ctr"/>
        <c:lblOffset val="100"/>
        <c:noMultiLvlLbl val="1"/>
      </c:catAx>
      <c:valAx>
        <c:axId val="300705864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0705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lang="en-US" sz="1800" b="0" i="0" u="none" strike="noStrike">
                <a:solidFill>
                  <a:srgbClr val="000000"/>
                </a:solidFill>
                <a:latin typeface="Arial"/>
              </a:rPr>
              <a:t>square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</c:v>
                </c:pt>
              </c:strCache>
            </c:strRef>
          </c:tx>
          <c:spPr>
            <a:ln w="25400" cap="flat">
              <a:solidFill>
                <a:srgbClr val="C0504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square"/>
            <c:size val="9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13</c:v>
                </c:pt>
                <c:pt idx="2">
                  <c:v>25</c:v>
                </c:pt>
                <c:pt idx="3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Amb</c:v>
                </c:pt>
              </c:strCache>
            </c:strRef>
          </c:tx>
          <c:spPr>
            <a:ln w="25400" cap="flat">
              <a:solidFill>
                <a:srgbClr val="4F81B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square"/>
            <c:size val="9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16</c:v>
                </c:pt>
                <c:pt idx="1">
                  <c:v>38</c:v>
                </c:pt>
                <c:pt idx="2">
                  <c:v>39</c:v>
                </c:pt>
                <c:pt idx="3">
                  <c:v>25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Grn</c:v>
                </c:pt>
              </c:strCache>
            </c:strRef>
          </c:tx>
          <c:spPr>
            <a:ln w="25400" cap="flat">
              <a:solidFill>
                <a:srgbClr val="9BBB59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square"/>
            <c:size val="9"/>
            <c:spPr>
              <a:solidFill>
                <a:srgbClr val="9BBB59"/>
              </a:solidFill>
              <a:ln w="9525" cap="flat">
                <a:solidFill>
                  <a:srgbClr val="9BBB59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60</c:v>
                </c:pt>
                <c:pt idx="1">
                  <c:v>55</c:v>
                </c:pt>
                <c:pt idx="2">
                  <c:v>45</c:v>
                </c:pt>
                <c:pt idx="3">
                  <c:v>58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Unk</c:v>
                </c:pt>
              </c:strCache>
            </c:strRef>
          </c:tx>
          <c:spPr>
            <a:ln w="25400" cap="flat">
              <a:solidFill>
                <a:srgbClr val="8064A2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square"/>
            <c:size val="9"/>
            <c:spPr>
              <a:solidFill>
                <a:srgbClr val="8064A2"/>
              </a:solidFill>
              <a:ln w="9525" cap="flat">
                <a:solidFill>
                  <a:srgbClr val="8064A2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10</c:v>
                </c:pt>
                <c:pt idx="1">
                  <c:v>4</c:v>
                </c:pt>
                <c:pt idx="2">
                  <c:v>4</c:v>
                </c:pt>
                <c:pt idx="3">
                  <c:v>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0706648"/>
        <c:axId val="300969760"/>
      </c:lineChart>
      <c:catAx>
        <c:axId val="3007066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0969760"/>
        <c:crosses val="autoZero"/>
        <c:auto val="1"/>
        <c:lblAlgn val="ctr"/>
        <c:lblOffset val="100"/>
        <c:noMultiLvlLbl val="1"/>
      </c:catAx>
      <c:valAx>
        <c:axId val="300969760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0706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lang="en-US" sz="1800" b="0" i="0" u="none" strike="noStrike">
                <a:solidFill>
                  <a:srgbClr val="000000"/>
                </a:solidFill>
                <a:latin typeface="Arial"/>
              </a:rPr>
              <a:t>triangle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</c:v>
                </c:pt>
              </c:strCache>
            </c:strRef>
          </c:tx>
          <c:spPr>
            <a:ln w="25400" cap="flat">
              <a:solidFill>
                <a:srgbClr val="C0504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triangle"/>
            <c:size val="12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13</c:v>
                </c:pt>
                <c:pt idx="2">
                  <c:v>25</c:v>
                </c:pt>
                <c:pt idx="3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Amb</c:v>
                </c:pt>
              </c:strCache>
            </c:strRef>
          </c:tx>
          <c:spPr>
            <a:ln w="25400" cap="flat">
              <a:solidFill>
                <a:srgbClr val="4F81B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triangle"/>
            <c:size val="12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16</c:v>
                </c:pt>
                <c:pt idx="1">
                  <c:v>38</c:v>
                </c:pt>
                <c:pt idx="2">
                  <c:v>39</c:v>
                </c:pt>
                <c:pt idx="3">
                  <c:v>25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Grn</c:v>
                </c:pt>
              </c:strCache>
            </c:strRef>
          </c:tx>
          <c:spPr>
            <a:ln w="25400" cap="flat">
              <a:solidFill>
                <a:srgbClr val="9BBB59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triangle"/>
            <c:size val="12"/>
            <c:spPr>
              <a:solidFill>
                <a:srgbClr val="9BBB59"/>
              </a:solidFill>
              <a:ln w="9525" cap="flat">
                <a:solidFill>
                  <a:srgbClr val="9BBB59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60</c:v>
                </c:pt>
                <c:pt idx="1">
                  <c:v>55</c:v>
                </c:pt>
                <c:pt idx="2">
                  <c:v>45</c:v>
                </c:pt>
                <c:pt idx="3">
                  <c:v>58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Unk</c:v>
                </c:pt>
              </c:strCache>
            </c:strRef>
          </c:tx>
          <c:spPr>
            <a:ln w="25400" cap="flat">
              <a:solidFill>
                <a:srgbClr val="8064A2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triangle"/>
            <c:size val="12"/>
            <c:spPr>
              <a:solidFill>
                <a:srgbClr val="8064A2"/>
              </a:solidFill>
              <a:ln w="9525" cap="flat">
                <a:solidFill>
                  <a:srgbClr val="8064A2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10</c:v>
                </c:pt>
                <c:pt idx="1">
                  <c:v>4</c:v>
                </c:pt>
                <c:pt idx="2">
                  <c:v>4</c:v>
                </c:pt>
                <c:pt idx="3">
                  <c:v>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0970544"/>
        <c:axId val="300970152"/>
      </c:lineChart>
      <c:catAx>
        <c:axId val="3009705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0970152"/>
        <c:crosses val="autoZero"/>
        <c:auto val="1"/>
        <c:lblAlgn val="ctr"/>
        <c:lblOffset val="100"/>
        <c:noMultiLvlLbl val="1"/>
      </c:catAx>
      <c:valAx>
        <c:axId val="3009701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0970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pPr>
              <a:defRPr sz="1600" b="0" i="0" u="none" strike="noStrike">
                <a:solidFill>
                  <a:srgbClr val="33CF22"/>
                </a:solidFill>
                <a:latin typeface="Helvetica Neue"/>
              </a:defRPr>
            </a:pPr>
            <a:r>
              <a:rPr lang="en-US" sz="1600" b="0" i="0" u="none" strike="noStrike">
                <a:solidFill>
                  <a:srgbClr val="33CF22"/>
                </a:solidFill>
                <a:latin typeface="Helvetica Neue"/>
              </a:rPr>
              <a:t>Sales by Region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California</c:v>
                </c:pt>
              </c:strCache>
            </c:strRef>
          </c:tx>
          <c:spPr>
            <a:solidFill>
              <a:srgbClr val="C0504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Apartment</c:v>
                </c:pt>
                <c:pt idx="1">
                  <c:v>Townhome</c:v>
                </c:pt>
                <c:pt idx="2">
                  <c:v>Duplex</c:v>
                </c:pt>
                <c:pt idx="3">
                  <c:v>House</c:v>
                </c:pt>
                <c:pt idx="4">
                  <c:v>Big House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2000</c:v>
                </c:pt>
                <c:pt idx="1">
                  <c:v>2800</c:v>
                </c:pt>
                <c:pt idx="2">
                  <c:v>3200</c:v>
                </c:pt>
                <c:pt idx="3">
                  <c:v>4000</c:v>
                </c:pt>
                <c:pt idx="4">
                  <c:v>5000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Texas</c:v>
                </c:pt>
              </c:strCache>
            </c:strRef>
          </c:tx>
          <c:spPr>
            <a:solidFill>
              <a:srgbClr val="4F81B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Apartment</c:v>
                </c:pt>
                <c:pt idx="1">
                  <c:v>Townhome</c:v>
                </c:pt>
                <c:pt idx="2">
                  <c:v>Duplex</c:v>
                </c:pt>
                <c:pt idx="3">
                  <c:v>House</c:v>
                </c:pt>
                <c:pt idx="4">
                  <c:v>Big House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1400</c:v>
                </c:pt>
                <c:pt idx="1">
                  <c:v>2000</c:v>
                </c:pt>
                <c:pt idx="2">
                  <c:v>2500</c:v>
                </c:pt>
                <c:pt idx="3">
                  <c:v>3000</c:v>
                </c:pt>
                <c:pt idx="4">
                  <c:v>3800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5900824"/>
        <c:axId val="205902784"/>
      </c:barChart>
      <c:catAx>
        <c:axId val="20590082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400" b="0" i="0" u="none" strike="noStrike">
                <a:solidFill>
                  <a:srgbClr val="CC0000"/>
                </a:solidFill>
                <a:latin typeface="Helvetica Neue"/>
              </a:defRPr>
            </a:pPr>
            <a:endParaRPr lang="en-US"/>
          </a:p>
        </c:txPr>
        <c:crossAx val="205902784"/>
        <c:crosses val="autoZero"/>
        <c:auto val="1"/>
        <c:lblAlgn val="ctr"/>
        <c:lblOffset val="100"/>
        <c:noMultiLvlLbl val="1"/>
      </c:catAx>
      <c:valAx>
        <c:axId val="20590278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5900824"/>
        <c:crosses val="autoZero"/>
        <c:crossBetween val="between"/>
      </c:valAx>
      <c:spPr>
        <a:solidFill>
          <a:srgbClr val="F1C1C1"/>
        </a:solidFill>
        <a:ln w="38100" cap="flat">
          <a:solidFill>
            <a:srgbClr val="CF0909"/>
          </a:solidFill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Series0</c:v>
                </c:pt>
              </c:strCache>
            </c:strRef>
          </c:tx>
          <c:spPr>
            <a:ln w="25400" cap="flat">
              <a:solidFill>
                <a:srgbClr val="C0504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18697</c:v>
                </c:pt>
                <c:pt idx="1">
                  <c:v>6820</c:v>
                </c:pt>
                <c:pt idx="2">
                  <c:v>18207</c:v>
                </c:pt>
                <c:pt idx="3">
                  <c:v>6439</c:v>
                </c:pt>
                <c:pt idx="4">
                  <c:v>15627</c:v>
                </c:pt>
                <c:pt idx="5">
                  <c:v>13382</c:v>
                </c:pt>
                <c:pt idx="6">
                  <c:v>17350</c:v>
                </c:pt>
                <c:pt idx="7">
                  <c:v>17048</c:v>
                </c:pt>
                <c:pt idx="8">
                  <c:v>11856</c:v>
                </c:pt>
                <c:pt idx="9">
                  <c:v>14593</c:v>
                </c:pt>
                <c:pt idx="10">
                  <c:v>5376</c:v>
                </c:pt>
                <c:pt idx="11">
                  <c:v>14180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Series1</c:v>
                </c:pt>
              </c:strCache>
            </c:strRef>
          </c:tx>
          <c:spPr>
            <a:ln w="25400" cap="flat">
              <a:solidFill>
                <a:srgbClr val="4F81B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6467</c:v>
                </c:pt>
                <c:pt idx="1">
                  <c:v>19401</c:v>
                </c:pt>
                <c:pt idx="2">
                  <c:v>8997</c:v>
                </c:pt>
                <c:pt idx="3">
                  <c:v>12341</c:v>
                </c:pt>
                <c:pt idx="4">
                  <c:v>19679</c:v>
                </c:pt>
                <c:pt idx="5">
                  <c:v>6609</c:v>
                </c:pt>
                <c:pt idx="6">
                  <c:v>9944</c:v>
                </c:pt>
                <c:pt idx="7">
                  <c:v>2000</c:v>
                </c:pt>
                <c:pt idx="8">
                  <c:v>16987</c:v>
                </c:pt>
                <c:pt idx="9">
                  <c:v>11830</c:v>
                </c:pt>
                <c:pt idx="10">
                  <c:v>10897</c:v>
                </c:pt>
                <c:pt idx="11">
                  <c:v>3144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Series2</c:v>
                </c:pt>
              </c:strCache>
            </c:strRef>
          </c:tx>
          <c:spPr>
            <a:ln w="25400" cap="flat">
              <a:solidFill>
                <a:srgbClr val="9BBB59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9BBB59"/>
              </a:solidFill>
              <a:ln w="9525" cap="flat">
                <a:solidFill>
                  <a:srgbClr val="9BBB59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8023</c:v>
                </c:pt>
                <c:pt idx="1">
                  <c:v>16299</c:v>
                </c:pt>
                <c:pt idx="2">
                  <c:v>7446</c:v>
                </c:pt>
                <c:pt idx="3">
                  <c:v>18631</c:v>
                </c:pt>
                <c:pt idx="4">
                  <c:v>7376</c:v>
                </c:pt>
                <c:pt idx="5">
                  <c:v>375</c:v>
                </c:pt>
                <c:pt idx="6">
                  <c:v>2164</c:v>
                </c:pt>
                <c:pt idx="7">
                  <c:v>5376</c:v>
                </c:pt>
                <c:pt idx="8">
                  <c:v>11647</c:v>
                </c:pt>
                <c:pt idx="9">
                  <c:v>11011</c:v>
                </c:pt>
                <c:pt idx="10">
                  <c:v>12370</c:v>
                </c:pt>
                <c:pt idx="11">
                  <c:v>5671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Series3</c:v>
                </c:pt>
              </c:strCache>
            </c:strRef>
          </c:tx>
          <c:spPr>
            <a:ln w="25400" cap="flat">
              <a:solidFill>
                <a:srgbClr val="8064A2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8064A2"/>
              </a:solidFill>
              <a:ln w="9525" cap="flat">
                <a:solidFill>
                  <a:srgbClr val="8064A2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13530</c:v>
                </c:pt>
                <c:pt idx="1">
                  <c:v>11711</c:v>
                </c:pt>
                <c:pt idx="2">
                  <c:v>10949</c:v>
                </c:pt>
                <c:pt idx="3">
                  <c:v>11667</c:v>
                </c:pt>
                <c:pt idx="4">
                  <c:v>4288</c:v>
                </c:pt>
                <c:pt idx="5">
                  <c:v>19134</c:v>
                </c:pt>
                <c:pt idx="6">
                  <c:v>17450</c:v>
                </c:pt>
                <c:pt idx="7">
                  <c:v>2238</c:v>
                </c:pt>
                <c:pt idx="8">
                  <c:v>14532</c:v>
                </c:pt>
                <c:pt idx="9">
                  <c:v>7541</c:v>
                </c:pt>
                <c:pt idx="10">
                  <c:v>9006</c:v>
                </c:pt>
                <c:pt idx="11">
                  <c:v>1385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Series4</c:v>
                </c:pt>
              </c:strCache>
            </c:strRef>
          </c:tx>
          <c:spPr>
            <a:ln w="25400" cap="flat">
              <a:solidFill>
                <a:srgbClr val="4BACC6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4BACC6"/>
              </a:solidFill>
              <a:ln w="9525" cap="flat">
                <a:solidFill>
                  <a:srgbClr val="4BACC6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19737</c:v>
                </c:pt>
                <c:pt idx="1">
                  <c:v>264</c:v>
                </c:pt>
                <c:pt idx="2">
                  <c:v>7995</c:v>
                </c:pt>
                <c:pt idx="3">
                  <c:v>19391</c:v>
                </c:pt>
                <c:pt idx="4">
                  <c:v>6426</c:v>
                </c:pt>
                <c:pt idx="5">
                  <c:v>11498</c:v>
                </c:pt>
                <c:pt idx="6">
                  <c:v>19625</c:v>
                </c:pt>
                <c:pt idx="7">
                  <c:v>116</c:v>
                </c:pt>
                <c:pt idx="8">
                  <c:v>1114</c:v>
                </c:pt>
                <c:pt idx="9">
                  <c:v>6393</c:v>
                </c:pt>
                <c:pt idx="10">
                  <c:v>10420</c:v>
                </c:pt>
                <c:pt idx="11">
                  <c:v>1694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Series5</c:v>
                </c:pt>
              </c:strCache>
            </c:strRef>
          </c:tx>
          <c:spPr>
            <a:ln w="25400" cap="flat">
              <a:solidFill>
                <a:srgbClr val="F79646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F79646"/>
              </a:solidFill>
              <a:ln w="9525" cap="flat">
                <a:solidFill>
                  <a:srgbClr val="F79646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Sheet1!$G$2:$G$13</c:f>
              <c:numCache>
                <c:formatCode>General</c:formatCode>
                <c:ptCount val="12"/>
                <c:pt idx="0">
                  <c:v>3592</c:v>
                </c:pt>
                <c:pt idx="1">
                  <c:v>3928</c:v>
                </c:pt>
                <c:pt idx="2">
                  <c:v>79</c:v>
                </c:pt>
                <c:pt idx="3">
                  <c:v>1190</c:v>
                </c:pt>
                <c:pt idx="4">
                  <c:v>3976</c:v>
                </c:pt>
                <c:pt idx="5">
                  <c:v>13466</c:v>
                </c:pt>
                <c:pt idx="6">
                  <c:v>8221</c:v>
                </c:pt>
                <c:pt idx="7">
                  <c:v>18199</c:v>
                </c:pt>
                <c:pt idx="8">
                  <c:v>2081</c:v>
                </c:pt>
                <c:pt idx="9">
                  <c:v>14532</c:v>
                </c:pt>
                <c:pt idx="10">
                  <c:v>12720</c:v>
                </c:pt>
                <c:pt idx="11">
                  <c:v>6996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Series6</c:v>
                </c:pt>
              </c:strCache>
            </c:strRef>
          </c:tx>
          <c:spPr>
            <a:ln w="25400" cap="flat">
              <a:solidFill>
                <a:srgbClr val="628FC6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628FC6"/>
              </a:solidFill>
              <a:ln w="9525" cap="flat">
                <a:solidFill>
                  <a:srgbClr val="628FC6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Sheet1!$H$2:$H$13</c:f>
              <c:numCache>
                <c:formatCode>General</c:formatCode>
                <c:ptCount val="12"/>
                <c:pt idx="0">
                  <c:v>8304</c:v>
                </c:pt>
                <c:pt idx="1">
                  <c:v>18195</c:v>
                </c:pt>
                <c:pt idx="2">
                  <c:v>16316</c:v>
                </c:pt>
                <c:pt idx="3">
                  <c:v>223</c:v>
                </c:pt>
                <c:pt idx="4">
                  <c:v>528</c:v>
                </c:pt>
                <c:pt idx="5">
                  <c:v>12627</c:v>
                </c:pt>
                <c:pt idx="6">
                  <c:v>178</c:v>
                </c:pt>
                <c:pt idx="7">
                  <c:v>15416</c:v>
                </c:pt>
                <c:pt idx="8">
                  <c:v>2512</c:v>
                </c:pt>
                <c:pt idx="9">
                  <c:v>19300</c:v>
                </c:pt>
                <c:pt idx="10">
                  <c:v>19001</c:v>
                </c:pt>
                <c:pt idx="11">
                  <c:v>8445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Series7</c:v>
                </c:pt>
              </c:strCache>
            </c:strRef>
          </c:tx>
          <c:spPr>
            <a:ln w="25400" cap="flat">
              <a:solidFill>
                <a:srgbClr val="C86360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C86360"/>
              </a:solidFill>
              <a:ln w="9525" cap="flat">
                <a:solidFill>
                  <a:srgbClr val="C86360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Sheet1!$I$2:$I$13</c:f>
              <c:numCache>
                <c:formatCode>General</c:formatCode>
                <c:ptCount val="12"/>
                <c:pt idx="0">
                  <c:v>6993</c:v>
                </c:pt>
                <c:pt idx="1">
                  <c:v>2417</c:v>
                </c:pt>
                <c:pt idx="2">
                  <c:v>11753</c:v>
                </c:pt>
                <c:pt idx="3">
                  <c:v>8061</c:v>
                </c:pt>
                <c:pt idx="4">
                  <c:v>6126</c:v>
                </c:pt>
                <c:pt idx="5">
                  <c:v>15896</c:v>
                </c:pt>
                <c:pt idx="6">
                  <c:v>9546</c:v>
                </c:pt>
                <c:pt idx="7">
                  <c:v>494</c:v>
                </c:pt>
                <c:pt idx="8">
                  <c:v>12931</c:v>
                </c:pt>
                <c:pt idx="9">
                  <c:v>170</c:v>
                </c:pt>
                <c:pt idx="10">
                  <c:v>10023</c:v>
                </c:pt>
                <c:pt idx="11">
                  <c:v>15061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Series8</c:v>
                </c:pt>
              </c:strCache>
            </c:strRef>
          </c:tx>
          <c:spPr>
            <a:ln w="25400" cap="flat">
              <a:solidFill>
                <a:srgbClr val="C0504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Sheet1!$J$2:$J$13</c:f>
              <c:numCache>
                <c:formatCode>General</c:formatCode>
                <c:ptCount val="12"/>
                <c:pt idx="0">
                  <c:v>17374</c:v>
                </c:pt>
                <c:pt idx="1">
                  <c:v>1294</c:v>
                </c:pt>
                <c:pt idx="2">
                  <c:v>2869</c:v>
                </c:pt>
                <c:pt idx="3">
                  <c:v>7315</c:v>
                </c:pt>
                <c:pt idx="4">
                  <c:v>16451</c:v>
                </c:pt>
                <c:pt idx="5">
                  <c:v>12158</c:v>
                </c:pt>
                <c:pt idx="6">
                  <c:v>4926</c:v>
                </c:pt>
                <c:pt idx="7">
                  <c:v>368</c:v>
                </c:pt>
                <c:pt idx="8">
                  <c:v>2864</c:v>
                </c:pt>
                <c:pt idx="9">
                  <c:v>5345</c:v>
                </c:pt>
                <c:pt idx="10">
                  <c:v>19370</c:v>
                </c:pt>
                <c:pt idx="11">
                  <c:v>12417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Series9</c:v>
                </c:pt>
              </c:strCache>
            </c:strRef>
          </c:tx>
          <c:spPr>
            <a:ln w="25400" cap="flat">
              <a:solidFill>
                <a:srgbClr val="4F81B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Sheet1!$K$2:$K$13</c:f>
              <c:numCache>
                <c:formatCode>General</c:formatCode>
                <c:ptCount val="12"/>
                <c:pt idx="0">
                  <c:v>1260</c:v>
                </c:pt>
                <c:pt idx="1">
                  <c:v>506</c:v>
                </c:pt>
                <c:pt idx="2">
                  <c:v>12363</c:v>
                </c:pt>
                <c:pt idx="3">
                  <c:v>14054</c:v>
                </c:pt>
                <c:pt idx="4">
                  <c:v>19600</c:v>
                </c:pt>
                <c:pt idx="5">
                  <c:v>6137</c:v>
                </c:pt>
                <c:pt idx="6">
                  <c:v>15496</c:v>
                </c:pt>
                <c:pt idx="7">
                  <c:v>10288</c:v>
                </c:pt>
                <c:pt idx="8">
                  <c:v>848</c:v>
                </c:pt>
                <c:pt idx="9">
                  <c:v>7434</c:v>
                </c:pt>
                <c:pt idx="10">
                  <c:v>15607</c:v>
                </c:pt>
                <c:pt idx="11">
                  <c:v>3229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Series10</c:v>
                </c:pt>
              </c:strCache>
            </c:strRef>
          </c:tx>
          <c:spPr>
            <a:ln w="25400" cap="flat">
              <a:solidFill>
                <a:srgbClr val="9BBB59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9BBB59"/>
              </a:solidFill>
              <a:ln w="9525" cap="flat">
                <a:solidFill>
                  <a:srgbClr val="9BBB59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Sheet1!$L$2:$L$13</c:f>
              <c:numCache>
                <c:formatCode>General</c:formatCode>
                <c:ptCount val="12"/>
                <c:pt idx="0">
                  <c:v>8413</c:v>
                </c:pt>
                <c:pt idx="1">
                  <c:v>1871</c:v>
                </c:pt>
                <c:pt idx="2">
                  <c:v>4649</c:v>
                </c:pt>
                <c:pt idx="3">
                  <c:v>16882</c:v>
                </c:pt>
                <c:pt idx="4">
                  <c:v>16516</c:v>
                </c:pt>
                <c:pt idx="5">
                  <c:v>6211</c:v>
                </c:pt>
                <c:pt idx="6">
                  <c:v>14387</c:v>
                </c:pt>
                <c:pt idx="7">
                  <c:v>319</c:v>
                </c:pt>
                <c:pt idx="8">
                  <c:v>16504</c:v>
                </c:pt>
                <c:pt idx="9">
                  <c:v>6542</c:v>
                </c:pt>
                <c:pt idx="10">
                  <c:v>5976</c:v>
                </c:pt>
                <c:pt idx="11">
                  <c:v>10348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Series11</c:v>
                </c:pt>
              </c:strCache>
            </c:strRef>
          </c:tx>
          <c:spPr>
            <a:ln w="25400" cap="flat">
              <a:solidFill>
                <a:srgbClr val="8064A2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8064A2"/>
              </a:solidFill>
              <a:ln w="9525" cap="flat">
                <a:solidFill>
                  <a:srgbClr val="8064A2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Sheet1!$M$2:$M$13</c:f>
              <c:numCache>
                <c:formatCode>General</c:formatCode>
                <c:ptCount val="12"/>
                <c:pt idx="0">
                  <c:v>1440</c:v>
                </c:pt>
                <c:pt idx="1">
                  <c:v>4264</c:v>
                </c:pt>
                <c:pt idx="2">
                  <c:v>13279</c:v>
                </c:pt>
                <c:pt idx="3">
                  <c:v>14832</c:v>
                </c:pt>
                <c:pt idx="4">
                  <c:v>17255</c:v>
                </c:pt>
                <c:pt idx="5">
                  <c:v>7355</c:v>
                </c:pt>
                <c:pt idx="6">
                  <c:v>12367</c:v>
                </c:pt>
                <c:pt idx="7">
                  <c:v>7267</c:v>
                </c:pt>
                <c:pt idx="8">
                  <c:v>13417</c:v>
                </c:pt>
                <c:pt idx="9">
                  <c:v>19546</c:v>
                </c:pt>
                <c:pt idx="10">
                  <c:v>3238</c:v>
                </c:pt>
                <c:pt idx="11">
                  <c:v>2957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Series12</c:v>
                </c:pt>
              </c:strCache>
            </c:strRef>
          </c:tx>
          <c:spPr>
            <a:ln w="25400" cap="flat">
              <a:solidFill>
                <a:srgbClr val="4BACC6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4BACC6"/>
              </a:solidFill>
              <a:ln w="9525" cap="flat">
                <a:solidFill>
                  <a:srgbClr val="4BACC6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Sheet1!$N$2:$N$13</c:f>
              <c:numCache>
                <c:formatCode>General</c:formatCode>
                <c:ptCount val="12"/>
                <c:pt idx="0">
                  <c:v>11713</c:v>
                </c:pt>
                <c:pt idx="1">
                  <c:v>8481</c:v>
                </c:pt>
                <c:pt idx="2">
                  <c:v>2442</c:v>
                </c:pt>
                <c:pt idx="3">
                  <c:v>15682</c:v>
                </c:pt>
                <c:pt idx="4">
                  <c:v>16761</c:v>
                </c:pt>
                <c:pt idx="5">
                  <c:v>5487</c:v>
                </c:pt>
                <c:pt idx="6">
                  <c:v>10954</c:v>
                </c:pt>
                <c:pt idx="7">
                  <c:v>18955</c:v>
                </c:pt>
                <c:pt idx="8">
                  <c:v>6373</c:v>
                </c:pt>
                <c:pt idx="9">
                  <c:v>16642</c:v>
                </c:pt>
                <c:pt idx="10">
                  <c:v>1233</c:v>
                </c:pt>
                <c:pt idx="11">
                  <c:v>18469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Series13</c:v>
                </c:pt>
              </c:strCache>
            </c:strRef>
          </c:tx>
          <c:spPr>
            <a:ln w="25400" cap="flat">
              <a:solidFill>
                <a:srgbClr val="F79646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F79646"/>
              </a:solidFill>
              <a:ln w="9525" cap="flat">
                <a:solidFill>
                  <a:srgbClr val="F79646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Sheet1!$O$2:$O$13</c:f>
              <c:numCache>
                <c:formatCode>General</c:formatCode>
                <c:ptCount val="12"/>
                <c:pt idx="0">
                  <c:v>4969</c:v>
                </c:pt>
                <c:pt idx="1">
                  <c:v>15929</c:v>
                </c:pt>
                <c:pt idx="2">
                  <c:v>13454</c:v>
                </c:pt>
                <c:pt idx="3">
                  <c:v>6913</c:v>
                </c:pt>
                <c:pt idx="4">
                  <c:v>3794</c:v>
                </c:pt>
                <c:pt idx="5">
                  <c:v>1518</c:v>
                </c:pt>
                <c:pt idx="6">
                  <c:v>6716</c:v>
                </c:pt>
                <c:pt idx="7">
                  <c:v>7757</c:v>
                </c:pt>
                <c:pt idx="8">
                  <c:v>17408</c:v>
                </c:pt>
                <c:pt idx="9">
                  <c:v>11147</c:v>
                </c:pt>
                <c:pt idx="10">
                  <c:v>11351</c:v>
                </c:pt>
                <c:pt idx="11">
                  <c:v>869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Series14</c:v>
                </c:pt>
              </c:strCache>
            </c:strRef>
          </c:tx>
          <c:spPr>
            <a:ln w="25400" cap="flat">
              <a:solidFill>
                <a:srgbClr val="628FC6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628FC6"/>
              </a:solidFill>
              <a:ln w="9525" cap="flat">
                <a:solidFill>
                  <a:srgbClr val="628FC6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Sheet1!$P$2:$P$13</c:f>
              <c:numCache>
                <c:formatCode>General</c:formatCode>
                <c:ptCount val="12"/>
                <c:pt idx="0">
                  <c:v>12611</c:v>
                </c:pt>
                <c:pt idx="1">
                  <c:v>14442</c:v>
                </c:pt>
                <c:pt idx="2">
                  <c:v>537</c:v>
                </c:pt>
                <c:pt idx="3">
                  <c:v>3126</c:v>
                </c:pt>
                <c:pt idx="4">
                  <c:v>15556</c:v>
                </c:pt>
                <c:pt idx="5">
                  <c:v>682</c:v>
                </c:pt>
                <c:pt idx="6">
                  <c:v>11335</c:v>
                </c:pt>
                <c:pt idx="7">
                  <c:v>4596</c:v>
                </c:pt>
                <c:pt idx="8">
                  <c:v>5351</c:v>
                </c:pt>
                <c:pt idx="9">
                  <c:v>7733</c:v>
                </c:pt>
                <c:pt idx="10">
                  <c:v>1968</c:v>
                </c:pt>
                <c:pt idx="11">
                  <c:v>7428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0971328"/>
        <c:axId val="300971720"/>
      </c:lineChart>
      <c:catAx>
        <c:axId val="3009713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0971720"/>
        <c:crosses val="autoZero"/>
        <c:auto val="1"/>
        <c:lblAlgn val="ctr"/>
        <c:lblOffset val="100"/>
        <c:noMultiLvlLbl val="1"/>
      </c:catAx>
      <c:valAx>
        <c:axId val="300971720"/>
        <c:scaling>
          <c:orientation val="minMax"/>
          <c:max val="2000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0971328"/>
        <c:crosses val="autoZero"/>
        <c:crossBetween val="between"/>
      </c:valAx>
      <c:spPr>
        <a:solidFill>
          <a:srgbClr val="F2F9FC"/>
        </a:solidFill>
        <a:ln>
          <a:noFill/>
        </a:ln>
        <a:effectLst/>
      </c:spPr>
    </c:plotArea>
    <c:legend>
      <c:legendPos val="r"/>
      <c:layout/>
      <c:overlay val="0"/>
    </c:legend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 Sales</c:v>
                </c:pt>
              </c:strCache>
            </c:strRef>
          </c:tx>
          <c:spPr>
            <a:solidFill>
              <a:srgbClr val="C0504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1500</c:v>
                </c:pt>
                <c:pt idx="1">
                  <c:v>4600</c:v>
                </c:pt>
                <c:pt idx="2">
                  <c:v>5156</c:v>
                </c:pt>
                <c:pt idx="3">
                  <c:v>3167</c:v>
                </c:pt>
                <c:pt idx="4">
                  <c:v>8510</c:v>
                </c:pt>
                <c:pt idx="5">
                  <c:v>8009</c:v>
                </c:pt>
                <c:pt idx="6">
                  <c:v>6006</c:v>
                </c:pt>
                <c:pt idx="7">
                  <c:v>7855</c:v>
                </c:pt>
                <c:pt idx="8">
                  <c:v>12102</c:v>
                </c:pt>
                <c:pt idx="9">
                  <c:v>12789</c:v>
                </c:pt>
                <c:pt idx="10">
                  <c:v>10123</c:v>
                </c:pt>
                <c:pt idx="11">
                  <c:v>15121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Proj Sales</c:v>
                </c:pt>
              </c:strCache>
            </c:strRef>
          </c:tx>
          <c:spPr>
            <a:solidFill>
              <a:srgbClr val="4F81B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1000</c:v>
                </c:pt>
                <c:pt idx="1">
                  <c:v>2600</c:v>
                </c:pt>
                <c:pt idx="2">
                  <c:v>3456</c:v>
                </c:pt>
                <c:pt idx="3">
                  <c:v>4567</c:v>
                </c:pt>
                <c:pt idx="4">
                  <c:v>5010</c:v>
                </c:pt>
                <c:pt idx="5">
                  <c:v>6009</c:v>
                </c:pt>
                <c:pt idx="6">
                  <c:v>7006</c:v>
                </c:pt>
                <c:pt idx="7">
                  <c:v>8855</c:v>
                </c:pt>
                <c:pt idx="8">
                  <c:v>9102</c:v>
                </c:pt>
                <c:pt idx="9">
                  <c:v>10789</c:v>
                </c:pt>
                <c:pt idx="10">
                  <c:v>11123</c:v>
                </c:pt>
                <c:pt idx="11">
                  <c:v>12121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0972504"/>
        <c:axId val="300972896"/>
      </c:areaChart>
      <c:catAx>
        <c:axId val="300972504"/>
        <c:scaling>
          <c:orientation val="maxMin"/>
        </c:scaling>
        <c:delete val="0"/>
        <c:axPos val="t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0972896"/>
        <c:crosses val="autoZero"/>
        <c:auto val="1"/>
        <c:lblAlgn val="ctr"/>
        <c:lblOffset val="100"/>
        <c:noMultiLvlLbl val="1"/>
      </c:catAx>
      <c:valAx>
        <c:axId val="300972896"/>
        <c:scaling>
          <c:orientation val="maxMin"/>
        </c:scaling>
        <c:delete val="0"/>
        <c:axPos val="r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09725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 Sales</c:v>
                </c:pt>
              </c:strCache>
            </c:strRef>
          </c:tx>
          <c:spPr>
            <a:solidFill>
              <a:srgbClr val="0088CC">
                <a:alpha val="25000"/>
              </a:srgbClr>
            </a:solidFill>
            <a:ln w="25400" cap="flat">
              <a:solidFill>
                <a:srgbClr val="FFFFFF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1500</c:v>
                </c:pt>
                <c:pt idx="1">
                  <c:v>4600</c:v>
                </c:pt>
                <c:pt idx="2">
                  <c:v>5156</c:v>
                </c:pt>
                <c:pt idx="3">
                  <c:v>3167</c:v>
                </c:pt>
                <c:pt idx="4">
                  <c:v>8510</c:v>
                </c:pt>
                <c:pt idx="5">
                  <c:v>8009</c:v>
                </c:pt>
                <c:pt idx="6">
                  <c:v>6006</c:v>
                </c:pt>
                <c:pt idx="7">
                  <c:v>7855</c:v>
                </c:pt>
                <c:pt idx="8">
                  <c:v>12102</c:v>
                </c:pt>
                <c:pt idx="9">
                  <c:v>12789</c:v>
                </c:pt>
                <c:pt idx="10">
                  <c:v>10123</c:v>
                </c:pt>
                <c:pt idx="11">
                  <c:v>15121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Proj Sales</c:v>
                </c:pt>
              </c:strCache>
            </c:strRef>
          </c:tx>
          <c:spPr>
            <a:solidFill>
              <a:srgbClr val="99FFCC">
                <a:alpha val="25000"/>
              </a:srgbClr>
            </a:solidFill>
            <a:ln w="25400" cap="flat">
              <a:solidFill>
                <a:srgbClr val="FFFFFF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1000</c:v>
                </c:pt>
                <c:pt idx="1">
                  <c:v>2600</c:v>
                </c:pt>
                <c:pt idx="2">
                  <c:v>3456</c:v>
                </c:pt>
                <c:pt idx="3">
                  <c:v>4567</c:v>
                </c:pt>
                <c:pt idx="4">
                  <c:v>5010</c:v>
                </c:pt>
                <c:pt idx="5">
                  <c:v>6009</c:v>
                </c:pt>
                <c:pt idx="6">
                  <c:v>7006</c:v>
                </c:pt>
                <c:pt idx="7">
                  <c:v>8855</c:v>
                </c:pt>
                <c:pt idx="8">
                  <c:v>9102</c:v>
                </c:pt>
                <c:pt idx="9">
                  <c:v>10789</c:v>
                </c:pt>
                <c:pt idx="10">
                  <c:v>11123</c:v>
                </c:pt>
                <c:pt idx="11">
                  <c:v>12121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1342504"/>
        <c:axId val="301342896"/>
      </c:areaChart>
      <c:catAx>
        <c:axId val="3013425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1342896"/>
        <c:crosses val="autoZero"/>
        <c:auto val="1"/>
        <c:lblAlgn val="ctr"/>
        <c:lblOffset val="100"/>
        <c:noMultiLvlLbl val="1"/>
      </c:catAx>
      <c:valAx>
        <c:axId val="301342896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1342504"/>
        <c:crosses val="autoZero"/>
        <c:crossBetween val="midCat"/>
      </c:valAx>
      <c:spPr>
        <a:solidFill>
          <a:srgbClr val="D1E1F1"/>
        </a:solidFill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 Sales</c:v>
                </c:pt>
              </c:strCache>
            </c:strRef>
          </c:tx>
          <c:spPr>
            <a:solidFill>
              <a:srgbClr val="0088CC">
                <a:alpha val="50000"/>
              </a:srgbClr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1500</c:v>
                </c:pt>
                <c:pt idx="1">
                  <c:v>4600</c:v>
                </c:pt>
                <c:pt idx="2">
                  <c:v>5156</c:v>
                </c:pt>
                <c:pt idx="3">
                  <c:v>3167</c:v>
                </c:pt>
                <c:pt idx="4">
                  <c:v>8510</c:v>
                </c:pt>
                <c:pt idx="5">
                  <c:v>8009</c:v>
                </c:pt>
                <c:pt idx="6">
                  <c:v>6006</c:v>
                </c:pt>
                <c:pt idx="7">
                  <c:v>7855</c:v>
                </c:pt>
                <c:pt idx="8">
                  <c:v>12102</c:v>
                </c:pt>
                <c:pt idx="9">
                  <c:v>12789</c:v>
                </c:pt>
                <c:pt idx="10">
                  <c:v>10123</c:v>
                </c:pt>
                <c:pt idx="11">
                  <c:v>15121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Proj Sales</c:v>
                </c:pt>
              </c:strCache>
            </c:strRef>
          </c:tx>
          <c:spPr>
            <a:solidFill>
              <a:srgbClr val="99FFCC">
                <a:alpha val="50000"/>
              </a:srgbClr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1000</c:v>
                </c:pt>
                <c:pt idx="1">
                  <c:v>2600</c:v>
                </c:pt>
                <c:pt idx="2">
                  <c:v>3456</c:v>
                </c:pt>
                <c:pt idx="3">
                  <c:v>4567</c:v>
                </c:pt>
                <c:pt idx="4">
                  <c:v>5010</c:v>
                </c:pt>
                <c:pt idx="5">
                  <c:v>6009</c:v>
                </c:pt>
                <c:pt idx="6">
                  <c:v>7006</c:v>
                </c:pt>
                <c:pt idx="7">
                  <c:v>8855</c:v>
                </c:pt>
                <c:pt idx="8">
                  <c:v>9102</c:v>
                </c:pt>
                <c:pt idx="9">
                  <c:v>10789</c:v>
                </c:pt>
                <c:pt idx="10">
                  <c:v>11123</c:v>
                </c:pt>
                <c:pt idx="11">
                  <c:v>12121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1343680"/>
        <c:axId val="301344072"/>
      </c:areaChart>
      <c:catAx>
        <c:axId val="3013436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1344072"/>
        <c:crosses val="autoZero"/>
        <c:auto val="1"/>
        <c:lblAlgn val="ctr"/>
        <c:lblOffset val="100"/>
        <c:noMultiLvlLbl val="1"/>
      </c:catAx>
      <c:valAx>
        <c:axId val="30134407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1343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 Sales</c:v>
                </c:pt>
              </c:strCache>
            </c:strRef>
          </c:tx>
          <c:spPr>
            <a:solidFill>
              <a:srgbClr val="CC8833">
                <a:alpha val="75000"/>
              </a:srgbClr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1500</c:v>
                </c:pt>
                <c:pt idx="1">
                  <c:v>4600</c:v>
                </c:pt>
                <c:pt idx="2">
                  <c:v>5156</c:v>
                </c:pt>
                <c:pt idx="3">
                  <c:v>3167</c:v>
                </c:pt>
                <c:pt idx="4">
                  <c:v>8510</c:v>
                </c:pt>
                <c:pt idx="5">
                  <c:v>8009</c:v>
                </c:pt>
                <c:pt idx="6">
                  <c:v>6006</c:v>
                </c:pt>
                <c:pt idx="7">
                  <c:v>7855</c:v>
                </c:pt>
                <c:pt idx="8">
                  <c:v>12102</c:v>
                </c:pt>
                <c:pt idx="9">
                  <c:v>12789</c:v>
                </c:pt>
                <c:pt idx="10">
                  <c:v>10123</c:v>
                </c:pt>
                <c:pt idx="11">
                  <c:v>15121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Proj Sales</c:v>
                </c:pt>
              </c:strCache>
            </c:strRef>
          </c:tx>
          <c:spPr>
            <a:solidFill>
              <a:srgbClr val="CCFF69">
                <a:alpha val="75000"/>
              </a:srgbClr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1000</c:v>
                </c:pt>
                <c:pt idx="1">
                  <c:v>2600</c:v>
                </c:pt>
                <c:pt idx="2">
                  <c:v>3456</c:v>
                </c:pt>
                <c:pt idx="3">
                  <c:v>4567</c:v>
                </c:pt>
                <c:pt idx="4">
                  <c:v>5010</c:v>
                </c:pt>
                <c:pt idx="5">
                  <c:v>6009</c:v>
                </c:pt>
                <c:pt idx="6">
                  <c:v>7006</c:v>
                </c:pt>
                <c:pt idx="7">
                  <c:v>8855</c:v>
                </c:pt>
                <c:pt idx="8">
                  <c:v>9102</c:v>
                </c:pt>
                <c:pt idx="9">
                  <c:v>10789</c:v>
                </c:pt>
                <c:pt idx="10">
                  <c:v>11123</c:v>
                </c:pt>
                <c:pt idx="11">
                  <c:v>12121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1344856"/>
        <c:axId val="301345248"/>
      </c:areaChart>
      <c:catAx>
        <c:axId val="3013448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1345248"/>
        <c:crosses val="autoZero"/>
        <c:auto val="1"/>
        <c:lblAlgn val="ctr"/>
        <c:lblOffset val="100"/>
        <c:noMultiLvlLbl val="1"/>
      </c:catAx>
      <c:valAx>
        <c:axId val="301345248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13448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pi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Project Status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dPt>
            <c:idx val="0"/>
            <c:bubble3D val="0"/>
            <c:spPr>
              <a:solidFill>
                <a:srgbClr val="5DA5DA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AA43A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60BD68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17CB0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Red</c:v>
                </c:pt>
                <c:pt idx="1">
                  <c:v>Amber</c:v>
                </c:pt>
                <c:pt idx="2">
                  <c:v>Green</c:v>
                </c:pt>
                <c:pt idx="3">
                  <c:v>Unknown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20</c:v>
                </c:pt>
                <c:pt idx="2">
                  <c:v>30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l"/>
      <c:overlay val="0"/>
    </c:legend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pi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Project Status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dPt>
            <c:idx val="0"/>
            <c:bubble3D val="0"/>
            <c:spPr>
              <a:solidFill>
                <a:srgbClr val="5DA5DA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AA43A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60BD68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17CB0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Red</c:v>
                </c:pt>
                <c:pt idx="1">
                  <c:v>Amber</c:v>
                </c:pt>
                <c:pt idx="2">
                  <c:v>Green</c:v>
                </c:pt>
                <c:pt idx="3">
                  <c:v>Unknown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20</c:v>
                </c:pt>
                <c:pt idx="2">
                  <c:v>30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</c:legend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pi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Location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dPt>
            <c:idx val="0"/>
            <c:bubble3D val="0"/>
            <c:spPr>
              <a:solidFill>
                <a:srgbClr val="5DA5DA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AA43A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60BD68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17CB0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4"/>
            <c:bubble3D val="0"/>
            <c:spPr>
              <a:solidFill>
                <a:srgbClr val="B2912F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5"/>
            <c:bubble3D val="0"/>
            <c:spPr>
              <a:solidFill>
                <a:srgbClr val="B276B2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6"/>
            <c:bubble3D val="0"/>
            <c:spPr>
              <a:solidFill>
                <a:srgbClr val="DECF3F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CN</c:v>
                </c:pt>
                <c:pt idx="1">
                  <c:v>DE</c:v>
                </c:pt>
                <c:pt idx="2">
                  <c:v>GB</c:v>
                </c:pt>
                <c:pt idx="3">
                  <c:v>MX</c:v>
                </c:pt>
                <c:pt idx="4">
                  <c:v>JP</c:v>
                </c:pt>
                <c:pt idx="5">
                  <c:v>IN</c:v>
                </c:pt>
                <c:pt idx="6">
                  <c:v>US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69</c:v>
                </c:pt>
                <c:pt idx="1">
                  <c:v>35</c:v>
                </c:pt>
                <c:pt idx="2">
                  <c:v>40</c:v>
                </c:pt>
                <c:pt idx="3">
                  <c:v>85</c:v>
                </c:pt>
                <c:pt idx="4">
                  <c:v>38</c:v>
                </c:pt>
                <c:pt idx="5">
                  <c:v>99</c:v>
                </c:pt>
                <c:pt idx="6">
                  <c:v>101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</c:legend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pi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Location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dPt>
            <c:idx val="0"/>
            <c:bubble3D val="0"/>
            <c:spPr>
              <a:solidFill>
                <a:srgbClr val="5DA5DA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AA43A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60BD68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17CB0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4"/>
            <c:bubble3D val="0"/>
            <c:spPr>
              <a:solidFill>
                <a:srgbClr val="B2912F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5"/>
            <c:bubble3D val="0"/>
            <c:spPr>
              <a:solidFill>
                <a:srgbClr val="B276B2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6"/>
            <c:bubble3D val="0"/>
            <c:spPr>
              <a:solidFill>
                <a:srgbClr val="DECF3F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CN</c:v>
                </c:pt>
                <c:pt idx="1">
                  <c:v>DE</c:v>
                </c:pt>
                <c:pt idx="2">
                  <c:v>GB</c:v>
                </c:pt>
                <c:pt idx="3">
                  <c:v>MX</c:v>
                </c:pt>
                <c:pt idx="4">
                  <c:v>JP</c:v>
                </c:pt>
                <c:pt idx="5">
                  <c:v>IN</c:v>
                </c:pt>
                <c:pt idx="6">
                  <c:v>US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69</c:v>
                </c:pt>
                <c:pt idx="1">
                  <c:v>35</c:v>
                </c:pt>
                <c:pt idx="2">
                  <c:v>40</c:v>
                </c:pt>
                <c:pt idx="3">
                  <c:v>85</c:v>
                </c:pt>
                <c:pt idx="4">
                  <c:v>38</c:v>
                </c:pt>
                <c:pt idx="5">
                  <c:v>99</c:v>
                </c:pt>
                <c:pt idx="6">
                  <c:v>101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pPr algn="l"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Left Title &amp; Large Legend</a:t>
            </a:r>
          </a:p>
        </c:rich>
      </c:tx>
      <c:overlay val="0"/>
    </c:title>
    <c:autoTitleDeleted val="0"/>
    <c:plotArea>
      <c:layout/>
      <c:pi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Location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dPt>
            <c:idx val="0"/>
            <c:bubble3D val="0"/>
            <c:spPr>
              <a:solidFill>
                <a:srgbClr val="5DA5DA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AA43A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60BD68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17CB0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4"/>
            <c:bubble3D val="0"/>
            <c:spPr>
              <a:solidFill>
                <a:srgbClr val="B2912F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5"/>
            <c:bubble3D val="0"/>
            <c:spPr>
              <a:solidFill>
                <a:srgbClr val="B276B2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6"/>
            <c:bubble3D val="0"/>
            <c:spPr>
              <a:solidFill>
                <a:srgbClr val="DECF3F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CN</c:v>
                </c:pt>
                <c:pt idx="1">
                  <c:v>DE</c:v>
                </c:pt>
                <c:pt idx="2">
                  <c:v>GB</c:v>
                </c:pt>
                <c:pt idx="3">
                  <c:v>MX</c:v>
                </c:pt>
                <c:pt idx="4">
                  <c:v>JP</c:v>
                </c:pt>
                <c:pt idx="5">
                  <c:v>IN</c:v>
                </c:pt>
                <c:pt idx="6">
                  <c:v>US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69</c:v>
                </c:pt>
                <c:pt idx="1">
                  <c:v>35</c:v>
                </c:pt>
                <c:pt idx="2">
                  <c:v>40</c:v>
                </c:pt>
                <c:pt idx="3">
                  <c:v>85</c:v>
                </c:pt>
                <c:pt idx="4">
                  <c:v>38</c:v>
                </c:pt>
                <c:pt idx="5">
                  <c:v>99</c:v>
                </c:pt>
                <c:pt idx="6">
                  <c:v>101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lang="en-US" sz="1800" b="0" i="0" u="none" strike="noStrike">
                <a:solidFill>
                  <a:srgbClr val="000000"/>
                </a:solidFill>
                <a:latin typeface="Arial"/>
              </a:rPr>
              <a:t>Chart Title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California</c:v>
                </c:pt>
              </c:strCache>
            </c:strRef>
          </c:tx>
          <c:spPr>
            <a:solidFill>
              <a:srgbClr val="0088CC">
                <a:alpha val="50196"/>
              </a:srgbClr>
            </a:solidFill>
            <a:ln w="12700" cap="flat">
              <a:solidFill>
                <a:srgbClr val="F1F1F1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i="0" u="none" strike="noStrike">
                    <a:solidFill>
                      <a:srgbClr val="FFFFFF"/>
                    </a:solidFill>
                    <a:latin typeface="Arial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Apartment</c:v>
                </c:pt>
                <c:pt idx="1">
                  <c:v>Townhome</c:v>
                </c:pt>
                <c:pt idx="2">
                  <c:v>Duplex</c:v>
                </c:pt>
                <c:pt idx="3">
                  <c:v>House</c:v>
                </c:pt>
                <c:pt idx="4">
                  <c:v>Big House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2000</c:v>
                </c:pt>
                <c:pt idx="1">
                  <c:v>2800</c:v>
                </c:pt>
                <c:pt idx="2">
                  <c:v>3200</c:v>
                </c:pt>
                <c:pt idx="3">
                  <c:v>4000</c:v>
                </c:pt>
                <c:pt idx="4">
                  <c:v>5000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 cap="flat">
                    <a:solidFill>
                      <a:srgbClr val="F1F1F1"/>
                    </a:solidFill>
                    <a:prstDash val="solid"/>
                    <a:round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Texas</c:v>
                </c:pt>
              </c:strCache>
            </c:strRef>
          </c:tx>
          <c:spPr>
            <a:solidFill>
              <a:srgbClr val="99FFCC">
                <a:alpha val="50196"/>
              </a:srgbClr>
            </a:solidFill>
            <a:ln w="12700" cap="flat">
              <a:solidFill>
                <a:srgbClr val="F1F1F1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i="0" u="none" strike="noStrike">
                    <a:solidFill>
                      <a:srgbClr val="FFFFFF"/>
                    </a:solidFill>
                    <a:latin typeface="Arial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Apartment</c:v>
                </c:pt>
                <c:pt idx="1">
                  <c:v>Townhome</c:v>
                </c:pt>
                <c:pt idx="2">
                  <c:v>Duplex</c:v>
                </c:pt>
                <c:pt idx="3">
                  <c:v>House</c:v>
                </c:pt>
                <c:pt idx="4">
                  <c:v>Big House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1400</c:v>
                </c:pt>
                <c:pt idx="1">
                  <c:v>2000</c:v>
                </c:pt>
                <c:pt idx="2">
                  <c:v>2500</c:v>
                </c:pt>
                <c:pt idx="3">
                  <c:v>3000</c:v>
                </c:pt>
                <c:pt idx="4">
                  <c:v>3800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 cap="flat">
                    <a:solidFill>
                      <a:srgbClr val="F1F1F1"/>
                    </a:solidFill>
                    <a:prstDash val="solid"/>
                    <a:round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5"/>
        <c:axId val="298535392"/>
        <c:axId val="298535784"/>
      </c:barChart>
      <c:catAx>
        <c:axId val="2985353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100" b="0" i="0" u="none" strike="noStrike">
                <a:solidFill>
                  <a:srgbClr val="0000CC"/>
                </a:solidFill>
                <a:latin typeface="Times"/>
              </a:defRPr>
            </a:pPr>
            <a:endParaRPr lang="en-US"/>
          </a:p>
        </c:txPr>
        <c:crossAx val="298535784"/>
        <c:crosses val="autoZero"/>
        <c:auto val="1"/>
        <c:lblAlgn val="ctr"/>
        <c:lblOffset val="100"/>
        <c:noMultiLvlLbl val="1"/>
      </c:catAx>
      <c:valAx>
        <c:axId val="298535784"/>
        <c:scaling>
          <c:orientation val="minMax"/>
          <c:max val="500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98535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</c:legend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Title &amp; Legend</a:t>
            </a:r>
          </a:p>
        </c:rich>
      </c:tx>
      <c:overlay val="0"/>
    </c:title>
    <c:autoTitleDeleted val="0"/>
    <c:plotArea>
      <c:layout/>
      <c:pi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Location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dPt>
            <c:idx val="0"/>
            <c:bubble3D val="0"/>
            <c:spPr>
              <a:solidFill>
                <a:srgbClr val="5DA5DA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AA43A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60BD68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17CB0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4"/>
            <c:bubble3D val="0"/>
            <c:spPr>
              <a:solidFill>
                <a:srgbClr val="B2912F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5"/>
            <c:bubble3D val="0"/>
            <c:spPr>
              <a:solidFill>
                <a:srgbClr val="B276B2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6"/>
            <c:bubble3D val="0"/>
            <c:spPr>
              <a:solidFill>
                <a:srgbClr val="DECF3F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CN</c:v>
                </c:pt>
                <c:pt idx="1">
                  <c:v>DE</c:v>
                </c:pt>
                <c:pt idx="2">
                  <c:v>GB</c:v>
                </c:pt>
                <c:pt idx="3">
                  <c:v>MX</c:v>
                </c:pt>
                <c:pt idx="4">
                  <c:v>JP</c:v>
                </c:pt>
                <c:pt idx="5">
                  <c:v>IN</c:v>
                </c:pt>
                <c:pt idx="6">
                  <c:v>US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69</c:v>
                </c:pt>
                <c:pt idx="1">
                  <c:v>35</c:v>
                </c:pt>
                <c:pt idx="2">
                  <c:v>40</c:v>
                </c:pt>
                <c:pt idx="3">
                  <c:v>85</c:v>
                </c:pt>
                <c:pt idx="4">
                  <c:v>38</c:v>
                </c:pt>
                <c:pt idx="5">
                  <c:v>99</c:v>
                </c:pt>
                <c:pt idx="6">
                  <c:v>101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Project Status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dPt>
            <c:idx val="0"/>
            <c:bubble3D val="0"/>
            <c:spPr>
              <a:solidFill>
                <a:srgbClr val="FC0000"/>
              </a:solidFill>
              <a:ln w="25400" cap="flat">
                <a:solidFill>
                  <a:srgbClr val="F1F1F1"/>
                </a:solidFill>
                <a:prstDash val="solid"/>
                <a:round/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FCC00"/>
              </a:solidFill>
              <a:ln w="25400" cap="flat">
                <a:solidFill>
                  <a:srgbClr val="F1F1F1"/>
                </a:solidFill>
                <a:prstDash val="solid"/>
                <a:round/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009900"/>
              </a:solidFill>
              <a:ln w="25400" cap="flat">
                <a:solidFill>
                  <a:srgbClr val="F1F1F1"/>
                </a:solidFill>
                <a:prstDash val="solid"/>
                <a:round/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6600CC"/>
              </a:solidFill>
              <a:ln w="25400" cap="flat">
                <a:solidFill>
                  <a:srgbClr val="F1F1F1"/>
                </a:solidFill>
                <a:prstDash val="solid"/>
                <a:round/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Red</c:v>
                </c:pt>
                <c:pt idx="1">
                  <c:v>Amber</c:v>
                </c:pt>
                <c:pt idx="2">
                  <c:v>Green</c:v>
                </c:pt>
                <c:pt idx="3">
                  <c:v>Unknown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20</c:v>
                </c:pt>
                <c:pt idx="2">
                  <c:v>30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r"/>
      <c:overlay val="0"/>
    </c:legend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Location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>
              <a:innerShdw blurRad="254000" dist="254000" dir="5400000">
                <a:srgbClr val="000000">
                  <a:alpha val="35000"/>
                </a:srgbClr>
              </a:innerShdw>
            </a:effectLst>
          </c:spPr>
          <c:dPt>
            <c:idx val="0"/>
            <c:bubble3D val="0"/>
            <c:spPr>
              <a:solidFill>
                <a:srgbClr val="5DA5DA"/>
              </a:solidFill>
              <a:ln w="38100" cap="flat">
                <a:solidFill>
                  <a:srgbClr val="F1F1F1"/>
                </a:solidFill>
                <a:prstDash val="solid"/>
                <a:round/>
              </a:ln>
              <a:effectLst>
                <a:innerShdw blurRad="254000" dist="254000" dir="5400000">
                  <a:srgbClr val="000000">
                    <a:alpha val="35000"/>
                  </a:srgbClr>
                </a:innerShdw>
              </a:effectLst>
            </c:spPr>
          </c:dPt>
          <c:dPt>
            <c:idx val="1"/>
            <c:bubble3D val="0"/>
            <c:spPr>
              <a:solidFill>
                <a:srgbClr val="FAA43A"/>
              </a:solidFill>
              <a:ln w="38100" cap="flat">
                <a:solidFill>
                  <a:srgbClr val="F1F1F1"/>
                </a:solidFill>
                <a:prstDash val="solid"/>
                <a:round/>
              </a:ln>
              <a:effectLst>
                <a:innerShdw blurRad="254000" dist="254000" dir="5400000">
                  <a:srgbClr val="000000">
                    <a:alpha val="35000"/>
                  </a:srgbClr>
                </a:innerShdw>
              </a:effectLst>
            </c:spPr>
          </c:dPt>
          <c:dPt>
            <c:idx val="2"/>
            <c:bubble3D val="0"/>
            <c:spPr>
              <a:solidFill>
                <a:srgbClr val="60BD68"/>
              </a:solidFill>
              <a:ln w="38100" cap="flat">
                <a:solidFill>
                  <a:srgbClr val="F1F1F1"/>
                </a:solidFill>
                <a:prstDash val="solid"/>
                <a:round/>
              </a:ln>
              <a:effectLst>
                <a:innerShdw blurRad="254000" dist="254000" dir="5400000">
                  <a:srgbClr val="000000">
                    <a:alpha val="35000"/>
                  </a:srgbClr>
                </a:innerShdw>
              </a:effectLst>
            </c:spPr>
          </c:dPt>
          <c:dPt>
            <c:idx val="3"/>
            <c:bubble3D val="0"/>
            <c:spPr>
              <a:solidFill>
                <a:srgbClr val="F17CB0"/>
              </a:solidFill>
              <a:ln w="38100" cap="flat">
                <a:solidFill>
                  <a:srgbClr val="F1F1F1"/>
                </a:solidFill>
                <a:prstDash val="solid"/>
                <a:round/>
              </a:ln>
              <a:effectLst>
                <a:innerShdw blurRad="254000" dist="254000" dir="5400000">
                  <a:srgbClr val="000000">
                    <a:alpha val="35000"/>
                  </a:srgbClr>
                </a:innerShdw>
              </a:effectLst>
            </c:spPr>
          </c:dPt>
          <c:dPt>
            <c:idx val="4"/>
            <c:bubble3D val="0"/>
            <c:spPr>
              <a:solidFill>
                <a:srgbClr val="B2912F"/>
              </a:solidFill>
              <a:ln w="38100" cap="flat">
                <a:solidFill>
                  <a:srgbClr val="F1F1F1"/>
                </a:solidFill>
                <a:prstDash val="solid"/>
                <a:round/>
              </a:ln>
              <a:effectLst>
                <a:innerShdw blurRad="254000" dist="254000" dir="5400000">
                  <a:srgbClr val="000000">
                    <a:alpha val="35000"/>
                  </a:srgbClr>
                </a:innerShdw>
              </a:effectLst>
            </c:spPr>
          </c:dPt>
          <c:dPt>
            <c:idx val="5"/>
            <c:bubble3D val="0"/>
            <c:spPr>
              <a:solidFill>
                <a:srgbClr val="B276B2"/>
              </a:solidFill>
              <a:ln w="38100" cap="flat">
                <a:solidFill>
                  <a:srgbClr val="F1F1F1"/>
                </a:solidFill>
                <a:prstDash val="solid"/>
                <a:round/>
              </a:ln>
              <a:effectLst>
                <a:innerShdw blurRad="254000" dist="254000" dir="5400000">
                  <a:srgbClr val="000000">
                    <a:alpha val="35000"/>
                  </a:srgbClr>
                </a:innerShdw>
              </a:effectLst>
            </c:spPr>
          </c:dPt>
          <c:dPt>
            <c:idx val="6"/>
            <c:bubble3D val="0"/>
            <c:spPr>
              <a:solidFill>
                <a:srgbClr val="DECF3F"/>
              </a:solidFill>
              <a:ln w="38100" cap="flat">
                <a:solidFill>
                  <a:srgbClr val="F1F1F1"/>
                </a:solidFill>
                <a:prstDash val="solid"/>
                <a:round/>
              </a:ln>
              <a:effectLst>
                <a:innerShdw blurRad="254000" dist="254000" dir="5400000">
                  <a:srgbClr val="000000">
                    <a:alpha val="35000"/>
                  </a:srgbClr>
                </a:innerShdw>
              </a:effectLst>
            </c:spPr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CN</c:v>
                </c:pt>
                <c:pt idx="1">
                  <c:v>DE</c:v>
                </c:pt>
                <c:pt idx="2">
                  <c:v>GB</c:v>
                </c:pt>
                <c:pt idx="3">
                  <c:v>MX</c:v>
                </c:pt>
                <c:pt idx="4">
                  <c:v>JP</c:v>
                </c:pt>
                <c:pt idx="5">
                  <c:v>IN</c:v>
                </c:pt>
                <c:pt idx="6">
                  <c:v>US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69</c:v>
                </c:pt>
                <c:pt idx="1">
                  <c:v>35</c:v>
                </c:pt>
                <c:pt idx="2">
                  <c:v>40</c:v>
                </c:pt>
                <c:pt idx="3">
                  <c:v>85</c:v>
                </c:pt>
                <c:pt idx="4">
                  <c:v>38</c:v>
                </c:pt>
                <c:pt idx="5">
                  <c:v>99</c:v>
                </c:pt>
                <c:pt idx="6">
                  <c:v>101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>
              <a:noFill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13</c:v>
                </c:pt>
                <c:pt idx="1">
                  <c:v>20</c:v>
                </c:pt>
                <c:pt idx="2">
                  <c:v>21</c:v>
                </c:pt>
                <c:pt idx="3">
                  <c:v>25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Y-Value 2</c:v>
                </c:pt>
              </c:strCache>
            </c:strRef>
          </c:tx>
          <c:spPr>
            <a:ln>
              <a:noFill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Sheet1!$C$2:$C$11</c:f>
              <c:numCache>
                <c:formatCode>General</c:formatCode>
                <c:ptCount val="10"/>
                <c:pt idx="0">
                  <c:v>21</c:v>
                </c:pt>
                <c:pt idx="1">
                  <c:v>22</c:v>
                </c:pt>
                <c:pt idx="2">
                  <c:v>25</c:v>
                </c:pt>
                <c:pt idx="3">
                  <c:v>49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1853160"/>
        <c:axId val="301853552"/>
      </c:scatterChart>
      <c:catAx>
        <c:axId val="301853160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4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400" b="0" i="0" u="none" strike="noStrike">
                    <a:solidFill>
                      <a:srgbClr val="428442"/>
                    </a:solidFill>
                    <a:latin typeface="Arial"/>
                  </a:rPr>
                  <a:t>Last 10 Months</a:t>
                </a:r>
              </a:p>
            </c:rich>
          </c:tx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1853552"/>
        <c:crosses val="autoZero"/>
        <c:auto val="1"/>
        <c:lblAlgn val="ctr"/>
        <c:lblOffset val="100"/>
        <c:noMultiLvlLbl val="1"/>
      </c:catAx>
      <c:valAx>
        <c:axId val="301853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4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400" b="0" i="0" u="none" strike="noStrike">
                    <a:solidFill>
                      <a:srgbClr val="428442"/>
                    </a:solidFill>
                    <a:latin typeface="Arial"/>
                  </a:rPr>
                  <a:t>Renters</a:t>
                </a:r>
              </a:p>
            </c:rich>
          </c:tx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18531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Airplane</c:v>
                </c:pt>
              </c:strCache>
            </c:strRef>
          </c:tx>
          <c:spPr>
            <a:ln w="101600" cap="flat">
              <a:solidFill>
                <a:srgbClr val="FF0000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12"/>
            <c:spPr>
              <a:solidFill>
                <a:srgbClr val="FF0000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33</c:v>
                </c:pt>
                <c:pt idx="1">
                  <c:v>20</c:v>
                </c:pt>
                <c:pt idx="2">
                  <c:v>51</c:v>
                </c:pt>
                <c:pt idx="3">
                  <c:v>65</c:v>
                </c:pt>
                <c:pt idx="4">
                  <c:v>71</c:v>
                </c:pt>
                <c:pt idx="5">
                  <c:v>75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Train</c:v>
                </c:pt>
              </c:strCache>
            </c:strRef>
          </c:tx>
          <c:spPr>
            <a:ln w="101600" cap="flat">
              <a:solidFill>
                <a:srgbClr val="F2AF00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12"/>
            <c:spPr>
              <a:solidFill>
                <a:srgbClr val="F2AF00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0">
                  <c:v>99</c:v>
                </c:pt>
                <c:pt idx="1">
                  <c:v>88</c:v>
                </c:pt>
                <c:pt idx="2">
                  <c:v>77</c:v>
                </c:pt>
                <c:pt idx="3">
                  <c:v>89</c:v>
                </c:pt>
                <c:pt idx="4">
                  <c:v>99</c:v>
                </c:pt>
                <c:pt idx="5">
                  <c:v>99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Bus</c:v>
                </c:pt>
              </c:strCache>
            </c:strRef>
          </c:tx>
          <c:spPr>
            <a:ln w="101600" cap="flat">
              <a:solidFill>
                <a:srgbClr val="7AB800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12"/>
            <c:spPr>
              <a:solidFill>
                <a:srgbClr val="7AB800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0">
                  <c:v>21</c:v>
                </c:pt>
                <c:pt idx="1">
                  <c:v>22</c:v>
                </c:pt>
                <c:pt idx="2">
                  <c:v>25</c:v>
                </c:pt>
                <c:pt idx="3">
                  <c:v>49</c:v>
                </c:pt>
                <c:pt idx="4">
                  <c:v>59</c:v>
                </c:pt>
                <c:pt idx="5">
                  <c:v>69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2661352"/>
        <c:axId val="302661744"/>
      </c:scatterChart>
      <c:catAx>
        <c:axId val="302661352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2661744"/>
        <c:crosses val="autoZero"/>
        <c:auto val="1"/>
        <c:lblAlgn val="ctr"/>
        <c:lblOffset val="100"/>
        <c:noMultiLvlLbl val="1"/>
      </c:catAx>
      <c:valAx>
        <c:axId val="302661744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2661352"/>
        <c:crosses val="autoZero"/>
        <c:crossBetween val="midCat"/>
      </c:valAx>
      <c:spPr>
        <a:solidFill>
          <a:srgbClr val="F1F1F1"/>
        </a:solidFill>
        <a:ln>
          <a:noFill/>
        </a:ln>
        <a:effectLst/>
      </c:spPr>
    </c:plotArea>
    <c:legend>
      <c:legendPos val="b"/>
      <c:overlay val="0"/>
    </c:legend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>
              <a:noFill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13</c:v>
                </c:pt>
                <c:pt idx="1">
                  <c:v>20</c:v>
                </c:pt>
                <c:pt idx="2">
                  <c:v>21</c:v>
                </c:pt>
                <c:pt idx="3">
                  <c:v>25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Y-Value 2</c:v>
                </c:pt>
              </c:strCache>
            </c:strRef>
          </c:tx>
          <c:spPr>
            <a:ln>
              <a:noFill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Sheet1!$C$2:$C$11</c:f>
              <c:numCache>
                <c:formatCode>General</c:formatCode>
                <c:ptCount val="10"/>
                <c:pt idx="0">
                  <c:v>21</c:v>
                </c:pt>
                <c:pt idx="1">
                  <c:v>22</c:v>
                </c:pt>
                <c:pt idx="2">
                  <c:v>25</c:v>
                </c:pt>
                <c:pt idx="3">
                  <c:v>49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2662528"/>
        <c:axId val="302662920"/>
      </c:scatterChart>
      <c:catAx>
        <c:axId val="302662528"/>
        <c:scaling>
          <c:orientation val="maxMin"/>
        </c:scaling>
        <c:delete val="0"/>
        <c:axPos val="t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2662920"/>
        <c:crosses val="autoZero"/>
        <c:auto val="1"/>
        <c:lblAlgn val="ctr"/>
        <c:lblOffset val="100"/>
        <c:noMultiLvlLbl val="1"/>
      </c:catAx>
      <c:valAx>
        <c:axId val="302662920"/>
        <c:scaling>
          <c:orientation val="maxMin"/>
        </c:scaling>
        <c:delete val="0"/>
        <c:axPos val="r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2662528"/>
        <c:crosses val="autoZero"/>
        <c:crossBetween val="midCat"/>
      </c:valAx>
      <c:spPr>
        <a:solidFill>
          <a:srgbClr val="F2F9FC"/>
        </a:solidFill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Airplane</c:v>
                </c:pt>
              </c:strCache>
            </c:strRef>
          </c:tx>
          <c:spPr>
            <a:ln w="25400" cap="flat">
              <a:solidFill>
                <a:srgbClr val="C0504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33</c:v>
                </c:pt>
                <c:pt idx="1">
                  <c:v>20</c:v>
                </c:pt>
                <c:pt idx="2">
                  <c:v>51</c:v>
                </c:pt>
                <c:pt idx="3">
                  <c:v>65</c:v>
                </c:pt>
                <c:pt idx="4">
                  <c:v>71</c:v>
                </c:pt>
                <c:pt idx="5">
                  <c:v>75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Train</c:v>
                </c:pt>
              </c:strCache>
            </c:strRef>
          </c:tx>
          <c:spPr>
            <a:ln w="25400" cap="flat">
              <a:solidFill>
                <a:srgbClr val="4F81B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0">
                  <c:v>99</c:v>
                </c:pt>
                <c:pt idx="1">
                  <c:v>88</c:v>
                </c:pt>
                <c:pt idx="2">
                  <c:v>77</c:v>
                </c:pt>
                <c:pt idx="3">
                  <c:v>89</c:v>
                </c:pt>
                <c:pt idx="4">
                  <c:v>99</c:v>
                </c:pt>
                <c:pt idx="5">
                  <c:v>99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Bus</c:v>
                </c:pt>
              </c:strCache>
            </c:strRef>
          </c:tx>
          <c:spPr>
            <a:ln w="25400" cap="flat">
              <a:solidFill>
                <a:srgbClr val="9BBB59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9BBB59"/>
              </a:solidFill>
              <a:ln w="9525" cap="flat">
                <a:solidFill>
                  <a:srgbClr val="9BBB59"/>
                </a:solidFill>
                <a:prstDash val="solid"/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0">
                  <c:v>21</c:v>
                </c:pt>
                <c:pt idx="1">
                  <c:v>22</c:v>
                </c:pt>
                <c:pt idx="2">
                  <c:v>25</c:v>
                </c:pt>
                <c:pt idx="3">
                  <c:v>49</c:v>
                </c:pt>
                <c:pt idx="4">
                  <c:v>59</c:v>
                </c:pt>
                <c:pt idx="5">
                  <c:v>69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2663704"/>
        <c:axId val="302664096"/>
      </c:scatterChart>
      <c:catAx>
        <c:axId val="30266370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2664096"/>
        <c:crosses val="autoZero"/>
        <c:auto val="1"/>
        <c:lblAlgn val="ctr"/>
        <c:lblOffset val="100"/>
        <c:noMultiLvlLbl val="1"/>
      </c:catAx>
      <c:valAx>
        <c:axId val="302664096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2663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solidFill>
              <a:srgbClr val="4477CC">
                <a:alpha val="40392"/>
              </a:srgbClr>
            </a:solidFill>
            <a:ln w="12700" cap="flat">
              <a:solidFill>
                <a:srgbClr val="FFFFFF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Sheet1!$A$2:$A$7</c:f>
              <c:numCache>
                <c:formatCode>General</c:formatCode>
                <c:ptCount val="6"/>
                <c:pt idx="0">
                  <c:v>0.3</c:v>
                </c:pt>
                <c:pt idx="1">
                  <c:v>0.6</c:v>
                </c:pt>
                <c:pt idx="2">
                  <c:v>0.9</c:v>
                </c:pt>
                <c:pt idx="3">
                  <c:v>1.2</c:v>
                </c:pt>
                <c:pt idx="4">
                  <c:v>1.5</c:v>
                </c:pt>
                <c:pt idx="5">
                  <c:v>1.7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1.3</c:v>
                </c:pt>
                <c:pt idx="1">
                  <c:v>6</c:v>
                </c:pt>
                <c:pt idx="2">
                  <c:v>3.5</c:v>
                </c:pt>
                <c:pt idx="3">
                  <c:v>2.5</c:v>
                </c:pt>
                <c:pt idx="4">
                  <c:v>7.5</c:v>
                </c:pt>
                <c:pt idx="5">
                  <c:v>5</c:v>
                </c:pt>
              </c:numCache>
            </c:numRef>
          </c:yVal>
          <c:bubbleSize>
            <c:numRef>
              <c:f>Sheet1!$C$2:$C$7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7</c:v>
                </c:pt>
                <c:pt idx="5">
                  <c:v>4</c:v>
                </c:pt>
              </c:numCache>
            </c:numRef>
          </c:bubbleSize>
          <c:bubble3D val="0"/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 cap="flat">
                    <a:solidFill>
                      <a:srgbClr val="FFFFFF"/>
                    </a:solidFill>
                    <a:prstDash val="solid"/>
                    <a:round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Y-Value 2</c:v>
                </c:pt>
              </c:strCache>
            </c:strRef>
          </c:tx>
          <c:spPr>
            <a:solidFill>
              <a:srgbClr val="ED7D31">
                <a:alpha val="40392"/>
              </a:srgbClr>
            </a:solidFill>
            <a:ln w="12700" cap="flat">
              <a:solidFill>
                <a:srgbClr val="FFFFFF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Sheet1!$A$2:$A$7</c:f>
              <c:numCache>
                <c:formatCode>General</c:formatCode>
                <c:ptCount val="6"/>
                <c:pt idx="0">
                  <c:v>0.3</c:v>
                </c:pt>
                <c:pt idx="1">
                  <c:v>0.6</c:v>
                </c:pt>
                <c:pt idx="2">
                  <c:v>0.9</c:v>
                </c:pt>
                <c:pt idx="3">
                  <c:v>1.2</c:v>
                </c:pt>
                <c:pt idx="4">
                  <c:v>1.5</c:v>
                </c:pt>
                <c:pt idx="5">
                  <c:v>1.7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0">
                  <c:v>3</c:v>
                </c:pt>
                <c:pt idx="1">
                  <c:v>9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10</c:v>
                </c:pt>
              </c:numCache>
            </c:numRef>
          </c:yVal>
          <c:bubbleSize>
            <c:numRef>
              <c:f>Sheet1!$E$2:$D$7</c:f>
              <c:numCache>
                <c:formatCode>General</c:formatCode>
                <c:ptCount val="6"/>
                <c:pt idx="0">
                  <c:v>9</c:v>
                </c:pt>
                <c:pt idx="1">
                  <c:v>7</c:v>
                </c:pt>
                <c:pt idx="2">
                  <c:v>10</c:v>
                </c:pt>
                <c:pt idx="3">
                  <c:v>2</c:v>
                </c:pt>
                <c:pt idx="4">
                  <c:v>4</c:v>
                </c:pt>
                <c:pt idx="5">
                  <c:v>5</c:v>
                </c:pt>
              </c:numCache>
            </c:numRef>
          </c:bubbleSize>
          <c:bubble3D val="0"/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 cap="flat">
                    <a:solidFill>
                      <a:srgbClr val="FFFFFF"/>
                    </a:solidFill>
                    <a:prstDash val="solid"/>
                    <a:round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bubbleScale val="100"/>
        <c:showNegBubbles val="1"/>
        <c:axId val="302664880"/>
        <c:axId val="303066864"/>
      </c:bubbleChart>
      <c:catAx>
        <c:axId val="3026648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3066864"/>
        <c:crosses val="autoZero"/>
        <c:auto val="1"/>
        <c:lblAlgn val="ctr"/>
        <c:lblOffset val="100"/>
        <c:noMultiLvlLbl val="1"/>
      </c:catAx>
      <c:valAx>
        <c:axId val="303066864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2664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Airplane</c:v>
                </c:pt>
              </c:strCache>
            </c:strRef>
          </c:tx>
          <c:spPr>
            <a:solidFill>
              <a:srgbClr val="FF0000">
                <a:alpha val="25098"/>
              </a:srgbClr>
            </a:solidFill>
            <a:ln w="101600" cap="flat">
              <a:solidFill>
                <a:srgbClr val="FF0000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33</c:v>
                </c:pt>
                <c:pt idx="1">
                  <c:v>20</c:v>
                </c:pt>
                <c:pt idx="2">
                  <c:v>51</c:v>
                </c:pt>
                <c:pt idx="3">
                  <c:v>65</c:v>
                </c:pt>
                <c:pt idx="4">
                  <c:v>71</c:v>
                </c:pt>
                <c:pt idx="5">
                  <c:v>75</c:v>
                </c:pt>
              </c:numCache>
            </c:numRef>
          </c:yVal>
          <c:bubbleSize>
            <c:numRef>
              <c:f>Sheet1!$C$2:$C$7</c:f>
              <c:numCache>
                <c:formatCode>General</c:formatCode>
                <c:ptCount val="6"/>
                <c:pt idx="0">
                  <c:v>10</c:v>
                </c:pt>
                <c:pt idx="1">
                  <c:v>10</c:v>
                </c:pt>
                <c:pt idx="2">
                  <c:v>12</c:v>
                </c:pt>
                <c:pt idx="3">
                  <c:v>12</c:v>
                </c:pt>
                <c:pt idx="4">
                  <c:v>15</c:v>
                </c:pt>
                <c:pt idx="5">
                  <c:v>20</c:v>
                </c:pt>
              </c:numCache>
            </c:numRef>
          </c:bubbleSize>
          <c:bubble3D val="0"/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01600" cap="flat">
                    <a:solidFill>
                      <a:srgbClr val="FF0000"/>
                    </a:solidFill>
                    <a:prstDash val="solid"/>
                    <a:round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rgbClr val="F2AF00">
                <a:alpha val="25098"/>
              </a:srgbClr>
            </a:solidFill>
            <a:ln w="101600" cap="flat">
              <a:solidFill>
                <a:srgbClr val="F2AF00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0">
                  <c:v>99</c:v>
                </c:pt>
                <c:pt idx="1">
                  <c:v>88</c:v>
                </c:pt>
                <c:pt idx="2">
                  <c:v>77</c:v>
                </c:pt>
                <c:pt idx="3">
                  <c:v>89</c:v>
                </c:pt>
                <c:pt idx="4">
                  <c:v>99</c:v>
                </c:pt>
                <c:pt idx="5">
                  <c:v>99</c:v>
                </c:pt>
              </c:numCache>
            </c:numRef>
          </c:yVal>
          <c:bubbleSize>
            <c:numRef>
              <c:f>Sheet1!$E$2:$D$7</c:f>
              <c:numCache>
                <c:formatCode>General</c:formatCode>
                <c:ptCount val="6"/>
                <c:pt idx="0">
                  <c:v>20</c:v>
                </c:pt>
                <c:pt idx="1">
                  <c:v>20</c:v>
                </c:pt>
                <c:pt idx="2">
                  <c:v>22</c:v>
                </c:pt>
                <c:pt idx="3">
                  <c:v>22</c:v>
                </c:pt>
                <c:pt idx="4">
                  <c:v>25</c:v>
                </c:pt>
                <c:pt idx="5">
                  <c:v>30</c:v>
                </c:pt>
              </c:numCache>
            </c:numRef>
          </c:bubbleSize>
          <c:bubble3D val="0"/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01600" cap="flat">
                    <a:solidFill>
                      <a:srgbClr val="F2AF00"/>
                    </a:solidFill>
                    <a:prstDash val="solid"/>
                    <a:round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Bus</c:v>
                </c:pt>
              </c:strCache>
            </c:strRef>
          </c:tx>
          <c:spPr>
            <a:solidFill>
              <a:srgbClr val="7AB800">
                <a:alpha val="25098"/>
              </a:srgbClr>
            </a:solidFill>
            <a:ln w="101600" cap="flat">
              <a:solidFill>
                <a:srgbClr val="7AB800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Sheet1!$F$2:$F$7</c:f>
              <c:numCache>
                <c:formatCode>General</c:formatCode>
                <c:ptCount val="6"/>
                <c:pt idx="0">
                  <c:v>21</c:v>
                </c:pt>
                <c:pt idx="1">
                  <c:v>22</c:v>
                </c:pt>
                <c:pt idx="2">
                  <c:v>25</c:v>
                </c:pt>
                <c:pt idx="3">
                  <c:v>49</c:v>
                </c:pt>
                <c:pt idx="4">
                  <c:v>59</c:v>
                </c:pt>
                <c:pt idx="5">
                  <c:v>69</c:v>
                </c:pt>
              </c:numCache>
            </c:numRef>
          </c:yVal>
          <c:bubbleSize>
            <c:numRef>
              <c:f>Sheet1!$G$2:$E$7</c:f>
              <c:numCache>
                <c:formatCode>General</c:formatCode>
                <c:ptCount val="6"/>
                <c:pt idx="0">
                  <c:v>11</c:v>
                </c:pt>
                <c:pt idx="1">
                  <c:v>11</c:v>
                </c:pt>
                <c:pt idx="2">
                  <c:v>13</c:v>
                </c:pt>
                <c:pt idx="3">
                  <c:v>13</c:v>
                </c:pt>
                <c:pt idx="4">
                  <c:v>16</c:v>
                </c:pt>
                <c:pt idx="5">
                  <c:v>21</c:v>
                </c:pt>
              </c:numCache>
            </c:numRef>
          </c:bubbleSize>
          <c:bubble3D val="0"/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01600" cap="flat">
                    <a:solidFill>
                      <a:srgbClr val="7AB800"/>
                    </a:solidFill>
                    <a:prstDash val="solid"/>
                    <a:round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1"/>
        <c:axId val="303067648"/>
        <c:axId val="303068040"/>
      </c:bubbleChart>
      <c:catAx>
        <c:axId val="3030676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3068040"/>
        <c:crosses val="autoZero"/>
        <c:auto val="1"/>
        <c:lblAlgn val="ctr"/>
        <c:lblOffset val="100"/>
        <c:noMultiLvlLbl val="1"/>
      </c:catAx>
      <c:valAx>
        <c:axId val="303068040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3067648"/>
        <c:crosses val="autoZero"/>
        <c:crossBetween val="between"/>
      </c:valAx>
      <c:spPr>
        <a:solidFill>
          <a:srgbClr val="F1F1F1"/>
        </a:solidFill>
        <a:ln>
          <a:noFill/>
        </a:ln>
        <a:effectLst/>
      </c:spPr>
    </c:plotArea>
    <c:legend>
      <c:legendPos val="b"/>
      <c:overlay val="0"/>
    </c:legend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solidFill>
              <a:srgbClr val="C0504D"/>
            </a:solidFill>
            <a:ln w="25400" cap="flat">
              <a:solidFill>
                <a:srgbClr val="FFFFFF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xVal>
            <c:numRef>
              <c:f>Sheet1!$A$2:$A$7</c:f>
              <c:numCache>
                <c:formatCode>General</c:formatCode>
                <c:ptCount val="6"/>
                <c:pt idx="0">
                  <c:v>0.3</c:v>
                </c:pt>
                <c:pt idx="1">
                  <c:v>0.6</c:v>
                </c:pt>
                <c:pt idx="2">
                  <c:v>0.9</c:v>
                </c:pt>
                <c:pt idx="3">
                  <c:v>1.2</c:v>
                </c:pt>
                <c:pt idx="4">
                  <c:v>1.5</c:v>
                </c:pt>
                <c:pt idx="5">
                  <c:v>1.7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1.3</c:v>
                </c:pt>
                <c:pt idx="1">
                  <c:v>6</c:v>
                </c:pt>
                <c:pt idx="2">
                  <c:v>3.5</c:v>
                </c:pt>
                <c:pt idx="3">
                  <c:v>2.5</c:v>
                </c:pt>
                <c:pt idx="4">
                  <c:v>7.5</c:v>
                </c:pt>
                <c:pt idx="5">
                  <c:v>5</c:v>
                </c:pt>
              </c:numCache>
            </c:numRef>
          </c:yVal>
          <c:bubbleSize>
            <c:numRef>
              <c:f>Sheet1!$C$2:$C$7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7</c:v>
                </c:pt>
                <c:pt idx="5">
                  <c:v>4</c:v>
                </c:pt>
              </c:numCache>
            </c:numRef>
          </c:bubbleSize>
          <c:bubble3D val="0"/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25400" cap="flat">
                    <a:solidFill>
                      <a:srgbClr val="FFFFFF"/>
                    </a:solidFill>
                    <a:prstDash val="solid"/>
                    <a:round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Y-Value 2</c:v>
                </c:pt>
              </c:strCache>
            </c:strRef>
          </c:tx>
          <c:spPr>
            <a:solidFill>
              <a:srgbClr val="4F81BD"/>
            </a:solidFill>
            <a:ln w="25400" cap="flat">
              <a:solidFill>
                <a:srgbClr val="FFFFFF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xVal>
            <c:numRef>
              <c:f>Sheet1!$A$2:$A$7</c:f>
              <c:numCache>
                <c:formatCode>General</c:formatCode>
                <c:ptCount val="6"/>
                <c:pt idx="0">
                  <c:v>0.3</c:v>
                </c:pt>
                <c:pt idx="1">
                  <c:v>0.6</c:v>
                </c:pt>
                <c:pt idx="2">
                  <c:v>0.9</c:v>
                </c:pt>
                <c:pt idx="3">
                  <c:v>1.2</c:v>
                </c:pt>
                <c:pt idx="4">
                  <c:v>1.5</c:v>
                </c:pt>
                <c:pt idx="5">
                  <c:v>1.7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0">
                  <c:v>3</c:v>
                </c:pt>
                <c:pt idx="1">
                  <c:v>9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10</c:v>
                </c:pt>
              </c:numCache>
            </c:numRef>
          </c:yVal>
          <c:bubbleSize>
            <c:numRef>
              <c:f>Sheet1!$E$2:$D$7</c:f>
              <c:numCache>
                <c:formatCode>General</c:formatCode>
                <c:ptCount val="6"/>
                <c:pt idx="0">
                  <c:v>9</c:v>
                </c:pt>
                <c:pt idx="1">
                  <c:v>7</c:v>
                </c:pt>
                <c:pt idx="2">
                  <c:v>10</c:v>
                </c:pt>
                <c:pt idx="3">
                  <c:v>2</c:v>
                </c:pt>
                <c:pt idx="4">
                  <c:v>4</c:v>
                </c:pt>
                <c:pt idx="5">
                  <c:v>5</c:v>
                </c:pt>
              </c:numCache>
            </c:numRef>
          </c:bubbleSize>
          <c:bubble3D val="0"/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25400" cap="flat">
                    <a:solidFill>
                      <a:srgbClr val="FFFFFF"/>
                    </a:solidFill>
                    <a:prstDash val="solid"/>
                    <a:round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1"/>
        <c:axId val="303068824"/>
        <c:axId val="303069216"/>
      </c:bubbleChart>
      <c:catAx>
        <c:axId val="303068824"/>
        <c:scaling>
          <c:orientation val="maxMin"/>
        </c:scaling>
        <c:delete val="0"/>
        <c:axPos val="t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3069216"/>
        <c:crosses val="autoZero"/>
        <c:auto val="1"/>
        <c:lblAlgn val="ctr"/>
        <c:lblOffset val="100"/>
        <c:noMultiLvlLbl val="1"/>
      </c:catAx>
      <c:valAx>
        <c:axId val="303069216"/>
        <c:scaling>
          <c:orientation val="maxMin"/>
        </c:scaling>
        <c:delete val="0"/>
        <c:axPos val="r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3068824"/>
        <c:crosses val="autoZero"/>
        <c:crossBetween val="between"/>
      </c:valAx>
      <c:spPr>
        <a:solidFill>
          <a:srgbClr val="F2F9FC"/>
        </a:solidFill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pPr>
              <a:defRPr sz="1400" b="0" i="0" u="none" strike="noStrike">
                <a:solidFill>
                  <a:srgbClr val="A9A9A9"/>
                </a:solidFill>
                <a:latin typeface="Helvetica Neue"/>
              </a:defRPr>
            </a:pPr>
            <a:r>
              <a:rPr sz="1400" b="0" i="0" u="none" strike="noStrike">
                <a:solidFill>
                  <a:srgbClr val="A9A9A9"/>
                </a:solidFill>
                <a:latin typeface="Helvetica Neue"/>
              </a:rPr>
              <a:t>No CatAxis, ValGridLine=dash</a:t>
            </a:r>
          </a:p>
        </c:rich>
      </c:tx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C0504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Sheet1!$A$2:$A$5</c:f>
              <c:strCache>
                <c:ptCount val="4"/>
                <c:pt idx="0">
                  <c:v>May</c:v>
                </c:pt>
                <c:pt idx="1">
                  <c:v>June</c:v>
                </c:pt>
                <c:pt idx="2">
                  <c:v>July</c:v>
                </c:pt>
                <c:pt idx="3">
                  <c:v>August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26</c:v>
                </c:pt>
                <c:pt idx="1">
                  <c:v>53</c:v>
                </c:pt>
                <c:pt idx="2">
                  <c:v>100</c:v>
                </c:pt>
                <c:pt idx="3">
                  <c:v>75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rgbClr val="4F81B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Sheet1!$A$2:$A$5</c:f>
              <c:strCache>
                <c:ptCount val="4"/>
                <c:pt idx="0">
                  <c:v>May</c:v>
                </c:pt>
                <c:pt idx="1">
                  <c:v>June</c:v>
                </c:pt>
                <c:pt idx="2">
                  <c:v>July</c:v>
                </c:pt>
                <c:pt idx="3">
                  <c:v>August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43.5</c:v>
                </c:pt>
                <c:pt idx="1">
                  <c:v>70.3</c:v>
                </c:pt>
                <c:pt idx="2">
                  <c:v>90.1</c:v>
                </c:pt>
                <c:pt idx="3">
                  <c:v>80.05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8536960"/>
        <c:axId val="298537352"/>
      </c:barChart>
      <c:catAx>
        <c:axId val="298536960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98537352"/>
        <c:crosses val="autoZero"/>
        <c:auto val="1"/>
        <c:lblAlgn val="ctr"/>
        <c:lblOffset val="100"/>
        <c:noMultiLvlLbl val="1"/>
      </c:catAx>
      <c:valAx>
        <c:axId val="298537352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CC6699"/>
              </a:solidFill>
              <a:prstDash val="dash"/>
              <a:round/>
            </a:ln>
          </c:spPr>
        </c:majorGridlines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98536960"/>
        <c:crosses val="autoZero"/>
        <c:crossBetween val="between"/>
      </c:valAx>
      <c:spPr>
        <a:solidFill>
          <a:srgbClr val="F1F1F1"/>
        </a:solidFill>
        <a:ln>
          <a:noFill/>
        </a:ln>
        <a:effectLst/>
      </c:spPr>
    </c:plotArea>
    <c:legend>
      <c:legendPos val="r"/>
      <c:overlay val="0"/>
    </c:legend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Airplane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33</c:v>
                </c:pt>
                <c:pt idx="1">
                  <c:v>20</c:v>
                </c:pt>
                <c:pt idx="2">
                  <c:v>51</c:v>
                </c:pt>
                <c:pt idx="3">
                  <c:v>65</c:v>
                </c:pt>
                <c:pt idx="4">
                  <c:v>71</c:v>
                </c:pt>
                <c:pt idx="5">
                  <c:v>75</c:v>
                </c:pt>
              </c:numCache>
            </c:numRef>
          </c:yVal>
          <c:bubbleSize>
            <c:numRef>
              <c:f>Sheet1!$C$2:$C$7</c:f>
              <c:numCache>
                <c:formatCode>General</c:formatCode>
                <c:ptCount val="6"/>
                <c:pt idx="0">
                  <c:v>10</c:v>
                </c:pt>
                <c:pt idx="1">
                  <c:v>10</c:v>
                </c:pt>
                <c:pt idx="2">
                  <c:v>12</c:v>
                </c:pt>
                <c:pt idx="3">
                  <c:v>12</c:v>
                </c:pt>
                <c:pt idx="4">
                  <c:v>15</c:v>
                </c:pt>
                <c:pt idx="5">
                  <c:v>20</c:v>
                </c:pt>
              </c:numCache>
            </c:numRef>
          </c:bubbleSize>
          <c:bubble3D val="0"/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0">
                  <c:v>99</c:v>
                </c:pt>
                <c:pt idx="1">
                  <c:v>88</c:v>
                </c:pt>
                <c:pt idx="2">
                  <c:v>77</c:v>
                </c:pt>
                <c:pt idx="3">
                  <c:v>89</c:v>
                </c:pt>
                <c:pt idx="4">
                  <c:v>99</c:v>
                </c:pt>
                <c:pt idx="5">
                  <c:v>99</c:v>
                </c:pt>
              </c:numCache>
            </c:numRef>
          </c:yVal>
          <c:bubbleSize>
            <c:numRef>
              <c:f>Sheet1!$E$2:$D$7</c:f>
              <c:numCache>
                <c:formatCode>General</c:formatCode>
                <c:ptCount val="6"/>
                <c:pt idx="0">
                  <c:v>20</c:v>
                </c:pt>
                <c:pt idx="1">
                  <c:v>20</c:v>
                </c:pt>
                <c:pt idx="2">
                  <c:v>22</c:v>
                </c:pt>
                <c:pt idx="3">
                  <c:v>22</c:v>
                </c:pt>
                <c:pt idx="4">
                  <c:v>25</c:v>
                </c:pt>
                <c:pt idx="5">
                  <c:v>30</c:v>
                </c:pt>
              </c:numCache>
            </c:numRef>
          </c:bubbleSize>
          <c:bubble3D val="0"/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Bus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Sheet1!$F$2:$F$7</c:f>
              <c:numCache>
                <c:formatCode>General</c:formatCode>
                <c:ptCount val="6"/>
                <c:pt idx="0">
                  <c:v>21</c:v>
                </c:pt>
                <c:pt idx="1">
                  <c:v>22</c:v>
                </c:pt>
                <c:pt idx="2">
                  <c:v>25</c:v>
                </c:pt>
                <c:pt idx="3">
                  <c:v>49</c:v>
                </c:pt>
                <c:pt idx="4">
                  <c:v>59</c:v>
                </c:pt>
                <c:pt idx="5">
                  <c:v>69</c:v>
                </c:pt>
              </c:numCache>
            </c:numRef>
          </c:yVal>
          <c:bubbleSize>
            <c:numRef>
              <c:f>Sheet1!$G$2:$E$7</c:f>
              <c:numCache>
                <c:formatCode>General</c:formatCode>
                <c:ptCount val="6"/>
                <c:pt idx="0">
                  <c:v>11</c:v>
                </c:pt>
                <c:pt idx="1">
                  <c:v>11</c:v>
                </c:pt>
                <c:pt idx="2">
                  <c:v>13</c:v>
                </c:pt>
                <c:pt idx="3">
                  <c:v>13</c:v>
                </c:pt>
                <c:pt idx="4">
                  <c:v>16</c:v>
                </c:pt>
                <c:pt idx="5">
                  <c:v>21</c:v>
                </c:pt>
              </c:numCache>
            </c:numRef>
          </c:bubbleSize>
          <c:bubble3D val="0"/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1"/>
        <c:axId val="303070000"/>
        <c:axId val="303070392"/>
      </c:bubbleChart>
      <c:catAx>
        <c:axId val="3030700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3070392"/>
        <c:crosses val="autoZero"/>
        <c:auto val="1"/>
        <c:lblAlgn val="ctr"/>
        <c:lblOffset val="100"/>
        <c:noMultiLvlLbl val="1"/>
      </c:catAx>
      <c:valAx>
        <c:axId val="30307039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3070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Bottom</c:v>
                </c:pt>
              </c:strCache>
            </c:strRef>
          </c:tx>
          <c:spPr>
            <a:solidFill>
              <a:srgbClr val="C0504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OT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10</c:v>
                </c:pt>
                <c:pt idx="4">
                  <c:v>4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Middle</c:v>
                </c:pt>
              </c:strCache>
            </c:strRef>
          </c:tx>
          <c:spPr>
            <a:solidFill>
              <a:srgbClr val="4F81B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OT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55</c:v>
                </c:pt>
                <c:pt idx="1">
                  <c:v>40</c:v>
                </c:pt>
                <c:pt idx="2">
                  <c:v>20</c:v>
                </c:pt>
                <c:pt idx="3">
                  <c:v>30</c:v>
                </c:pt>
                <c:pt idx="4">
                  <c:v>15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Top</c:v>
                </c:pt>
              </c:strCache>
            </c:strRef>
          </c:tx>
          <c:spPr>
            <a:solidFill>
              <a:srgbClr val="9BBB59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OT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10</c:v>
                </c:pt>
                <c:pt idx="1">
                  <c:v>22</c:v>
                </c:pt>
                <c:pt idx="2">
                  <c:v>25</c:v>
                </c:pt>
                <c:pt idx="3">
                  <c:v>35</c:v>
                </c:pt>
                <c:pt idx="4">
                  <c:v>70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03498096"/>
        <c:axId val="303499272"/>
      </c:barChart>
      <c:barChart>
        <c:barDir val="bar"/>
        <c:grouping val="clustere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Current</c:v>
                </c:pt>
              </c:strCache>
            </c:strRef>
          </c:tx>
          <c:spPr>
            <a:solidFill>
              <a:srgbClr val="C0504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OT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4</c:v>
                </c:pt>
                <c:pt idx="4">
                  <c:v>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3498880"/>
        <c:axId val="303499664"/>
      </c:barChart>
      <c:catAx>
        <c:axId val="3034980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400" b="0" i="0" u="none" strike="noStrike">
                <a:solidFill>
                  <a:srgbClr val="999999"/>
                </a:solidFill>
                <a:latin typeface="Arial"/>
              </a:defRPr>
            </a:pPr>
            <a:endParaRPr lang="en-US"/>
          </a:p>
        </c:txPr>
        <c:crossAx val="303499272"/>
        <c:crosses val="autoZero"/>
        <c:auto val="1"/>
        <c:lblAlgn val="ctr"/>
        <c:lblOffset val="100"/>
        <c:noMultiLvlLbl val="1"/>
      </c:catAx>
      <c:catAx>
        <c:axId val="303498880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low"/>
        <c:crossAx val="303499272"/>
        <c:crosses val="autoZero"/>
        <c:auto val="1"/>
        <c:lblAlgn val="ctr"/>
        <c:lblOffset val="100"/>
        <c:noMultiLvlLbl val="1"/>
      </c:catAx>
      <c:valAx>
        <c:axId val="303499272"/>
        <c:scaling>
          <c:orientation val="minMax"/>
          <c:max val="10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Primary Value Axis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3498096"/>
        <c:crosses val="autoZero"/>
        <c:crossBetween val="between"/>
        <c:majorUnit val="20"/>
      </c:valAx>
      <c:valAx>
        <c:axId val="303499664"/>
        <c:scaling>
          <c:orientation val="minMax"/>
          <c:max val="10"/>
          <c:min val="1"/>
        </c:scaling>
        <c:delete val="0"/>
        <c:axPos val="t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Secondary Value Axis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3498880"/>
        <c:crosses val="max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Bottom</c:v>
                </c:pt>
              </c:strCache>
            </c:strRef>
          </c:tx>
          <c:spPr>
            <a:solidFill>
              <a:srgbClr val="C0504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OT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10</c:v>
                </c:pt>
                <c:pt idx="4">
                  <c:v>4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Middle</c:v>
                </c:pt>
              </c:strCache>
            </c:strRef>
          </c:tx>
          <c:spPr>
            <a:solidFill>
              <a:srgbClr val="4F81B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OT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55</c:v>
                </c:pt>
                <c:pt idx="1">
                  <c:v>40</c:v>
                </c:pt>
                <c:pt idx="2">
                  <c:v>20</c:v>
                </c:pt>
                <c:pt idx="3">
                  <c:v>30</c:v>
                </c:pt>
                <c:pt idx="4">
                  <c:v>15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Top</c:v>
                </c:pt>
              </c:strCache>
            </c:strRef>
          </c:tx>
          <c:spPr>
            <a:solidFill>
              <a:srgbClr val="9BBB59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OT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10</c:v>
                </c:pt>
                <c:pt idx="1">
                  <c:v>22</c:v>
                </c:pt>
                <c:pt idx="2">
                  <c:v>25</c:v>
                </c:pt>
                <c:pt idx="3">
                  <c:v>35</c:v>
                </c:pt>
                <c:pt idx="4">
                  <c:v>70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03500448"/>
        <c:axId val="303500840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Current</c:v>
                </c:pt>
              </c:strCache>
            </c:strRef>
          </c:tx>
          <c:spPr>
            <a:ln>
              <a:noFill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20"/>
            <c:spPr>
              <a:solidFill>
                <a:srgbClr val="FFFF00"/>
              </a:solidFill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c:spPr>
          </c:marker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Pt>
            <c:idx val="3"/>
            <c:bubble3D val="0"/>
          </c:dPt>
          <c:dPt>
            <c:idx val="4"/>
            <c:bubble3D val="0"/>
          </c:dPt>
          <c:cat>
            <c:strRef>
              <c:f>Sheet1!$A$2:$A$6</c:f>
              <c:strCache>
                <c:ptCount val="5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OT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4</c:v>
                </c:pt>
                <c:pt idx="4">
                  <c:v>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3500056"/>
        <c:axId val="303501232"/>
      </c:lineChart>
      <c:catAx>
        <c:axId val="3035004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400" b="0" i="0" u="none" strike="noStrike">
                <a:solidFill>
                  <a:srgbClr val="999999"/>
                </a:solidFill>
                <a:latin typeface="Arial"/>
              </a:defRPr>
            </a:pPr>
            <a:endParaRPr lang="en-US"/>
          </a:p>
        </c:txPr>
        <c:crossAx val="303500840"/>
        <c:crosses val="autoZero"/>
        <c:auto val="1"/>
        <c:lblAlgn val="ctr"/>
        <c:lblOffset val="100"/>
        <c:noMultiLvlLbl val="1"/>
      </c:catAx>
      <c:catAx>
        <c:axId val="30350005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low"/>
        <c:crossAx val="303500840"/>
        <c:crosses val="autoZero"/>
        <c:auto val="1"/>
        <c:lblAlgn val="ctr"/>
        <c:lblOffset val="100"/>
        <c:noMultiLvlLbl val="1"/>
      </c:catAx>
      <c:valAx>
        <c:axId val="303500840"/>
        <c:scaling>
          <c:orientation val="minMax"/>
          <c:max val="10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Primary Value Axis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3500448"/>
        <c:crosses val="autoZero"/>
        <c:crossBetween val="between"/>
        <c:majorUnit val="20"/>
      </c:valAx>
      <c:valAx>
        <c:axId val="303501232"/>
        <c:scaling>
          <c:orientation val="minMax"/>
          <c:max val="10"/>
          <c:min val="1"/>
        </c:scaling>
        <c:delete val="0"/>
        <c:axPos val="r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Secondary Value Axis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3500056"/>
        <c:crosses val="max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</c:v>
                </c:pt>
              </c:strCache>
            </c:strRef>
          </c:tx>
          <c:spPr>
            <a:solidFill>
              <a:srgbClr val="00FFFF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dPt>
            <c:idx val="0"/>
            <c:bubble3D val="0"/>
            <c:spPr>
              <a:ln>
                <a:solidFill>
                  <a:srgbClr val="00FFFF"/>
                </a:solidFill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ln>
                <a:solidFill>
                  <a:srgbClr val="00FFFF"/>
                </a:solidFill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bubble3D val="0"/>
            <c:spPr>
              <a:ln>
                <a:solidFill>
                  <a:srgbClr val="00FFFF"/>
                </a:solidFill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bubble3D val="0"/>
            <c:spPr>
              <a:ln>
                <a:solidFill>
                  <a:srgbClr val="00FFFF"/>
                </a:solidFill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4"/>
            <c:bubble3D val="0"/>
            <c:spPr>
              <a:ln>
                <a:solidFill>
                  <a:srgbClr val="00FFFF"/>
                </a:solidFill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cat>
            <c:strRef>
              <c:f>Sheet1!$A$2:$A$6</c:f>
              <c:strCache>
                <c:ptCount val="5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4</c:v>
                </c:pt>
                <c:pt idx="2">
                  <c:v>7</c:v>
                </c:pt>
                <c:pt idx="3">
                  <c:v>2</c:v>
                </c:pt>
                <c:pt idx="4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3502016"/>
        <c:axId val="303502800"/>
      </c:areaChart>
      <c:barChart>
        <c:barDir val="col"/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Bottom</c:v>
                </c:pt>
              </c:strCache>
            </c:strRef>
          </c:tx>
          <c:spPr>
            <a:solidFill>
              <a:srgbClr val="0000FF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cat>
            <c:strRef>
              <c:f>Sheet1!$A$2:$A$6</c:f>
              <c:strCache>
                <c:ptCount val="5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10</c:v>
                </c:pt>
                <c:pt idx="4">
                  <c:v>4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8536176"/>
        <c:axId val="303502408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Current</c:v>
                </c:pt>
              </c:strCache>
            </c:strRef>
          </c:tx>
          <c:spPr>
            <a:ln w="25400" cap="flat">
              <a:solidFill>
                <a:srgbClr val="C0504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9BBB59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4</c:v>
                </c:pt>
                <c:pt idx="4">
                  <c:v>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3502016"/>
        <c:axId val="303502800"/>
      </c:lineChart>
      <c:catAx>
        <c:axId val="2985361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666666"/>
                </a:solidFill>
                <a:latin typeface="Arial"/>
              </a:defRPr>
            </a:pPr>
            <a:endParaRPr lang="en-US"/>
          </a:p>
        </c:txPr>
        <c:crossAx val="303502408"/>
        <c:crosses val="autoZero"/>
        <c:auto val="1"/>
        <c:lblAlgn val="ctr"/>
        <c:lblOffset val="100"/>
        <c:noMultiLvlLbl val="1"/>
      </c:catAx>
      <c:catAx>
        <c:axId val="30350201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low"/>
        <c:crossAx val="303502408"/>
        <c:crosses val="autoZero"/>
        <c:auto val="1"/>
        <c:lblAlgn val="ctr"/>
        <c:lblOffset val="100"/>
        <c:noMultiLvlLbl val="1"/>
      </c:catAx>
      <c:valAx>
        <c:axId val="303502408"/>
        <c:scaling>
          <c:orientation val="minMax"/>
          <c:max val="10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Primary Value Axis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98536176"/>
        <c:crosses val="autoZero"/>
        <c:crossBetween val="midCat"/>
        <c:majorUnit val="10"/>
      </c:valAx>
      <c:valAx>
        <c:axId val="303502800"/>
        <c:scaling>
          <c:orientation val="minMax"/>
          <c:max val="100"/>
        </c:scaling>
        <c:delete val="0"/>
        <c:axPos val="r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Secondary Value Axis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3502016"/>
        <c:crosses val="max"/>
        <c:crossBetween val="midCat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Bottom</c:v>
                </c:pt>
              </c:strCache>
            </c:strRef>
          </c:tx>
          <c:spPr>
            <a:solidFill>
              <a:srgbClr val="C0504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10</c:v>
                </c:pt>
                <c:pt idx="4">
                  <c:v>4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Middle</c:v>
                </c:pt>
              </c:strCache>
            </c:strRef>
          </c:tx>
          <c:spPr>
            <a:solidFill>
              <a:srgbClr val="4F81B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55</c:v>
                </c:pt>
                <c:pt idx="1">
                  <c:v>40</c:v>
                </c:pt>
                <c:pt idx="2">
                  <c:v>20</c:v>
                </c:pt>
                <c:pt idx="3">
                  <c:v>30</c:v>
                </c:pt>
                <c:pt idx="4">
                  <c:v>15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Top</c:v>
                </c:pt>
              </c:strCache>
            </c:strRef>
          </c:tx>
          <c:spPr>
            <a:solidFill>
              <a:srgbClr val="9BBB59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10</c:v>
                </c:pt>
                <c:pt idx="1">
                  <c:v>22</c:v>
                </c:pt>
                <c:pt idx="2">
                  <c:v>25</c:v>
                </c:pt>
                <c:pt idx="3">
                  <c:v>35</c:v>
                </c:pt>
                <c:pt idx="4">
                  <c:v>70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03503584"/>
        <c:axId val="303503976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Current</c:v>
                </c:pt>
              </c:strCache>
            </c:strRef>
          </c:tx>
          <c:spPr>
            <a:ln w="25400" cap="flat">
              <a:solidFill>
                <a:srgbClr val="C0504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8064A2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25</c:v>
                </c:pt>
                <c:pt idx="1">
                  <c:v>35</c:v>
                </c:pt>
                <c:pt idx="2">
                  <c:v>55</c:v>
                </c:pt>
                <c:pt idx="3">
                  <c:v>10</c:v>
                </c:pt>
                <c:pt idx="4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3503584"/>
        <c:axId val="303503976"/>
      </c:lineChart>
      <c:catAx>
        <c:axId val="3035035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CC"/>
                </a:solidFill>
                <a:latin typeface="Arial"/>
              </a:defRPr>
            </a:pPr>
            <a:endParaRPr lang="en-US"/>
          </a:p>
        </c:txPr>
        <c:crossAx val="303503976"/>
        <c:crosses val="autoZero"/>
        <c:auto val="1"/>
        <c:lblAlgn val="ctr"/>
        <c:lblOffset val="100"/>
        <c:noMultiLvlLbl val="1"/>
      </c:catAx>
      <c:valAx>
        <c:axId val="303503976"/>
        <c:scaling>
          <c:orientation val="minMax"/>
          <c:max val="10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3503584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Large blue shadow</a:t>
            </a:r>
          </a:p>
        </c:rich>
      </c:tx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Texas</c:v>
                </c:pt>
              </c:strCache>
            </c:strRef>
          </c:tx>
          <c:spPr>
            <a:solidFill>
              <a:srgbClr val="C0504D"/>
            </a:solidFill>
            <a:effectLst>
              <a:outerShdw blurRad="127000" dist="63500" dir="2700000" algn="bl">
                <a:srgbClr val="0059B1">
                  <a:alpha val="100000"/>
                </a:srgbClr>
              </a:outerShdw>
            </a:effectLst>
          </c:spPr>
          <c:invertIfNegative val="1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0" i="0" u="none" strike="noStrike">
                    <a:solidFill>
                      <a:srgbClr val="FFFFFF"/>
                    </a:solidFill>
                    <a:latin typeface="Arial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Apartment</c:v>
                </c:pt>
                <c:pt idx="1">
                  <c:v>Townhome</c:v>
                </c:pt>
                <c:pt idx="2">
                  <c:v>Duplex</c:v>
                </c:pt>
                <c:pt idx="3">
                  <c:v>House</c:v>
                </c:pt>
                <c:pt idx="4">
                  <c:v>Big House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1400</c:v>
                </c:pt>
                <c:pt idx="1">
                  <c:v>2000</c:v>
                </c:pt>
                <c:pt idx="2">
                  <c:v>2500</c:v>
                </c:pt>
                <c:pt idx="3">
                  <c:v>3000</c:v>
                </c:pt>
                <c:pt idx="4">
                  <c:v>3800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127000" dist="63500" dir="2700000" algn="bl">
                      <a:srgbClr val="0059B1">
                        <a:alpha val="100000"/>
                      </a:srgbClr>
                    </a:outerShdw>
                  </a:effectLst>
                </c14:spPr>
              </c14:invertSolidFillFmt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03504760"/>
        <c:axId val="303505152"/>
      </c:barChart>
      <c:catAx>
        <c:axId val="30350476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3505152"/>
        <c:crosses val="autoZero"/>
        <c:auto val="1"/>
        <c:lblAlgn val="ctr"/>
        <c:lblOffset val="100"/>
        <c:noMultiLvlLbl val="1"/>
      </c:catAx>
      <c:valAx>
        <c:axId val="303505152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3504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Rotated cyan shadow</a:t>
            </a:r>
          </a:p>
        </c:rich>
      </c:tx>
      <c:overlay val="0"/>
    </c:title>
    <c:autoTitleDeleted val="0"/>
    <c:plotArea>
      <c:layout/>
      <c:pi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Project Status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>
              <a:outerShdw blurRad="127000" dist="63500" dir="10800000" algn="bl">
                <a:srgbClr val="00FFFF">
                  <a:alpha val="100000"/>
                </a:srgbClr>
              </a:outerShdw>
            </a:effectLst>
          </c:spPr>
          <c:dPt>
            <c:idx val="0"/>
            <c:bubble3D val="0"/>
            <c:spPr>
              <a:solidFill>
                <a:srgbClr val="5DA5DA"/>
              </a:solidFill>
              <a:effectLst>
                <a:outerShdw blurRad="127000" dist="63500" dir="10800000" algn="bl">
                  <a:srgbClr val="00FFFF">
                    <a:alpha val="10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AA43A"/>
              </a:solidFill>
              <a:effectLst>
                <a:outerShdw blurRad="127000" dist="63500" dir="10800000" algn="bl">
                  <a:srgbClr val="00FFFF">
                    <a:alpha val="10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60BD68"/>
              </a:solidFill>
              <a:effectLst>
                <a:outerShdw blurRad="127000" dist="63500" dir="10800000" algn="bl">
                  <a:srgbClr val="00FFFF">
                    <a:alpha val="10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17CB0"/>
              </a:solidFill>
              <a:effectLst>
                <a:outerShdw blurRad="127000" dist="63500" dir="10800000" algn="bl">
                  <a:srgbClr val="00FFFF">
                    <a:alpha val="100000"/>
                  </a:srgbClr>
                </a:outerShdw>
              </a:effectLst>
            </c:spPr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Red</c:v>
                </c:pt>
                <c:pt idx="1">
                  <c:v>Amber</c:v>
                </c:pt>
                <c:pt idx="2">
                  <c:v>Green</c:v>
                </c:pt>
                <c:pt idx="3">
                  <c:v>Unknown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20</c:v>
                </c:pt>
                <c:pt idx="2">
                  <c:v>30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No shadow, transparent colors</a:t>
            </a:r>
          </a:p>
        </c:rich>
      </c:tx>
      <c:overlay val="0"/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Region 2</c:v>
                </c:pt>
              </c:strCache>
            </c:strRef>
          </c:tx>
          <c:spPr>
            <a:noFill/>
            <a:effectLst/>
          </c:spPr>
          <c:invertIfNegative val="1"/>
          <c:cat>
            <c:strRef>
              <c:f>Sheet1!$A$2:$A$6</c:f>
              <c:strCache>
                <c:ptCount val="5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30</c:v>
                </c:pt>
                <c:pt idx="2">
                  <c:v>53</c:v>
                </c:pt>
                <c:pt idx="3">
                  <c:v>10</c:v>
                </c:pt>
                <c:pt idx="4">
                  <c:v>25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Region 3</c:v>
                </c:pt>
              </c:strCache>
            </c:strRef>
          </c:tx>
          <c:spPr>
            <a:solidFill>
              <a:srgbClr val="5DA5DA"/>
            </a:solidFill>
            <a:effectLst/>
          </c:spPr>
          <c:invertIfNegative val="1"/>
          <c:cat>
            <c:strRef>
              <c:f>Sheet1!$A$2:$A$6</c:f>
              <c:strCache>
                <c:ptCount val="5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100</c:v>
                </c:pt>
                <c:pt idx="4">
                  <c:v>75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Region 4</c:v>
                </c:pt>
              </c:strCache>
            </c:strRef>
          </c:tx>
          <c:spPr>
            <a:noFill/>
            <a:effectLst/>
          </c:spPr>
          <c:invertIfNegative val="1"/>
          <c:cat>
            <c:strRef>
              <c:f>Sheet1!$A$2:$A$6</c:f>
              <c:strCache>
                <c:ptCount val="5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55</c:v>
                </c:pt>
                <c:pt idx="1">
                  <c:v>43</c:v>
                </c:pt>
                <c:pt idx="2">
                  <c:v>70</c:v>
                </c:pt>
                <c:pt idx="3">
                  <c:v>90</c:v>
                </c:pt>
                <c:pt idx="4">
                  <c:v>80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Region 5</c:v>
                </c:pt>
              </c:strCache>
            </c:strRef>
          </c:tx>
          <c:spPr>
            <a:solidFill>
              <a:srgbClr val="FAA43A"/>
            </a:solidFill>
            <a:effectLst/>
          </c:spPr>
          <c:invertIfNegative val="1"/>
          <c:cat>
            <c:strRef>
              <c:f>Sheet1!$A$2:$A$6</c:f>
              <c:strCache>
                <c:ptCount val="5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55</c:v>
                </c:pt>
                <c:pt idx="1">
                  <c:v>43</c:v>
                </c:pt>
                <c:pt idx="2">
                  <c:v>70</c:v>
                </c:pt>
                <c:pt idx="3">
                  <c:v>90</c:v>
                </c:pt>
                <c:pt idx="4">
                  <c:v>80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04448016"/>
        <c:axId val="304448408"/>
      </c:barChart>
      <c:catAx>
        <c:axId val="30444801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4448408"/>
        <c:crosses val="autoZero"/>
        <c:auto val="1"/>
        <c:lblAlgn val="ctr"/>
        <c:lblOffset val="100"/>
        <c:noMultiLvlLbl val="1"/>
      </c:catAx>
      <c:valAx>
        <c:axId val="304448408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4448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Red glowing shadow</a:t>
            </a:r>
          </a:p>
        </c:rich>
      </c:tx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California</c:v>
                </c:pt>
              </c:strCache>
            </c:strRef>
          </c:tx>
          <c:spPr>
            <a:solidFill>
              <a:srgbClr val="5DA5DA"/>
            </a:solidFill>
            <a:effectLst>
              <a:outerShdw blurRad="254000" dist="12700" dir="5400000" algn="bl">
                <a:srgbClr val="A70000">
                  <a:alpha val="100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Apartment</c:v>
                </c:pt>
                <c:pt idx="1">
                  <c:v>Townhome</c:v>
                </c:pt>
                <c:pt idx="2">
                  <c:v>Duplex</c:v>
                </c:pt>
                <c:pt idx="3">
                  <c:v>House</c:v>
                </c:pt>
                <c:pt idx="4">
                  <c:v>Big House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2000</c:v>
                </c:pt>
                <c:pt idx="1">
                  <c:v>2800</c:v>
                </c:pt>
                <c:pt idx="2">
                  <c:v>3200</c:v>
                </c:pt>
                <c:pt idx="3">
                  <c:v>4000</c:v>
                </c:pt>
                <c:pt idx="4">
                  <c:v>5000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254000" dist="12700" dir="5400000" algn="bl">
                      <a:srgbClr val="A70000">
                        <a:alpha val="100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Texas</c:v>
                </c:pt>
              </c:strCache>
            </c:strRef>
          </c:tx>
          <c:spPr>
            <a:solidFill>
              <a:srgbClr val="FAA43A"/>
            </a:solidFill>
            <a:effectLst>
              <a:outerShdw blurRad="254000" dist="12700" dir="5400000" algn="bl">
                <a:srgbClr val="A70000">
                  <a:alpha val="100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Apartment</c:v>
                </c:pt>
                <c:pt idx="1">
                  <c:v>Townhome</c:v>
                </c:pt>
                <c:pt idx="2">
                  <c:v>Duplex</c:v>
                </c:pt>
                <c:pt idx="3">
                  <c:v>House</c:v>
                </c:pt>
                <c:pt idx="4">
                  <c:v>Big House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1400</c:v>
                </c:pt>
                <c:pt idx="1">
                  <c:v>2000</c:v>
                </c:pt>
                <c:pt idx="2">
                  <c:v>2500</c:v>
                </c:pt>
                <c:pt idx="3">
                  <c:v>3000</c:v>
                </c:pt>
                <c:pt idx="4">
                  <c:v>3800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254000" dist="12700" dir="5400000" algn="bl">
                      <a:srgbClr val="A70000">
                        <a:alpha val="100000"/>
                      </a:srgbClr>
                    </a:outerShdw>
                  </a:effectLst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04449192"/>
        <c:axId val="304449584"/>
      </c:barChart>
      <c:catAx>
        <c:axId val="3044491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CC"/>
                </a:solidFill>
                <a:latin typeface="Times"/>
              </a:defRPr>
            </a:pPr>
            <a:endParaRPr lang="en-US"/>
          </a:p>
        </c:txPr>
        <c:crossAx val="304449584"/>
        <c:crosses val="autoZero"/>
        <c:auto val="1"/>
        <c:lblAlgn val="ctr"/>
        <c:lblOffset val="100"/>
        <c:noMultiLvlLbl val="1"/>
      </c:catAx>
      <c:valAx>
        <c:axId val="304449584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4449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C0504D"/>
            </a:solidFill>
            <a:ln w="12700" cap="flat">
              <a:solidFill>
                <a:srgbClr val="F1F1F1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Lbls>
            <c:numFmt formatCode="#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0" i="0" u="none" strike="noStrike">
                    <a:solidFill>
                      <a:srgbClr val="696969"/>
                    </a:solidFill>
                    <a:latin typeface="Arial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May</c:v>
                </c:pt>
                <c:pt idx="1">
                  <c:v>June</c:v>
                </c:pt>
                <c:pt idx="2">
                  <c:v>July</c:v>
                </c:pt>
                <c:pt idx="3">
                  <c:v>August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26</c:v>
                </c:pt>
                <c:pt idx="1">
                  <c:v>53</c:v>
                </c:pt>
                <c:pt idx="2">
                  <c:v>100</c:v>
                </c:pt>
                <c:pt idx="3">
                  <c:v>75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 cap="flat">
                    <a:solidFill>
                      <a:srgbClr val="F1F1F1"/>
                    </a:solidFill>
                    <a:prstDash val="solid"/>
                    <a:round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rgbClr val="4F81BD"/>
            </a:solidFill>
            <a:ln w="12700" cap="flat">
              <a:solidFill>
                <a:srgbClr val="F1F1F1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Lbls>
            <c:numFmt formatCode="#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0" i="0" u="none" strike="noStrike">
                    <a:solidFill>
                      <a:srgbClr val="696969"/>
                    </a:solidFill>
                    <a:latin typeface="Arial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May</c:v>
                </c:pt>
                <c:pt idx="1">
                  <c:v>June</c:v>
                </c:pt>
                <c:pt idx="2">
                  <c:v>July</c:v>
                </c:pt>
                <c:pt idx="3">
                  <c:v>August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43.5</c:v>
                </c:pt>
                <c:pt idx="1">
                  <c:v>70.3</c:v>
                </c:pt>
                <c:pt idx="2">
                  <c:v>90.1</c:v>
                </c:pt>
                <c:pt idx="3">
                  <c:v>80.05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 cap="flat">
                    <a:solidFill>
                      <a:srgbClr val="F1F1F1"/>
                    </a:solidFill>
                    <a:prstDash val="solid"/>
                    <a:round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98538136"/>
        <c:axId val="298538528"/>
      </c:barChart>
      <c:catAx>
        <c:axId val="29853813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low"/>
        <c:crossAx val="298538528"/>
        <c:crosses val="autoZero"/>
        <c:auto val="1"/>
        <c:lblAlgn val="ctr"/>
        <c:lblOffset val="100"/>
        <c:noMultiLvlLbl val="1"/>
      </c:catAx>
      <c:valAx>
        <c:axId val="29853852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98538136"/>
        <c:crosses val="autoZero"/>
        <c:crossBetween val="between"/>
      </c:valAx>
      <c:spPr>
        <a:solidFill>
          <a:srgbClr val="E1F1FF"/>
        </a:solidFill>
        <a:ln>
          <a:noFill/>
        </a:ln>
        <a:effectLst/>
      </c:spPr>
    </c:plotArea>
    <c:legend>
      <c:legendPos val="b"/>
      <c:overlay val="0"/>
    </c:legend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pPr>
              <a:defRPr sz="1600" b="0" i="0" u="none" strike="noStrike">
                <a:solidFill>
                  <a:srgbClr val="33CF22"/>
                </a:solidFill>
                <a:latin typeface="Helvetica Neue"/>
              </a:defRPr>
            </a:pPr>
            <a:r>
              <a:rPr sz="1600" b="0" i="0" u="none" strike="noStrike">
                <a:solidFill>
                  <a:srgbClr val="33CF22"/>
                </a:solidFill>
                <a:latin typeface="Helvetica Neue"/>
              </a:rPr>
              <a:t>Sales by Region</a:t>
            </a:r>
          </a:p>
        </c:rich>
      </c:tx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California</c:v>
                </c:pt>
              </c:strCache>
            </c:strRef>
          </c:tx>
          <c:spPr>
            <a:solidFill>
              <a:srgbClr val="C0504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Apartment</c:v>
                </c:pt>
                <c:pt idx="1">
                  <c:v>Townhome</c:v>
                </c:pt>
                <c:pt idx="2">
                  <c:v>Duplex</c:v>
                </c:pt>
                <c:pt idx="3">
                  <c:v>House</c:v>
                </c:pt>
                <c:pt idx="4">
                  <c:v>Big House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2000</c:v>
                </c:pt>
                <c:pt idx="1">
                  <c:v>2800</c:v>
                </c:pt>
                <c:pt idx="2">
                  <c:v>3200</c:v>
                </c:pt>
                <c:pt idx="3">
                  <c:v>4000</c:v>
                </c:pt>
                <c:pt idx="4">
                  <c:v>5000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Texas</c:v>
                </c:pt>
              </c:strCache>
            </c:strRef>
          </c:tx>
          <c:spPr>
            <a:solidFill>
              <a:srgbClr val="4F81B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Apartment</c:v>
                </c:pt>
                <c:pt idx="1">
                  <c:v>Townhome</c:v>
                </c:pt>
                <c:pt idx="2">
                  <c:v>Duplex</c:v>
                </c:pt>
                <c:pt idx="3">
                  <c:v>House</c:v>
                </c:pt>
                <c:pt idx="4">
                  <c:v>Big House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1400</c:v>
                </c:pt>
                <c:pt idx="1">
                  <c:v>2000</c:v>
                </c:pt>
                <c:pt idx="2">
                  <c:v>2500</c:v>
                </c:pt>
                <c:pt idx="3">
                  <c:v>3000</c:v>
                </c:pt>
                <c:pt idx="4">
                  <c:v>3800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8863568"/>
        <c:axId val="298863960"/>
      </c:barChart>
      <c:catAx>
        <c:axId val="298863568"/>
        <c:scaling>
          <c:orientation val="maxMin"/>
        </c:scaling>
        <c:delete val="0"/>
        <c:axPos val="r"/>
        <c:majorGridlines>
          <c:spPr>
            <a:ln w="12700" cap="flat">
              <a:solidFill>
                <a:srgbClr val="CC6699"/>
              </a:solidFill>
              <a:prstDash val="dash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4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400" b="0" i="0" u="none" strike="noStrike">
                    <a:solidFill>
                      <a:srgbClr val="428442"/>
                    </a:solidFill>
                    <a:latin typeface="Arial"/>
                  </a:rPr>
                  <a:t>Housing Type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400" b="0" i="0" u="none" strike="noStrike">
                <a:solidFill>
                  <a:srgbClr val="CC0000"/>
                </a:solidFill>
                <a:latin typeface="Helvetica Neue"/>
              </a:defRPr>
            </a:pPr>
            <a:endParaRPr lang="en-US"/>
          </a:p>
        </c:txPr>
        <c:crossAx val="298863960"/>
        <c:crosses val="autoZero"/>
        <c:auto val="1"/>
        <c:lblAlgn val="ctr"/>
        <c:lblOffset val="100"/>
        <c:noMultiLvlLbl val="1"/>
      </c:catAx>
      <c:valAx>
        <c:axId val="298863960"/>
        <c:scaling>
          <c:orientation val="maxMin"/>
        </c:scaling>
        <c:delete val="1"/>
        <c:axPos val="t"/>
        <c:numFmt formatCode="General" sourceLinked="0"/>
        <c:majorTickMark val="out"/>
        <c:minorTickMark val="none"/>
        <c:tickLblPos val="low"/>
        <c:crossAx val="298863568"/>
        <c:crosses val="autoZero"/>
        <c:crossBetween val="between"/>
      </c:valAx>
      <c:spPr>
        <a:solidFill>
          <a:srgbClr val="F1C1C1"/>
        </a:solidFill>
        <a:ln w="38100" cap="flat">
          <a:solidFill>
            <a:srgbClr val="CF0909"/>
          </a:solidFill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California</c:v>
                </c:pt>
              </c:strCache>
            </c:strRef>
          </c:tx>
          <c:spPr>
            <a:solidFill>
              <a:srgbClr val="0088CC">
                <a:alpha val="50196"/>
              </a:srgbClr>
            </a:solidFill>
            <a:ln w="12700" cap="flat">
              <a:solidFill>
                <a:srgbClr val="F1F1F1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i="0" u="none" strike="noStrike">
                    <a:solidFill>
                      <a:srgbClr val="FFFFFF"/>
                    </a:solidFill>
                    <a:latin typeface="Arial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Apartment</c:v>
                </c:pt>
                <c:pt idx="1">
                  <c:v>Townhome</c:v>
                </c:pt>
                <c:pt idx="2">
                  <c:v>Duplex</c:v>
                </c:pt>
                <c:pt idx="3">
                  <c:v>House</c:v>
                </c:pt>
                <c:pt idx="4">
                  <c:v>Big House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2000</c:v>
                </c:pt>
                <c:pt idx="1">
                  <c:v>2800</c:v>
                </c:pt>
                <c:pt idx="2">
                  <c:v>3200</c:v>
                </c:pt>
                <c:pt idx="3">
                  <c:v>4000</c:v>
                </c:pt>
                <c:pt idx="4">
                  <c:v>5000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 cap="flat">
                    <a:solidFill>
                      <a:srgbClr val="F1F1F1"/>
                    </a:solidFill>
                    <a:prstDash val="solid"/>
                    <a:round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Texas</c:v>
                </c:pt>
              </c:strCache>
            </c:strRef>
          </c:tx>
          <c:spPr>
            <a:solidFill>
              <a:srgbClr val="99FFCC">
                <a:alpha val="50196"/>
              </a:srgbClr>
            </a:solidFill>
            <a:ln w="12700" cap="flat">
              <a:solidFill>
                <a:srgbClr val="F1F1F1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i="0" u="none" strike="noStrike">
                    <a:solidFill>
                      <a:srgbClr val="FFFFFF"/>
                    </a:solidFill>
                    <a:latin typeface="Arial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Apartment</c:v>
                </c:pt>
                <c:pt idx="1">
                  <c:v>Townhome</c:v>
                </c:pt>
                <c:pt idx="2">
                  <c:v>Duplex</c:v>
                </c:pt>
                <c:pt idx="3">
                  <c:v>House</c:v>
                </c:pt>
                <c:pt idx="4">
                  <c:v>Big House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1400</c:v>
                </c:pt>
                <c:pt idx="1">
                  <c:v>2000</c:v>
                </c:pt>
                <c:pt idx="2">
                  <c:v>2500</c:v>
                </c:pt>
                <c:pt idx="3">
                  <c:v>3000</c:v>
                </c:pt>
                <c:pt idx="4">
                  <c:v>3800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 cap="flat">
                    <a:solidFill>
                      <a:srgbClr val="F1F1F1"/>
                    </a:solidFill>
                    <a:prstDash val="solid"/>
                    <a:round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5"/>
        <c:axId val="298864744"/>
        <c:axId val="298865136"/>
      </c:barChart>
      <c:catAx>
        <c:axId val="2988647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Housing Type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100" b="0" i="0" u="none" strike="noStrike">
                <a:solidFill>
                  <a:srgbClr val="0000CC"/>
                </a:solidFill>
                <a:latin typeface="Times"/>
              </a:defRPr>
            </a:pPr>
            <a:endParaRPr lang="en-US"/>
          </a:p>
        </c:txPr>
        <c:crossAx val="298865136"/>
        <c:crosses val="autoZero"/>
        <c:auto val="1"/>
        <c:lblAlgn val="ctr"/>
        <c:lblOffset val="100"/>
        <c:tickLblSkip val="1"/>
        <c:noMultiLvlLbl val="1"/>
      </c:catAx>
      <c:valAx>
        <c:axId val="298865136"/>
        <c:scaling>
          <c:orientation val="minMax"/>
          <c:max val="5000"/>
          <c:min val="1000"/>
        </c:scaling>
        <c:delete val="1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crossAx val="298864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Region 3</c:v>
                </c:pt>
              </c:strCache>
            </c:strRef>
          </c:tx>
          <c:spPr>
            <a:solidFill>
              <a:srgbClr val="C0504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0" i="0" u="none" strike="noStrike">
                    <a:solidFill>
                      <a:srgbClr val="FFFFFF"/>
                    </a:solidFill>
                    <a:latin typeface="Arial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100</c:v>
                </c:pt>
                <c:pt idx="4">
                  <c:v>75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Region 4</c:v>
                </c:pt>
              </c:strCache>
            </c:strRef>
          </c:tx>
          <c:spPr>
            <a:solidFill>
              <a:srgbClr val="4F81B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0" i="0" u="none" strike="noStrike">
                    <a:solidFill>
                      <a:srgbClr val="FFFFFF"/>
                    </a:solidFill>
                    <a:latin typeface="Arial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55</c:v>
                </c:pt>
                <c:pt idx="1">
                  <c:v>43</c:v>
                </c:pt>
                <c:pt idx="2">
                  <c:v>70</c:v>
                </c:pt>
                <c:pt idx="3">
                  <c:v>90</c:v>
                </c:pt>
                <c:pt idx="4">
                  <c:v>80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298865920"/>
        <c:axId val="298866312"/>
      </c:barChart>
      <c:catAx>
        <c:axId val="298865920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400" b="0" i="0" u="none" strike="noStrike">
                <a:solidFill>
                  <a:srgbClr val="CC0000"/>
                </a:solidFill>
                <a:latin typeface="Helvetica Neue"/>
              </a:defRPr>
            </a:pPr>
            <a:endParaRPr lang="en-US"/>
          </a:p>
        </c:txPr>
        <c:crossAx val="298866312"/>
        <c:crosses val="autoZero"/>
        <c:auto val="1"/>
        <c:lblAlgn val="ctr"/>
        <c:lblOffset val="100"/>
        <c:noMultiLvlLbl val="1"/>
      </c:catAx>
      <c:valAx>
        <c:axId val="298866312"/>
        <c:scaling>
          <c:orientation val="minMax"/>
        </c:scaling>
        <c:delete val="0"/>
        <c:axPos val="t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9886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7611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4373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51497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2227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3740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1821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4306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3462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6309360"/>
            <a:ext cx="12191996" cy="548640"/>
          </a:xfrm>
          <a:prstGeom prst="rect">
            <a:avLst/>
          </a:prstGeom>
          <a:solidFill>
            <a:srgbClr val="003B75"/>
          </a:solidFill>
        </p:spPr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47120" y="274320"/>
            <a:ext cx="640080" cy="64008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69880" y="5440680"/>
            <a:ext cx="1527048" cy="68580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0" y="6309360"/>
            <a:ext cx="12191996" cy="5486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S.T.A.R. Laboratories - Confidential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_SLIDE">
    <p:bg>
      <p:bgPr>
        <a:solidFill>
          <a:srgbClr val="36A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108960"/>
            <a:ext cx="12191996" cy="18288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Object 2"/>
          <p:cNvSpPr/>
          <p:nvPr/>
        </p:nvSpPr>
        <p:spPr>
          <a:xfrm>
            <a:off x="0" y="822960"/>
            <a:ext cx="12191996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000" dirty="0" smtClean="0">
                <a:solidFill>
                  <a:srgbClr val="FFFFFF"/>
                </a:solidFill>
                <a:latin typeface="Arial" pitchFamily="34" charset="0"/>
                <a:cs typeface="Arial" pitchFamily="34" charset="-120"/>
              </a:rPr>
              <a:t>Thank You!</a:t>
            </a:r>
          </a:p>
        </p:txBody>
      </p:sp>
      <p:pic>
        <p:nvPicPr>
          <p:cNvPr id="4" name="Object 3" descr="images/starlabs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06240" y="3200400"/>
            <a:ext cx="3657600" cy="1645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55256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34272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9584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3118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1243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44367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2544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8658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649" r:id="rId17"/>
    <p:sldLayoutId id="2147483651" r:id="rId18"/>
    <p:sldLayoutId id="2147483652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34.xml"/><Relationship Id="rId4" Type="http://schemas.openxmlformats.org/officeDocument/2006/relationships/chart" Target="../charts/chart3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7" Type="http://schemas.openxmlformats.org/officeDocument/2006/relationships/chart" Target="../charts/chart40.xml"/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39.xml"/><Relationship Id="rId5" Type="http://schemas.openxmlformats.org/officeDocument/2006/relationships/chart" Target="../charts/chart38.xml"/><Relationship Id="rId4" Type="http://schemas.openxmlformats.org/officeDocument/2006/relationships/chart" Target="../charts/char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2.xml"/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4.xml"/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6.xml"/><Relationship Id="rId4" Type="http://schemas.openxmlformats.org/officeDocument/2006/relationships/chart" Target="../charts/chart4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8.xml"/><Relationship Id="rId2" Type="http://schemas.openxmlformats.org/officeDocument/2006/relationships/chart" Target="../charts/chart47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0.xml"/><Relationship Id="rId4" Type="http://schemas.openxmlformats.org/officeDocument/2006/relationships/chart" Target="../charts/chart4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2.xml"/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4.xml"/><Relationship Id="rId4" Type="http://schemas.openxmlformats.org/officeDocument/2006/relationships/chart" Target="../charts/chart5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6.xml"/><Relationship Id="rId2" Type="http://schemas.openxmlformats.org/officeDocument/2006/relationships/chart" Target="../charts/chart55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8.xml"/><Relationship Id="rId4" Type="http://schemas.openxmlformats.org/officeDocument/2006/relationships/chart" Target="../charts/chart5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2.xml"/><Relationship Id="rId4" Type="http://schemas.openxmlformats.org/officeDocument/2006/relationships/chart" Target="../charts/chart2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9.xml"/><Relationship Id="rId3" Type="http://schemas.openxmlformats.org/officeDocument/2006/relationships/chart" Target="../charts/chart24.xml"/><Relationship Id="rId7" Type="http://schemas.openxmlformats.org/officeDocument/2006/relationships/chart" Target="../charts/chart28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7.xml"/><Relationship Id="rId5" Type="http://schemas.openxmlformats.org/officeDocument/2006/relationships/chart" Target="../charts/chart26.xml"/><Relationship Id="rId4" Type="http://schemas.openxmlformats.org/officeDocument/2006/relationships/chart" Target="../charts/char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36473" y="2967335"/>
            <a:ext cx="45190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Hello DEEPAK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3532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11430000" cy="25908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9F9F9F"/>
                          </a:solidFill>
                        </a:rPr>
                        <a:t>Chart Examples: Line Chart: Lots of Lines</a:t>
                      </a:r>
                      <a:endParaRPr lang="en-US" sz="1200" dirty="0"/>
                    </a:p>
                  </a:txBody>
                  <a:tcPr marL="38100" marR="38100" marT="38100" marB="38100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 cap="flat" cmpd="sng" algn="ctr">
                      <a:solidFill>
                        <a:srgbClr val="CFCFC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457200" y="548640"/>
          <a:ext cx="11582396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11430000" cy="9144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9F9F9F"/>
                          </a:solidFill>
                        </a:rPr>
                        <a:t>Chart Examples: Area Chart</a:t>
                      </a:r>
                      <a:endParaRPr lang="en-US" sz="1200" dirty="0"/>
                    </a:p>
                  </a:txBody>
                  <a:tcPr marL="38100" marR="38100" marT="38100" marB="38100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 cap="flat" cmpd="sng" algn="ctr">
                      <a:solidFill>
                        <a:srgbClr val="CFCFC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457200" y="548640"/>
          <a:ext cx="54863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6400800" y="548640"/>
          <a:ext cx="54863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57200" y="3657600"/>
          <a:ext cx="54863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6400800" y="3657600"/>
          <a:ext cx="54863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11430000" cy="9144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9F9F9F"/>
                          </a:solidFill>
                        </a:rPr>
                        <a:t>Chart Examples: Pie Charts: Legends</a:t>
                      </a:r>
                      <a:endParaRPr lang="en-US" sz="1200" dirty="0"/>
                    </a:p>
                  </a:txBody>
                  <a:tcPr marL="38100" marR="38100" marT="38100" marB="38100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 cap="flat" cmpd="sng" algn="ctr">
                      <a:solidFill>
                        <a:srgbClr val="CFCFCF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3" name="Object 2"/>
          <p:cNvSpPr/>
          <p:nvPr/>
        </p:nvSpPr>
        <p:spPr>
          <a:xfrm>
            <a:off x="457200" y="457200"/>
            <a:ext cx="3840480" cy="2926080"/>
          </a:xfrm>
          <a:prstGeom prst="rect">
            <a:avLst/>
          </a:prstGeom>
          <a:solidFill>
            <a:srgbClr val="F1F1F1"/>
          </a:solidFill>
        </p:spPr>
        <p:txBody>
          <a:bodyPr wrap="square" rtlCol="0" anchor="ctr"/>
          <a:lstStyle/>
          <a:p>
            <a:r>
              <a:rPr lang="en-US" dirty="0" smtClean="0">
                <a:solidFill>
                  <a:srgbClr val="F1F1F1"/>
                </a:solidFill>
              </a:rPr>
              <a:t>.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57200" y="457200"/>
          <a:ext cx="384048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bject 4"/>
          <p:cNvSpPr/>
          <p:nvPr/>
        </p:nvSpPr>
        <p:spPr>
          <a:xfrm>
            <a:off x="5120640" y="457200"/>
            <a:ext cx="2926080" cy="2926080"/>
          </a:xfrm>
          <a:prstGeom prst="rect">
            <a:avLst/>
          </a:prstGeom>
          <a:solidFill>
            <a:srgbClr val="F1F1F1"/>
          </a:solidFill>
        </p:spPr>
        <p:txBody>
          <a:bodyPr wrap="square" rtlCol="0" anchor="ctr"/>
          <a:lstStyle/>
          <a:p>
            <a:r>
              <a:rPr lang="en-US" dirty="0" smtClean="0">
                <a:solidFill>
                  <a:srgbClr val="F1F1F1"/>
                </a:solidFill>
              </a:rPr>
              <a:t>.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5120640" y="457200"/>
          <a:ext cx="292608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Object 6"/>
          <p:cNvSpPr/>
          <p:nvPr/>
        </p:nvSpPr>
        <p:spPr>
          <a:xfrm>
            <a:off x="457200" y="3657600"/>
            <a:ext cx="3840480" cy="2926080"/>
          </a:xfrm>
          <a:prstGeom prst="rect">
            <a:avLst/>
          </a:prstGeom>
          <a:solidFill>
            <a:srgbClr val="F1F1F1"/>
          </a:solidFill>
        </p:spPr>
        <p:txBody>
          <a:bodyPr wrap="square" rtlCol="0" anchor="ctr"/>
          <a:lstStyle/>
          <a:p>
            <a:r>
              <a:rPr lang="en-US" dirty="0" smtClean="0">
                <a:solidFill>
                  <a:srgbClr val="F1F1F1"/>
                </a:solidFill>
              </a:rPr>
              <a:t>.</a:t>
            </a:r>
          </a:p>
        </p:txBody>
      </p:sp>
      <p:graphicFrame>
        <p:nvGraphicFramePr>
          <p:cNvPr id="8" name="Chart 7"/>
          <p:cNvGraphicFramePr/>
          <p:nvPr/>
        </p:nvGraphicFramePr>
        <p:xfrm>
          <a:off x="457200" y="3657600"/>
          <a:ext cx="384048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Object 8"/>
          <p:cNvSpPr/>
          <p:nvPr/>
        </p:nvSpPr>
        <p:spPr>
          <a:xfrm>
            <a:off x="5120640" y="3657600"/>
            <a:ext cx="2926080" cy="2926080"/>
          </a:xfrm>
          <a:prstGeom prst="rect">
            <a:avLst/>
          </a:prstGeom>
          <a:solidFill>
            <a:srgbClr val="F1F1F1"/>
          </a:solidFill>
        </p:spPr>
        <p:txBody>
          <a:bodyPr wrap="square" rtlCol="0" anchor="ctr"/>
          <a:lstStyle/>
          <a:p>
            <a:r>
              <a:rPr lang="en-US" dirty="0" smtClean="0">
                <a:solidFill>
                  <a:srgbClr val="F1F1F1"/>
                </a:solidFill>
              </a:rPr>
              <a:t>.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5120640" y="3657600"/>
          <a:ext cx="292608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Object 10"/>
          <p:cNvSpPr/>
          <p:nvPr/>
        </p:nvSpPr>
        <p:spPr>
          <a:xfrm>
            <a:off x="8961120" y="457200"/>
            <a:ext cx="2926080" cy="2926080"/>
          </a:xfrm>
          <a:prstGeom prst="rect">
            <a:avLst/>
          </a:prstGeom>
          <a:solidFill>
            <a:srgbClr val="F1F1F1"/>
          </a:solidFill>
        </p:spPr>
        <p:txBody>
          <a:bodyPr wrap="square" rtlCol="0" anchor="ctr"/>
          <a:lstStyle/>
          <a:p>
            <a:r>
              <a:rPr lang="en-US" dirty="0" smtClean="0">
                <a:solidFill>
                  <a:srgbClr val="F1F1F1"/>
                </a:solidFill>
              </a:rPr>
              <a:t>.</a:t>
            </a:r>
          </a:p>
        </p:txBody>
      </p:sp>
      <p:graphicFrame>
        <p:nvGraphicFramePr>
          <p:cNvPr id="2" name="Chart 11"/>
          <p:cNvGraphicFramePr/>
          <p:nvPr/>
        </p:nvGraphicFramePr>
        <p:xfrm>
          <a:off x="8961120" y="457200"/>
          <a:ext cx="292608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3" name="Object 12"/>
          <p:cNvSpPr/>
          <p:nvPr/>
        </p:nvSpPr>
        <p:spPr>
          <a:xfrm>
            <a:off x="8961120" y="3657600"/>
            <a:ext cx="2926080" cy="2926080"/>
          </a:xfrm>
          <a:prstGeom prst="rect">
            <a:avLst/>
          </a:prstGeom>
          <a:solidFill>
            <a:srgbClr val="F1F1F1"/>
          </a:solidFill>
        </p:spPr>
        <p:txBody>
          <a:bodyPr wrap="square" rtlCol="0" anchor="ctr"/>
          <a:lstStyle/>
          <a:p>
            <a:r>
              <a:rPr lang="en-US" dirty="0" smtClean="0">
                <a:solidFill>
                  <a:srgbClr val="F1F1F1"/>
                </a:solidFill>
              </a:rPr>
              <a:t>.</a:t>
            </a:r>
          </a:p>
        </p:txBody>
      </p:sp>
      <p:graphicFrame>
        <p:nvGraphicFramePr>
          <p:cNvPr id="14" name="Chart 13"/>
          <p:cNvGraphicFramePr/>
          <p:nvPr/>
        </p:nvGraphicFramePr>
        <p:xfrm>
          <a:off x="8961120" y="3657600"/>
          <a:ext cx="292608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11430000" cy="9144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9F9F9F"/>
                          </a:solidFill>
                        </a:rPr>
                        <a:t>Chart Examples: Doughnut Chart</a:t>
                      </a:r>
                      <a:endParaRPr lang="en-US" sz="1200" dirty="0"/>
                    </a:p>
                  </a:txBody>
                  <a:tcPr marL="38100" marR="38100" marT="38100" marB="38100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 cap="flat" cmpd="sng" algn="ctr">
                      <a:solidFill>
                        <a:srgbClr val="CFCFCF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3" name="Object 2"/>
          <p:cNvSpPr/>
          <p:nvPr/>
        </p:nvSpPr>
        <p:spPr>
          <a:xfrm>
            <a:off x="457200" y="914400"/>
            <a:ext cx="5486400" cy="5486400"/>
          </a:xfrm>
          <a:prstGeom prst="rect">
            <a:avLst/>
          </a:prstGeom>
          <a:solidFill>
            <a:srgbClr val="F1F1F1"/>
          </a:solidFill>
        </p:spPr>
        <p:txBody>
          <a:bodyPr wrap="square" rtlCol="0" anchor="ctr"/>
          <a:lstStyle/>
          <a:p>
            <a:r>
              <a:rPr lang="en-US" dirty="0" smtClean="0">
                <a:solidFill>
                  <a:srgbClr val="F1F1F1"/>
                </a:solidFill>
              </a:rPr>
              <a:t>.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57200" y="914400"/>
          <a:ext cx="54864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6400800" y="914400"/>
          <a:ext cx="54864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11430000" cy="9144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9F9F9F"/>
                          </a:solidFill>
                        </a:rPr>
                        <a:t>Chart Examples: XY Scatter Chart</a:t>
                      </a:r>
                      <a:endParaRPr lang="en-US" sz="1200" dirty="0"/>
                    </a:p>
                  </a:txBody>
                  <a:tcPr marL="38100" marR="38100" marT="38100" marB="38100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 cap="flat" cmpd="sng" algn="ctr">
                      <a:solidFill>
                        <a:srgbClr val="CFCFC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457200" y="548640"/>
          <a:ext cx="54863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6400800" y="548640"/>
          <a:ext cx="54863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57200" y="3657600"/>
          <a:ext cx="54863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6400800" y="3657600"/>
          <a:ext cx="54863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11430000" cy="9144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9F9F9F"/>
                          </a:solidFill>
                        </a:rPr>
                        <a:t>Chart Examples: Bubble Charts</a:t>
                      </a:r>
                      <a:endParaRPr lang="en-US" sz="1200" dirty="0"/>
                    </a:p>
                  </a:txBody>
                  <a:tcPr marL="38100" marR="38100" marT="38100" marB="38100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 cap="flat" cmpd="sng" algn="ctr">
                      <a:solidFill>
                        <a:srgbClr val="CFCFCF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3" name="Object 2"/>
          <p:cNvSpPr/>
          <p:nvPr/>
        </p:nvSpPr>
        <p:spPr>
          <a:xfrm>
            <a:off x="457200" y="548640"/>
            <a:ext cx="5486400" cy="2743200"/>
          </a:xfrm>
          <a:prstGeom prst="rect">
            <a:avLst/>
          </a:prstGeom>
          <a:solidFill>
            <a:srgbClr val="F1F1F1"/>
          </a:solidFill>
        </p:spPr>
        <p:txBody>
          <a:bodyPr wrap="square" rtlCol="0" anchor="ctr"/>
          <a:lstStyle/>
          <a:p>
            <a:r>
              <a:rPr lang="en-US" dirty="0" smtClean="0">
                <a:solidFill>
                  <a:srgbClr val="F1F1F1"/>
                </a:solidFill>
              </a:rPr>
              <a:t>.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57200" y="548640"/>
          <a:ext cx="54863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6400800" y="548640"/>
          <a:ext cx="54863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457200" y="3657600"/>
          <a:ext cx="54863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6400800" y="3657600"/>
          <a:ext cx="54863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11430000" cy="9144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9F9F9F"/>
                          </a:solidFill>
                        </a:rPr>
                        <a:t>Chart Examples: Multi-Type Charts</a:t>
                      </a:r>
                      <a:endParaRPr lang="en-US" sz="1200" dirty="0"/>
                    </a:p>
                  </a:txBody>
                  <a:tcPr marL="38100" marR="38100" marT="38100" marB="38100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 cap="flat" cmpd="sng" algn="ctr">
                      <a:solidFill>
                        <a:srgbClr val="CFCFC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6400800" y="3657600"/>
          <a:ext cx="5486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548640" y="3657600"/>
          <a:ext cx="5486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548640" y="548640"/>
          <a:ext cx="5486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6400800" y="548640"/>
          <a:ext cx="5486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11430000" cy="9144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9F9F9F"/>
                          </a:solidFill>
                        </a:rPr>
                        <a:t>Chart Options: Shadow, Transparent Colors</a:t>
                      </a:r>
                      <a:endParaRPr lang="en-US" sz="1200" dirty="0"/>
                    </a:p>
                  </a:txBody>
                  <a:tcPr marL="38100" marR="38100" marT="38100" marB="38100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 cap="flat" cmpd="sng" algn="ctr">
                      <a:solidFill>
                        <a:srgbClr val="CFCFC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457200" y="548640"/>
          <a:ext cx="5486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6400800" y="548640"/>
          <a:ext cx="5486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57200" y="3474720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6400800" y="3474720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11430000" cy="25908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9F9F9F"/>
                          </a:solidFill>
                        </a:rPr>
                        <a:t>Chart Examples: Bar Chart</a:t>
                      </a:r>
                      <a:endParaRPr lang="en-US" sz="1200" dirty="0"/>
                    </a:p>
                  </a:txBody>
                  <a:tcPr marL="38100" marR="38100" marT="38100" marB="38100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 cap="flat" cmpd="sng" algn="ctr">
                      <a:solidFill>
                        <a:srgbClr val="CFCFC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457200" y="548640"/>
          <a:ext cx="5486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6400800" y="548640"/>
          <a:ext cx="5486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Object 4"/>
          <p:cNvSpPr/>
          <p:nvPr/>
        </p:nvSpPr>
        <p:spPr>
          <a:xfrm>
            <a:off x="457200" y="3474720"/>
            <a:ext cx="5486400" cy="3200400"/>
          </a:xfrm>
          <a:prstGeom prst="rect">
            <a:avLst/>
          </a:prstGeom>
          <a:solidFill>
            <a:srgbClr val="F1F1F1"/>
          </a:solidFill>
        </p:spPr>
        <p:txBody>
          <a:bodyPr wrap="square" rtlCol="0" anchor="ctr"/>
          <a:lstStyle/>
          <a:p>
            <a:r>
              <a:rPr lang="en-US" dirty="0" smtClean="0">
                <a:solidFill>
                  <a:srgbClr val="F1F1F1"/>
                </a:solidFill>
              </a:rPr>
              <a:t>.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457200" y="3474720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Object 6"/>
          <p:cNvSpPr/>
          <p:nvPr/>
        </p:nvSpPr>
        <p:spPr>
          <a:xfrm>
            <a:off x="6400800" y="3474720"/>
            <a:ext cx="5486400" cy="3200400"/>
          </a:xfrm>
          <a:prstGeom prst="rect">
            <a:avLst/>
          </a:prstGeom>
          <a:solidFill>
            <a:srgbClr val="F1F1F1"/>
          </a:solidFill>
        </p:spPr>
        <p:txBody>
          <a:bodyPr wrap="square" rtlCol="0" anchor="ctr"/>
          <a:lstStyle/>
          <a:p>
            <a:r>
              <a:rPr lang="en-US" dirty="0" smtClean="0">
                <a:solidFill>
                  <a:srgbClr val="F1F1F1"/>
                </a:solidFill>
              </a:rPr>
              <a:t>.</a:t>
            </a:r>
          </a:p>
        </p:txBody>
      </p:sp>
      <p:graphicFrame>
        <p:nvGraphicFramePr>
          <p:cNvPr id="8" name="Chart 7"/>
          <p:cNvGraphicFramePr/>
          <p:nvPr/>
        </p:nvGraphicFramePr>
        <p:xfrm>
          <a:off x="6400800" y="3474720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11430000" cy="9144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9F9F9F"/>
                          </a:solidFill>
                        </a:rPr>
                        <a:t>Chart Examples: Bar Chart Grid/Axis Options</a:t>
                      </a:r>
                      <a:endParaRPr lang="en-US" sz="1200" dirty="0"/>
                    </a:p>
                  </a:txBody>
                  <a:tcPr marL="38100" marR="38100" marT="38100" marB="38100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 cap="flat" cmpd="sng" algn="ctr">
                      <a:solidFill>
                        <a:srgbClr val="CFCFC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2" name="Chart 2"/>
          <p:cNvGraphicFramePr/>
          <p:nvPr/>
        </p:nvGraphicFramePr>
        <p:xfrm>
          <a:off x="457200" y="548640"/>
          <a:ext cx="5486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6400800" y="548640"/>
          <a:ext cx="5486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Object 4"/>
          <p:cNvSpPr/>
          <p:nvPr/>
        </p:nvSpPr>
        <p:spPr>
          <a:xfrm>
            <a:off x="457200" y="3474720"/>
            <a:ext cx="5486400" cy="3200400"/>
          </a:xfrm>
          <a:prstGeom prst="rect">
            <a:avLst/>
          </a:prstGeom>
          <a:solidFill>
            <a:srgbClr val="F1F1F1"/>
          </a:solidFill>
        </p:spPr>
        <p:txBody>
          <a:bodyPr wrap="square" rtlCol="0" anchor="ctr"/>
          <a:lstStyle/>
          <a:p>
            <a:r>
              <a:rPr lang="en-US" dirty="0" smtClean="0">
                <a:solidFill>
                  <a:srgbClr val="F1F1F1"/>
                </a:solidFill>
              </a:rPr>
              <a:t>.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457200" y="3474720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Object 6"/>
          <p:cNvSpPr/>
          <p:nvPr/>
        </p:nvSpPr>
        <p:spPr>
          <a:xfrm>
            <a:off x="6400800" y="3474720"/>
            <a:ext cx="5486400" cy="3200400"/>
          </a:xfrm>
          <a:prstGeom prst="rect">
            <a:avLst/>
          </a:prstGeom>
          <a:solidFill>
            <a:srgbClr val="F1F1F1"/>
          </a:solidFill>
        </p:spPr>
        <p:txBody>
          <a:bodyPr wrap="square" rtlCol="0" anchor="ctr"/>
          <a:lstStyle/>
          <a:p>
            <a:r>
              <a:rPr lang="en-US" dirty="0" smtClean="0">
                <a:solidFill>
                  <a:srgbClr val="F1F1F1"/>
                </a:solidFill>
              </a:rPr>
              <a:t>.</a:t>
            </a:r>
          </a:p>
        </p:txBody>
      </p:sp>
      <p:graphicFrame>
        <p:nvGraphicFramePr>
          <p:cNvPr id="8" name="Chart 7"/>
          <p:cNvGraphicFramePr/>
          <p:nvPr/>
        </p:nvGraphicFramePr>
        <p:xfrm>
          <a:off x="6400800" y="3474720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11430000" cy="9144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9F9F9F"/>
                          </a:solidFill>
                        </a:rPr>
                        <a:t>Chart Examples: Bar Chart: Stacked/PercentStacked and Data Table</a:t>
                      </a:r>
                      <a:endParaRPr lang="en-US" sz="1200" dirty="0"/>
                    </a:p>
                  </a:txBody>
                  <a:tcPr marL="38100" marR="38100" marT="38100" marB="38100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 cap="flat" cmpd="sng" algn="ctr">
                      <a:solidFill>
                        <a:srgbClr val="CFCFC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457200" y="548640"/>
          <a:ext cx="5486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Chart 3"/>
          <p:cNvGraphicFramePr/>
          <p:nvPr/>
        </p:nvGraphicFramePr>
        <p:xfrm>
          <a:off x="6400800" y="548640"/>
          <a:ext cx="5486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57200" y="3474720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Object 5"/>
          <p:cNvSpPr/>
          <p:nvPr/>
        </p:nvSpPr>
        <p:spPr>
          <a:xfrm>
            <a:off x="6400800" y="3474720"/>
            <a:ext cx="5486400" cy="3200400"/>
          </a:xfrm>
          <a:prstGeom prst="rect">
            <a:avLst/>
          </a:prstGeom>
          <a:solidFill>
            <a:srgbClr val="F1F1F1"/>
          </a:solidFill>
        </p:spPr>
        <p:txBody>
          <a:bodyPr wrap="square" rtlCol="0" anchor="ctr"/>
          <a:lstStyle/>
          <a:p>
            <a:r>
              <a:rPr lang="en-US" dirty="0" smtClean="0">
                <a:solidFill>
                  <a:srgbClr val="F1F1F1"/>
                </a:solidFill>
              </a:rPr>
              <a:t>.</a:t>
            </a:r>
          </a:p>
        </p:txBody>
      </p:sp>
      <p:graphicFrame>
        <p:nvGraphicFramePr>
          <p:cNvPr id="7" name="Chart 6"/>
          <p:cNvGraphicFramePr/>
          <p:nvPr/>
        </p:nvGraphicFramePr>
        <p:xfrm>
          <a:off x="6400800" y="3474720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11430000" cy="9144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9F9F9F"/>
                          </a:solidFill>
                        </a:rPr>
                        <a:t>Chart Examples: Lots of Bars (&gt;26 letters)</a:t>
                      </a:r>
                      <a:endParaRPr lang="en-US" sz="1200" dirty="0"/>
                    </a:p>
                  </a:txBody>
                  <a:tcPr marL="38100" marR="38100" marT="38100" marB="38100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 cap="flat" cmpd="sng" algn="ctr">
                      <a:solidFill>
                        <a:srgbClr val="CFCFC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457200" y="457200"/>
          <a:ext cx="10972796" cy="617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11430000" cy="9144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9F9F9F"/>
                          </a:solidFill>
                        </a:rPr>
                        <a:t>Chart Examples: Multi-Color Bars, `catLabelFormatCode`, `valAxisMajorUnit`, `valAxisLabelFormatCode`</a:t>
                      </a:r>
                      <a:endParaRPr lang="en-US" sz="1200" dirty="0"/>
                    </a:p>
                  </a:txBody>
                  <a:tcPr marL="38100" marR="38100" marT="38100" marB="38100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 cap="flat" cmpd="sng" algn="ctr">
                      <a:solidFill>
                        <a:srgbClr val="CFCFC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457200" y="548640"/>
          <a:ext cx="54863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6400800" y="548640"/>
          <a:ext cx="54863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57200" y="3657600"/>
          <a:ext cx="54863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" name="Chart 5"/>
          <p:cNvGraphicFramePr/>
          <p:nvPr/>
        </p:nvGraphicFramePr>
        <p:xfrm>
          <a:off x="6400800" y="3657600"/>
          <a:ext cx="54863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11430000" cy="9144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9F9F9F"/>
                          </a:solidFill>
                        </a:rPr>
                        <a:t>Tornado Chart - Grid and Axis Formatting</a:t>
                      </a:r>
                      <a:endParaRPr lang="en-US" sz="1200" dirty="0"/>
                    </a:p>
                  </a:txBody>
                  <a:tcPr marL="38100" marR="38100" marT="38100" marB="38100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 cap="flat" cmpd="sng" algn="ctr">
                      <a:solidFill>
                        <a:srgbClr val="CFCFC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457200" y="457200"/>
          <a:ext cx="10972796" cy="617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11430000" cy="25908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9F9F9F"/>
                          </a:solidFill>
                        </a:rPr>
                        <a:t>Chart Examples: Line Smoothing, Line Size, Line Shadow, Symbol Size</a:t>
                      </a:r>
                      <a:endParaRPr lang="en-US" sz="1200" dirty="0"/>
                    </a:p>
                  </a:txBody>
                  <a:tcPr marL="38100" marR="38100" marT="38100" marB="38100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 cap="flat" cmpd="sng" algn="ctr">
                      <a:solidFill>
                        <a:srgbClr val="CFCFCF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3" name="Object 2"/>
          <p:cNvSpPr/>
          <p:nvPr/>
        </p:nvSpPr>
        <p:spPr>
          <a:xfrm>
            <a:off x="457200" y="548640"/>
            <a:ext cx="5486400" cy="2743200"/>
          </a:xfrm>
          <a:prstGeom prst="rect">
            <a:avLst/>
          </a:prstGeom>
          <a:solidFill>
            <a:srgbClr val="F1F1F1"/>
          </a:solidFill>
        </p:spPr>
        <p:txBody>
          <a:bodyPr wrap="square" rtlCol="0" anchor="ctr"/>
          <a:lstStyle/>
          <a:p>
            <a:r>
              <a:rPr lang="en-US" dirty="0" smtClean="0">
                <a:solidFill>
                  <a:srgbClr val="F1F1F1"/>
                </a:solidFill>
              </a:rPr>
              <a:t>..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57200" y="548640"/>
          <a:ext cx="5486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6400800" y="548640"/>
          <a:ext cx="5486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457200" y="3657600"/>
          <a:ext cx="5486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6400800" y="3657600"/>
          <a:ext cx="5486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11430000" cy="25908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9F9F9F"/>
                          </a:solidFill>
                        </a:rPr>
                        <a:t>Chart Examples: Line Chart: lineDataSymbol option test</a:t>
                      </a:r>
                      <a:endParaRPr lang="en-US" sz="1200" dirty="0"/>
                    </a:p>
                  </a:txBody>
                  <a:tcPr marL="38100" marR="38100" marT="38100" marB="38100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 cap="flat" cmpd="sng" algn="ctr">
                      <a:solidFill>
                        <a:srgbClr val="CFCFC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0" y="457200"/>
          <a:ext cx="38862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3886200" y="457200"/>
          <a:ext cx="38862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7772400" y="457200"/>
          <a:ext cx="38862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0" y="2514600"/>
          <a:ext cx="38862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3886200" y="2514600"/>
          <a:ext cx="38862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7772400" y="2514600"/>
          <a:ext cx="38862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" name="Chart 8"/>
          <p:cNvGraphicFramePr/>
          <p:nvPr/>
        </p:nvGraphicFramePr>
        <p:xfrm>
          <a:off x="0" y="4572000"/>
          <a:ext cx="38862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222</Words>
  <Application>Microsoft Office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Helvetica Neue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S.T.A.R. Laboratories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Test Suite Presentation</dc:title>
  <dc:subject>PptxGenJS Test Suite Export</dc:subject>
  <dc:creator>Brent Ely</dc:creator>
  <cp:lastModifiedBy>Deepak Tiwari (UST, IND)</cp:lastModifiedBy>
  <cp:revision>17</cp:revision>
  <dcterms:created xsi:type="dcterms:W3CDTF">2017-11-05T08:26:47Z</dcterms:created>
  <dcterms:modified xsi:type="dcterms:W3CDTF">2017-11-05T10:33:52Z</dcterms:modified>
</cp:coreProperties>
</file>