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6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7.xlsx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9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0.xlsx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1.xlsx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2.xlsx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3.xlsx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4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6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7.xlsx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8.xlsx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9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9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9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9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</c:v>
                </c:pt>
                <c:pt idx="1">
                  <c:v>G</c:v>
                </c:pt>
                <c:pt idx="2">
                  <c:v>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100</c:v>
                </c:pt>
                <c:pt idx="4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90</c:v>
                </c:pt>
                <c:pt idx="4">
                  <c:v>80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300194392"/>
        <c:axId val="300194784"/>
      </c:barChart>
      <c:catAx>
        <c:axId val="30019439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CC0000"/>
                </a:solidFill>
                <a:latin typeface="Helvetica Neue"/>
              </a:defRPr>
            </a:pPr>
            <a:endParaRPr lang="en-US"/>
          </a:p>
        </c:txPr>
        <c:crossAx val="300194784"/>
        <c:crosses val="autoZero"/>
        <c:auto val="1"/>
        <c:lblAlgn val="ctr"/>
        <c:lblOffset val="100"/>
        <c:noMultiLvlLbl val="1"/>
      </c:catAx>
      <c:valAx>
        <c:axId val="300194784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194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100</c:v>
                </c:pt>
                <c:pt idx="4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90</c:v>
                </c:pt>
                <c:pt idx="4">
                  <c:v>80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300195568"/>
        <c:axId val="300414776"/>
      </c:barChart>
      <c:catAx>
        <c:axId val="300195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CC"/>
                </a:solidFill>
                <a:latin typeface="Courier"/>
              </a:defRPr>
            </a:pPr>
            <a:endParaRPr lang="en-US"/>
          </a:p>
        </c:txPr>
        <c:crossAx val="300414776"/>
        <c:crosses val="autoZero"/>
        <c:auto val="1"/>
        <c:lblAlgn val="ctr"/>
        <c:lblOffset val="100"/>
        <c:noMultiLvlLbl val="1"/>
      </c:catAx>
      <c:valAx>
        <c:axId val="30041477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195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>
        <c:manualLayout>
          <c:layoutTarget val="inner"/>
          <c:xMode val="edge"/>
          <c:yMode val="edge"/>
          <c:x val="0.1"/>
          <c:y val="0.1"/>
          <c:w val="1"/>
          <c:h val="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rgbClr val="C0504D"/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100</c:v>
                </c:pt>
                <c:pt idx="4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rgbClr val="4F81BD"/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90</c:v>
                </c:pt>
                <c:pt idx="4">
                  <c:v>80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00415560"/>
        <c:axId val="300415952"/>
      </c:barChart>
      <c:catAx>
        <c:axId val="30041556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300415952"/>
        <c:crosses val="autoZero"/>
        <c:auto val="1"/>
        <c:lblAlgn val="ctr"/>
        <c:lblOffset val="100"/>
        <c:noMultiLvlLbl val="1"/>
      </c:catAx>
      <c:valAx>
        <c:axId val="300415952"/>
        <c:scaling>
          <c:orientation val="minMax"/>
        </c:scaling>
        <c:delete val="1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crossAx val="300415560"/>
        <c:crosses val="autoZero"/>
        <c:crossBetween val="between"/>
      </c:valAx>
      <c:dTable>
        <c:showHorzBorder val="0"/>
        <c:showVertBorder val="0"/>
        <c:showOutline val="0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solidFill>
              <a:srgbClr val="5DA5DA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4000</c:v>
                </c:pt>
                <c:pt idx="4">
                  <c:v>5000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FAA43A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00417128"/>
        <c:axId val="300417520"/>
      </c:barChart>
      <c:catAx>
        <c:axId val="3004171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CC"/>
                </a:solidFill>
                <a:latin typeface="Times"/>
              </a:defRPr>
            </a:pPr>
            <a:endParaRPr lang="en-US"/>
          </a:p>
        </c:txPr>
        <c:crossAx val="300417520"/>
        <c:crosses val="autoZero"/>
        <c:auto val="1"/>
        <c:lblAlgn val="ctr"/>
        <c:lblOffset val="100"/>
        <c:noMultiLvlLbl val="1"/>
      </c:catAx>
      <c:valAx>
        <c:axId val="30041752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417128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 rot="600000"/>
          <a:lstStyle/>
          <a:p>
            <a:pPr>
              <a:defRPr sz="20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2000" b="0" i="0" u="none" strike="noStrike">
                <a:solidFill>
                  <a:srgbClr val="000000"/>
                </a:solidFill>
                <a:latin typeface="Arial"/>
              </a:rPr>
              <a:t>Chart With &gt;26 Cols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TEST: getExcelColName</c:v>
                </c:pt>
              </c:strCache>
            </c:strRef>
          </c:tx>
          <c:spPr>
            <a:solidFill>
              <a:srgbClr val="EE1122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Pt>
            <c:idx val="0"/>
            <c:invertIfNegative val="0"/>
            <c:bubble3D val="0"/>
            <c:spPr>
              <a:solidFill>
                <a:srgbClr val="0088CC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0088CC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</c:dPt>
          <c:dPt>
            <c:idx val="24"/>
            <c:invertIfNegative val="0"/>
            <c:bubble3D val="0"/>
          </c:dPt>
          <c:dPt>
            <c:idx val="25"/>
            <c:invertIfNegative val="0"/>
            <c:bubble3D val="0"/>
          </c:dPt>
          <c:dPt>
            <c:idx val="26"/>
            <c:invertIfNegative val="0"/>
            <c:bubble3D val="0"/>
          </c:dPt>
          <c:dPt>
            <c:idx val="27"/>
            <c:invertIfNegative val="0"/>
            <c:bubble3D val="0"/>
          </c:dPt>
          <c:dPt>
            <c:idx val="28"/>
            <c:invertIfNegative val="0"/>
            <c:bubble3D val="0"/>
          </c:dPt>
          <c:dPt>
            <c:idx val="29"/>
            <c:invertIfNegative val="0"/>
            <c:bubble3D val="0"/>
          </c:dPt>
          <c:cat>
            <c:strRef>
              <c:f>Sheet1!$A$2:$A$31</c:f>
              <c:strCache>
                <c:ptCount val="30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  <c:pt idx="26">
                  <c:v>AA</c:v>
                </c:pt>
                <c:pt idx="27">
                  <c:v>AB</c:v>
                </c:pt>
                <c:pt idx="28">
                  <c:v>AC</c:v>
                </c:pt>
                <c:pt idx="29">
                  <c:v>AD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-5</c:v>
                </c:pt>
                <c:pt idx="1">
                  <c:v>-3</c:v>
                </c:pt>
                <c:pt idx="2">
                  <c:v>1</c:v>
                </c:pt>
                <c:pt idx="3">
                  <c:v>3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0977280"/>
        <c:axId val="300977672"/>
      </c:barChart>
      <c:catAx>
        <c:axId val="300977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0" i="0" u="none" strike="noStrike">
                    <a:solidFill>
                      <a:srgbClr val="4286F4"/>
                    </a:solidFill>
                    <a:latin typeface="Arial"/>
                  </a:defRPr>
                </a:pPr>
                <a:r>
                  <a:rPr sz="1400" b="0" i="0" u="none" strike="noStrike">
                    <a:solidFill>
                      <a:srgbClr val="4286F4"/>
                    </a:solidFill>
                    <a:latin typeface="Arial"/>
                  </a:rPr>
                  <a:t>Letters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977672"/>
        <c:crosses val="autoZero"/>
        <c:auto val="1"/>
        <c:lblAlgn val="ctr"/>
        <c:lblOffset val="100"/>
        <c:noMultiLvlLbl val="1"/>
      </c:catAx>
      <c:valAx>
        <c:axId val="30097767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600" b="0" i="0" u="none" strike="noStrike">
                    <a:solidFill>
                      <a:srgbClr val="C11C13"/>
                    </a:solidFill>
                    <a:latin typeface="Arial"/>
                  </a:defRPr>
                </a:pPr>
                <a:r>
                  <a:rPr sz="1600" b="0" i="0" u="none" strike="noStrike">
                    <a:solidFill>
                      <a:srgbClr val="C11C13"/>
                    </a:solidFill>
                    <a:latin typeface="Arial"/>
                  </a:rPr>
                  <a:t>Column Index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977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400" b="0" i="0" u="none" strike="noStrike">
                <a:solidFill>
                  <a:srgbClr val="0088CC"/>
                </a:solidFill>
                <a:latin typeface="Arial"/>
              </a:defRPr>
            </a:pPr>
            <a:r>
              <a:rPr sz="1400" b="0" i="0" u="none" strike="noStrike">
                <a:solidFill>
                  <a:srgbClr val="0088CC"/>
                </a:solidFill>
                <a:latin typeface="Arial"/>
              </a:rPr>
              <a:t>Bar Charts Can Be Multi-Color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Labels are Excel Date Values</c:v>
                </c:pt>
              </c:strCache>
            </c:strRef>
          </c:tx>
          <c:spPr>
            <a:solidFill>
              <a:srgbClr val="0077BF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Pt>
            <c:idx val="0"/>
            <c:invertIfNegative val="1"/>
            <c:bubble3D val="0"/>
            <c:spPr>
              <a:solidFill>
                <a:srgbClr val="0077BF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invertIfNegative val="1"/>
            <c:bubble3D val="0"/>
            <c:spPr>
              <a:solidFill>
                <a:srgbClr val="4E9D2D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1"/>
            <c:bubble3D val="0"/>
            <c:spPr>
              <a:solidFill>
                <a:srgbClr val="ECAA0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invertIfNegative val="1"/>
            <c:bubble3D val="0"/>
            <c:spPr>
              <a:solidFill>
                <a:srgbClr val="5FC4E3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invertIfNegative val="1"/>
            <c:bubble3D val="0"/>
            <c:spPr>
              <a:solidFill>
                <a:srgbClr val="DE4216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invertIfNegative val="1"/>
            <c:bubble3D val="0"/>
            <c:spPr>
              <a:solidFill>
                <a:srgbClr val="154384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cat>
            <c:numRef>
              <c:f>Sheet1!$A$2:$A$7</c:f>
              <c:numCache>
                <c:formatCode>yyyy\-mm</c:formatCode>
                <c:ptCount val="6"/>
                <c:pt idx="0">
                  <c:v>37987</c:v>
                </c:pt>
                <c:pt idx="1">
                  <c:v>38018</c:v>
                </c:pt>
                <c:pt idx="2">
                  <c:v>38047</c:v>
                </c:pt>
                <c:pt idx="3">
                  <c:v>38078</c:v>
                </c:pt>
                <c:pt idx="4">
                  <c:v>38108</c:v>
                </c:pt>
                <c:pt idx="5">
                  <c:v>38139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10</c:v>
                </c:pt>
                <c:pt idx="3">
                  <c:v>25</c:v>
                </c:pt>
                <c:pt idx="4">
                  <c:v>15</c:v>
                </c:pt>
                <c:pt idx="5">
                  <c:v>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0978456"/>
        <c:axId val="300978848"/>
      </c:barChart>
      <c:dateAx>
        <c:axId val="300978456"/>
        <c:scaling>
          <c:orientation val="minMax"/>
        </c:scaling>
        <c:delete val="0"/>
        <c:axPos val="l"/>
        <c:numFmt formatCode="yyyy\-mm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978848"/>
        <c:crosses val="autoZero"/>
        <c:auto val="1"/>
        <c:lblOffset val="100"/>
        <c:baseTimeUnit val="months"/>
      </c:dateAx>
      <c:valAx>
        <c:axId val="300978848"/>
        <c:scaling>
          <c:orientation val="minMax"/>
          <c:max val="45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978456"/>
        <c:crosses val="autoZero"/>
        <c:crossBetween val="between"/>
        <c:majorUnit val="15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Too Many Colors Series</c:v>
                </c:pt>
              </c:strCache>
            </c:strRef>
          </c:tx>
          <c:spPr>
            <a:solidFill>
              <a:srgbClr val="0077BF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Pt>
            <c:idx val="0"/>
            <c:invertIfNegative val="1"/>
            <c:bubble3D val="0"/>
            <c:spPr>
              <a:solidFill>
                <a:srgbClr val="0077BF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invertIfNegative val="1"/>
            <c:bubble3D val="0"/>
            <c:spPr>
              <a:solidFill>
                <a:srgbClr val="4E9D2D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1"/>
            <c:bubble3D val="0"/>
            <c:spPr>
              <a:solidFill>
                <a:srgbClr val="ECAA0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invertIfNegative val="1"/>
            <c:bubble3D val="0"/>
            <c:spPr>
              <a:solidFill>
                <a:srgbClr val="5FC4E3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invertIfNegative val="1"/>
            <c:bubble3D val="0"/>
            <c:spPr>
              <a:solidFill>
                <a:srgbClr val="DE4216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invertIfNegative val="1"/>
            <c:bubble3D val="0"/>
            <c:spPr>
              <a:solidFill>
                <a:srgbClr val="154384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numFmt formatCode="#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mmm\-yy</c:formatCode>
                <c:ptCount val="6"/>
                <c:pt idx="0">
                  <c:v>37987</c:v>
                </c:pt>
                <c:pt idx="1">
                  <c:v>38018</c:v>
                </c:pt>
                <c:pt idx="2">
                  <c:v>38047</c:v>
                </c:pt>
                <c:pt idx="3">
                  <c:v>38078</c:v>
                </c:pt>
                <c:pt idx="4">
                  <c:v>38108</c:v>
                </c:pt>
                <c:pt idx="5">
                  <c:v>38139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</c:v>
                </c:pt>
                <c:pt idx="1">
                  <c:v>0.3</c:v>
                </c:pt>
                <c:pt idx="2">
                  <c:v>0.1</c:v>
                </c:pt>
                <c:pt idx="3">
                  <c:v>0.25</c:v>
                </c:pt>
                <c:pt idx="4">
                  <c:v>0.15</c:v>
                </c:pt>
                <c:pt idx="5">
                  <c:v>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"/>
        <c:axId val="300979632"/>
        <c:axId val="300980024"/>
      </c:barChart>
      <c:dateAx>
        <c:axId val="300979632"/>
        <c:scaling>
          <c:orientation val="minMax"/>
        </c:scaling>
        <c:delete val="0"/>
        <c:axPos val="l"/>
        <c:numFmt formatCode="mmm\-yy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980024"/>
        <c:crosses val="autoZero"/>
        <c:auto val="1"/>
        <c:lblOffset val="100"/>
        <c:baseTimeUnit val="months"/>
      </c:dateAx>
      <c:valAx>
        <c:axId val="300980024"/>
        <c:scaling>
          <c:orientation val="minMax"/>
          <c:max val="1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%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97963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Two Color Series</c:v>
                </c:pt>
              </c:strCache>
            </c:strRef>
          </c:tx>
          <c:spPr>
            <a:solidFill>
              <a:srgbClr val="0077BF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  <c:spPr>
              <a:solidFill>
                <a:srgbClr val="4E9D2D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1"/>
            <c:bubble3D val="0"/>
            <c:spPr>
              <a:solidFill>
                <a:srgbClr val="ECAA0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  <c:spPr>
              <a:solidFill>
                <a:srgbClr val="4E9D2D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invertIfNegative val="1"/>
            <c:bubble3D val="0"/>
            <c:spPr>
              <a:solidFill>
                <a:srgbClr val="ECAA0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numFmt formatCode="#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</c:v>
                </c:pt>
                <c:pt idx="1">
                  <c:v>0.3</c:v>
                </c:pt>
                <c:pt idx="2">
                  <c:v>0.1</c:v>
                </c:pt>
                <c:pt idx="3">
                  <c:v>0.25</c:v>
                </c:pt>
                <c:pt idx="4">
                  <c:v>0.15</c:v>
                </c:pt>
                <c:pt idx="5">
                  <c:v>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300980808"/>
        <c:axId val="300690480"/>
      </c:barChart>
      <c:catAx>
        <c:axId val="30098080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690480"/>
        <c:crosses val="autoZero"/>
        <c:auto val="1"/>
        <c:lblAlgn val="ctr"/>
        <c:lblOffset val="100"/>
        <c:noMultiLvlLbl val="1"/>
      </c:catAx>
      <c:valAx>
        <c:axId val="300690480"/>
        <c:scaling>
          <c:orientation val="minMax"/>
          <c:max val="0.4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0.#0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980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Escaped XML Chars</c:v>
                </c:pt>
              </c:strCache>
            </c:strRef>
          </c:tx>
          <c:spPr>
            <a:solidFill>
              <a:srgbClr val="0077BF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  <c:spPr>
              <a:solidFill>
                <a:srgbClr val="4E9D2D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1"/>
            <c:bubble3D val="0"/>
            <c:spPr>
              <a:solidFill>
                <a:srgbClr val="ECAA0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invertIfNegative val="1"/>
            <c:bubble3D val="0"/>
            <c:spPr>
              <a:solidFill>
                <a:srgbClr val="5FC4E3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invertIfNegative val="1"/>
            <c:bubble3D val="0"/>
            <c:spPr>
              <a:solidFill>
                <a:srgbClr val="DE4216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invertIfNegative val="1"/>
            <c:bubble3D val="0"/>
            <c:spPr>
              <a:solidFill>
                <a:srgbClr val="154384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6"/>
            <c:invertIfNegative val="1"/>
            <c:bubble3D val="0"/>
            <c:spPr>
              <a:solidFill>
                <a:srgbClr val="7D666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7"/>
            <c:invertIfNegative val="1"/>
            <c:bubble3D val="0"/>
            <c:spPr>
              <a:solidFill>
                <a:srgbClr val="A3C961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8"/>
            <c:invertIfNegative val="1"/>
            <c:bubble3D val="0"/>
            <c:spPr>
              <a:solidFill>
                <a:srgbClr val="EF907B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9"/>
            <c:invertIfNegative val="1"/>
            <c:bubble3D val="0"/>
            <c:spPr>
              <a:solidFill>
                <a:srgbClr val="9BA0A3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Es</c:v>
                </c:pt>
                <c:pt idx="1">
                  <c:v>cap</c:v>
                </c:pt>
                <c:pt idx="2">
                  <c:v>ed</c:v>
                </c:pt>
                <c:pt idx="3">
                  <c:v>XML</c:v>
                </c:pt>
                <c:pt idx="4">
                  <c:v>Chars</c:v>
                </c:pt>
                <c:pt idx="5">
                  <c:v>'</c:v>
                </c:pt>
                <c:pt idx="6">
                  <c:v>"</c:v>
                </c:pt>
                <c:pt idx="7">
                  <c:v>&amp;</c:v>
                </c:pt>
                <c:pt idx="8">
                  <c:v>&lt;</c:v>
                </c:pt>
                <c:pt idx="9">
                  <c:v>&gt;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1.2</c:v>
                </c:pt>
                <c:pt idx="1">
                  <c:v>2.2999999999999998</c:v>
                </c:pt>
                <c:pt idx="2">
                  <c:v>3.1</c:v>
                </c:pt>
                <c:pt idx="3">
                  <c:v>4.25</c:v>
                </c:pt>
                <c:pt idx="4">
                  <c:v>2.15</c:v>
                </c:pt>
                <c:pt idx="5">
                  <c:v>6.05</c:v>
                </c:pt>
                <c:pt idx="6">
                  <c:v>8.01</c:v>
                </c:pt>
                <c:pt idx="7">
                  <c:v>2.02</c:v>
                </c:pt>
                <c:pt idx="8">
                  <c:v>9.9</c:v>
                </c:pt>
                <c:pt idx="9">
                  <c:v>0.9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"/>
        <c:axId val="300691264"/>
        <c:axId val="300691656"/>
      </c:barChart>
      <c:catAx>
        <c:axId val="300691264"/>
        <c:scaling>
          <c:orientation val="maxMin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691656"/>
        <c:crosses val="autoZero"/>
        <c:auto val="1"/>
        <c:lblAlgn val="ctr"/>
        <c:lblOffset val="100"/>
        <c:noMultiLvlLbl val="1"/>
      </c:catAx>
      <c:valAx>
        <c:axId val="300691656"/>
        <c:scaling>
          <c:orientation val="maxMin"/>
          <c:max val="10"/>
        </c:scaling>
        <c:delete val="0"/>
        <c:axPos val="t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691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0077BF"/>
            </a:solidFill>
            <a:effectLst/>
          </c:spPr>
          <c:invertIfNegative val="1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solidFill>
                <a:srgbClr val="4E9D2D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rgbClr val="ECAA00"/>
              </a:solidFill>
              <a:effectLst/>
            </c:spPr>
          </c:dPt>
          <c:cat>
            <c:strRef>
              <c:f>Sheet1!$A$2:$A$4</c:f>
              <c:strCache>
                <c:ptCount val="3"/>
                <c:pt idx="0">
                  <c:v>London</c:v>
                </c:pt>
                <c:pt idx="1">
                  <c:v>Munich</c:v>
                </c:pt>
                <c:pt idx="2">
                  <c:v>Tokyo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</c:v>
                </c:pt>
                <c:pt idx="1">
                  <c:v>0.32</c:v>
                </c:pt>
                <c:pt idx="2">
                  <c:v>0.41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4E9D2D"/>
            </a:solidFill>
            <a:effectLst/>
          </c:spPr>
          <c:invertIfNegative val="1"/>
          <c:dPt>
            <c:idx val="0"/>
            <c:invertIfNegative val="0"/>
            <c:bubble3D val="0"/>
            <c:spPr>
              <a:solidFill>
                <a:srgbClr val="0065A2"/>
              </a:solidFill>
              <a:effectLst/>
            </c:spPr>
          </c:dPt>
          <c:dPt>
            <c:idx val="1"/>
            <c:invertIfNegative val="0"/>
            <c:bubble3D val="0"/>
            <c:spPr>
              <a:solidFill>
                <a:srgbClr val="428526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rgbClr val="C99100"/>
              </a:solidFill>
              <a:effectLst/>
            </c:spPr>
          </c:dPt>
          <c:cat>
            <c:strRef>
              <c:f>Sheet1!$A$2:$A$4</c:f>
              <c:strCache>
                <c:ptCount val="3"/>
                <c:pt idx="0">
                  <c:v>London</c:v>
                </c:pt>
                <c:pt idx="1">
                  <c:v>Munich</c:v>
                </c:pt>
                <c:pt idx="2">
                  <c:v>Tokyo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-0.11</c:v>
                </c:pt>
                <c:pt idx="1">
                  <c:v>-0.22</c:v>
                </c:pt>
                <c:pt idx="2">
                  <c:v>-0.28999999999999998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300692440"/>
        <c:axId val="300692832"/>
      </c:barChart>
      <c:catAx>
        <c:axId val="30069244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692832"/>
        <c:crosses val="autoZero"/>
        <c:auto val="1"/>
        <c:lblAlgn val="ctr"/>
        <c:lblOffset val="100"/>
        <c:noMultiLvlLbl val="1"/>
      </c:catAx>
      <c:valAx>
        <c:axId val="300692832"/>
        <c:scaling>
          <c:orientation val="minMax"/>
          <c:max val="1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69244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53</c:v>
                </c:pt>
                <c:pt idx="2">
                  <c:v>100</c:v>
                </c:pt>
                <c:pt idx="3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43.5</c:v>
                </c:pt>
                <c:pt idx="1">
                  <c:v>70.3</c:v>
                </c:pt>
                <c:pt idx="2">
                  <c:v>90.1</c:v>
                </c:pt>
                <c:pt idx="3">
                  <c:v>80.05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8239720"/>
        <c:axId val="198240504"/>
      </c:barChart>
      <c:catAx>
        <c:axId val="19823972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CC0000"/>
                </a:solidFill>
                <a:latin typeface="Helvetica Neue"/>
              </a:defRPr>
            </a:pPr>
            <a:endParaRPr lang="en-US"/>
          </a:p>
        </c:txPr>
        <c:crossAx val="198240504"/>
        <c:crosses val="autoZero"/>
        <c:auto val="1"/>
        <c:lblAlgn val="ctr"/>
        <c:lblOffset val="100"/>
        <c:noMultiLvlLbl val="1"/>
      </c:catAx>
      <c:valAx>
        <c:axId val="198240504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198239720"/>
        <c:crosses val="autoZero"/>
        <c:crossBetween val="between"/>
      </c:valAx>
      <c:spPr>
        <a:solidFill>
          <a:srgbClr val="F1F1F1"/>
        </a:solidFill>
        <a:ln w="38100" cap="flat">
          <a:solidFill>
            <a:srgbClr val="00EE00"/>
          </a:solidFill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101600" cap="flat">
              <a:solidFill>
                <a:srgbClr val="FF00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0000"/>
              </a:solidFill>
              <a:ln w="9525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1</c:v>
                </c:pt>
                <c:pt idx="2">
                  <c:v>4</c:v>
                </c:pt>
                <c:pt idx="3">
                  <c:v>21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101600" cap="flat">
              <a:solidFill>
                <a:srgbClr val="F2AF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2AF00"/>
              </a:solidFill>
              <a:ln w="9525" cap="flat">
                <a:solidFill>
                  <a:srgbClr val="F2AF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41</c:v>
                </c:pt>
                <c:pt idx="1">
                  <c:v>4</c:v>
                </c:pt>
                <c:pt idx="2">
                  <c:v>26</c:v>
                </c:pt>
                <c:pt idx="3">
                  <c:v>27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101600" cap="flat">
              <a:solidFill>
                <a:srgbClr val="7AB8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7AB800"/>
              </a:solidFill>
              <a:ln w="9525" cap="flat">
                <a:solidFill>
                  <a:srgbClr val="7AB8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77</c:v>
                </c:pt>
                <c:pt idx="1">
                  <c:v>2</c:v>
                </c:pt>
                <c:pt idx="2">
                  <c:v>52</c:v>
                </c:pt>
                <c:pt idx="3">
                  <c:v>76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101600" cap="flat">
              <a:solidFill>
                <a:srgbClr val="A9A9A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A9A9A9"/>
              </a:solidFill>
              <a:ln w="9525" cap="flat">
                <a:solidFill>
                  <a:srgbClr val="A9A9A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9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693616"/>
        <c:axId val="300694008"/>
      </c:lineChart>
      <c:catAx>
        <c:axId val="300693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694008"/>
        <c:crosses val="autoZero"/>
        <c:auto val="1"/>
        <c:lblAlgn val="ctr"/>
        <c:lblOffset val="100"/>
        <c:noMultiLvlLbl val="1"/>
      </c:catAx>
      <c:valAx>
        <c:axId val="30069400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069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03200" cap="flat">
              <a:solidFill>
                <a:srgbClr val="FF00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0000"/>
              </a:solidFill>
              <a:ln w="9525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1</c:v>
                </c:pt>
                <c:pt idx="2">
                  <c:v>4</c:v>
                </c:pt>
                <c:pt idx="3">
                  <c:v>21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03200" cap="flat">
              <a:solidFill>
                <a:srgbClr val="F2AF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2AF00"/>
              </a:solidFill>
              <a:ln w="9525" cap="flat">
                <a:solidFill>
                  <a:srgbClr val="F2AF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41</c:v>
                </c:pt>
                <c:pt idx="1">
                  <c:v>4</c:v>
                </c:pt>
                <c:pt idx="2">
                  <c:v>26</c:v>
                </c:pt>
                <c:pt idx="3">
                  <c:v>27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03200" cap="flat">
              <a:solidFill>
                <a:srgbClr val="7AB8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7AB800"/>
              </a:solidFill>
              <a:ln w="9525" cap="flat">
                <a:solidFill>
                  <a:srgbClr val="7AB8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77</c:v>
                </c:pt>
                <c:pt idx="1">
                  <c:v>2</c:v>
                </c:pt>
                <c:pt idx="2">
                  <c:v>52</c:v>
                </c:pt>
                <c:pt idx="3">
                  <c:v>76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03200" cap="flat">
              <a:solidFill>
                <a:srgbClr val="A9A9A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A9A9A9"/>
              </a:solidFill>
              <a:ln w="9525" cap="flat">
                <a:solidFill>
                  <a:srgbClr val="A9A9A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9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1624936"/>
        <c:axId val="301625720"/>
      </c:lineChart>
      <c:catAx>
        <c:axId val="301624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625720"/>
        <c:crosses val="autoZero"/>
        <c:auto val="1"/>
        <c:lblAlgn val="ctr"/>
        <c:lblOffset val="100"/>
        <c:noMultiLvlLbl val="1"/>
      </c:catAx>
      <c:valAx>
        <c:axId val="30162572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624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1</c:v>
                </c:pt>
                <c:pt idx="2">
                  <c:v>4</c:v>
                </c:pt>
                <c:pt idx="3">
                  <c:v>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F2AF00"/>
              </a:solidFill>
              <a:prstDash val="solid"/>
              <a:round/>
            </a:ln>
            <a:effectLst/>
          </c:spPr>
          <c:marker>
            <c:symbol val="circle"/>
            <c:size val="10"/>
            <c:spPr>
              <a:solidFill>
                <a:srgbClr val="F2AF00"/>
              </a:solidFill>
              <a:ln w="9525" cap="flat">
                <a:solidFill>
                  <a:srgbClr val="F2AF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41</c:v>
                </c:pt>
                <c:pt idx="1">
                  <c:v>4</c:v>
                </c:pt>
                <c:pt idx="2">
                  <c:v>26</c:v>
                </c:pt>
                <c:pt idx="3">
                  <c:v>27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7AB800"/>
              </a:solidFill>
              <a:prstDash val="solid"/>
              <a:round/>
            </a:ln>
            <a:effectLst/>
          </c:spPr>
          <c:marker>
            <c:symbol val="circle"/>
            <c:size val="10"/>
            <c:spPr>
              <a:solidFill>
                <a:srgbClr val="7AB800"/>
              </a:solidFill>
              <a:ln w="9525" cap="flat">
                <a:solidFill>
                  <a:srgbClr val="7AB8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77</c:v>
                </c:pt>
                <c:pt idx="1">
                  <c:v>2</c:v>
                </c:pt>
                <c:pt idx="2">
                  <c:v>52</c:v>
                </c:pt>
                <c:pt idx="3">
                  <c:v>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A9A9A9"/>
              </a:solidFill>
              <a:prstDash val="solid"/>
              <a:round/>
            </a:ln>
            <a:effectLst/>
          </c:spPr>
          <c:marker>
            <c:symbol val="circle"/>
            <c:size val="10"/>
            <c:spPr>
              <a:solidFill>
                <a:srgbClr val="A9A9A9"/>
              </a:solidFill>
              <a:ln w="9525" cap="flat">
                <a:solidFill>
                  <a:srgbClr val="A9A9A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9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1626896"/>
        <c:axId val="301627288"/>
      </c:lineChart>
      <c:catAx>
        <c:axId val="3016268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627288"/>
        <c:crosses val="autoZero"/>
        <c:auto val="1"/>
        <c:lblAlgn val="ctr"/>
        <c:lblOffset val="100"/>
        <c:noMultiLvlLbl val="1"/>
      </c:catAx>
      <c:valAx>
        <c:axId val="30162728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62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FF0000"/>
              </a:solidFill>
              <a:prstDash val="solid"/>
              <a:round/>
            </a:ln>
            <a:effectLst>
              <a:outerShdw blurRad="38100" dist="152400" dir="4500000" algn="bl">
                <a:srgbClr val="CD0011">
                  <a:alpha val="80000"/>
                </a:srgbClr>
              </a:outerShdw>
            </a:effectLst>
          </c:spPr>
          <c:marker>
            <c:symbol val="circle"/>
            <c:size val="20"/>
            <c:spPr>
              <a:solidFill>
                <a:srgbClr val="FF0000"/>
              </a:solidFill>
              <a:ln w="9525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1</c:v>
                </c:pt>
                <c:pt idx="2">
                  <c:v>4</c:v>
                </c:pt>
                <c:pt idx="3">
                  <c:v>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F2AF00"/>
              </a:solidFill>
              <a:prstDash val="solid"/>
              <a:round/>
            </a:ln>
            <a:effectLst>
              <a:outerShdw blurRad="38100" dist="152400" dir="4500000" algn="bl">
                <a:srgbClr val="CD0011">
                  <a:alpha val="80000"/>
                </a:srgbClr>
              </a:outerShdw>
            </a:effectLst>
          </c:spPr>
          <c:marker>
            <c:symbol val="circle"/>
            <c:size val="20"/>
            <c:spPr>
              <a:solidFill>
                <a:srgbClr val="F2AF00"/>
              </a:solidFill>
              <a:ln w="9525" cap="flat">
                <a:solidFill>
                  <a:srgbClr val="F2AF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41</c:v>
                </c:pt>
                <c:pt idx="1">
                  <c:v>4</c:v>
                </c:pt>
                <c:pt idx="2">
                  <c:v>26</c:v>
                </c:pt>
                <c:pt idx="3">
                  <c:v>27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7AB800"/>
              </a:solidFill>
              <a:prstDash val="solid"/>
              <a:round/>
            </a:ln>
            <a:effectLst>
              <a:outerShdw blurRad="38100" dist="152400" dir="4500000" algn="bl">
                <a:srgbClr val="CD0011">
                  <a:alpha val="80000"/>
                </a:srgbClr>
              </a:outerShdw>
            </a:effectLst>
          </c:spPr>
          <c:marker>
            <c:symbol val="circle"/>
            <c:size val="20"/>
            <c:spPr>
              <a:solidFill>
                <a:srgbClr val="7AB800"/>
              </a:solidFill>
              <a:ln w="9525" cap="flat">
                <a:solidFill>
                  <a:srgbClr val="7AB80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77</c:v>
                </c:pt>
                <c:pt idx="1">
                  <c:v>2</c:v>
                </c:pt>
                <c:pt idx="2">
                  <c:v>52</c:v>
                </c:pt>
                <c:pt idx="3">
                  <c:v>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A9A9A9"/>
              </a:solidFill>
              <a:prstDash val="solid"/>
              <a:round/>
            </a:ln>
            <a:effectLst>
              <a:outerShdw blurRad="38100" dist="152400" dir="4500000" algn="bl">
                <a:srgbClr val="CD0011">
                  <a:alpha val="80000"/>
                </a:srgbClr>
              </a:outerShdw>
            </a:effectLst>
          </c:spPr>
          <c:marker>
            <c:symbol val="circle"/>
            <c:size val="20"/>
            <c:spPr>
              <a:solidFill>
                <a:srgbClr val="A9A9A9"/>
              </a:solidFill>
              <a:ln w="9525" cap="flat">
                <a:solidFill>
                  <a:srgbClr val="A9A9A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9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1628072"/>
        <c:axId val="301628464"/>
      </c:lineChart>
      <c:catAx>
        <c:axId val="301628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628464"/>
        <c:crosses val="autoZero"/>
        <c:auto val="1"/>
        <c:lblAlgn val="ctr"/>
        <c:lblOffset val="100"/>
        <c:noMultiLvlLbl val="1"/>
      </c:catAx>
      <c:valAx>
        <c:axId val="30162846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628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circle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1</c:v>
                </c:pt>
                <c:pt idx="2">
                  <c:v>4</c:v>
                </c:pt>
                <c:pt idx="3">
                  <c:v>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41</c:v>
                </c:pt>
                <c:pt idx="1">
                  <c:v>4</c:v>
                </c:pt>
                <c:pt idx="2">
                  <c:v>26</c:v>
                </c:pt>
                <c:pt idx="3">
                  <c:v>27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77</c:v>
                </c:pt>
                <c:pt idx="1">
                  <c:v>2</c:v>
                </c:pt>
                <c:pt idx="2">
                  <c:v>52</c:v>
                </c:pt>
                <c:pt idx="3">
                  <c:v>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9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1891576"/>
        <c:axId val="301891968"/>
      </c:lineChart>
      <c:catAx>
        <c:axId val="301891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891968"/>
        <c:crosses val="autoZero"/>
        <c:auto val="1"/>
        <c:lblAlgn val="ctr"/>
        <c:lblOffset val="100"/>
        <c:noMultiLvlLbl val="1"/>
      </c:catAx>
      <c:valAx>
        <c:axId val="30189196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891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dash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ash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1</c:v>
                </c:pt>
                <c:pt idx="2">
                  <c:v>4</c:v>
                </c:pt>
                <c:pt idx="3">
                  <c:v>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ash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41</c:v>
                </c:pt>
                <c:pt idx="1">
                  <c:v>4</c:v>
                </c:pt>
                <c:pt idx="2">
                  <c:v>26</c:v>
                </c:pt>
                <c:pt idx="3">
                  <c:v>27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ash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77</c:v>
                </c:pt>
                <c:pt idx="1">
                  <c:v>2</c:v>
                </c:pt>
                <c:pt idx="2">
                  <c:v>52</c:v>
                </c:pt>
                <c:pt idx="3">
                  <c:v>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ash"/>
            <c:size val="6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9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1892752"/>
        <c:axId val="301893144"/>
      </c:lineChart>
      <c:catAx>
        <c:axId val="3018927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893144"/>
        <c:crosses val="autoZero"/>
        <c:auto val="1"/>
        <c:lblAlgn val="ctr"/>
        <c:lblOffset val="100"/>
        <c:noMultiLvlLbl val="1"/>
      </c:catAx>
      <c:valAx>
        <c:axId val="30189314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89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diamond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iamond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1</c:v>
                </c:pt>
                <c:pt idx="2">
                  <c:v>4</c:v>
                </c:pt>
                <c:pt idx="3">
                  <c:v>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iamond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41</c:v>
                </c:pt>
                <c:pt idx="1">
                  <c:v>4</c:v>
                </c:pt>
                <c:pt idx="2">
                  <c:v>26</c:v>
                </c:pt>
                <c:pt idx="3">
                  <c:v>27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iamond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77</c:v>
                </c:pt>
                <c:pt idx="1">
                  <c:v>2</c:v>
                </c:pt>
                <c:pt idx="2">
                  <c:v>52</c:v>
                </c:pt>
                <c:pt idx="3">
                  <c:v>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iamond"/>
            <c:size val="6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9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1893928"/>
        <c:axId val="301894320"/>
      </c:lineChart>
      <c:catAx>
        <c:axId val="3018939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894320"/>
        <c:crosses val="autoZero"/>
        <c:auto val="1"/>
        <c:lblAlgn val="ctr"/>
        <c:lblOffset val="100"/>
        <c:noMultiLvlLbl val="1"/>
      </c:catAx>
      <c:valAx>
        <c:axId val="30189432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1893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dot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ot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1</c:v>
                </c:pt>
                <c:pt idx="2">
                  <c:v>4</c:v>
                </c:pt>
                <c:pt idx="3">
                  <c:v>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ot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41</c:v>
                </c:pt>
                <c:pt idx="1">
                  <c:v>4</c:v>
                </c:pt>
                <c:pt idx="2">
                  <c:v>26</c:v>
                </c:pt>
                <c:pt idx="3">
                  <c:v>27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ot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77</c:v>
                </c:pt>
                <c:pt idx="1">
                  <c:v>2</c:v>
                </c:pt>
                <c:pt idx="2">
                  <c:v>52</c:v>
                </c:pt>
                <c:pt idx="3">
                  <c:v>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dot"/>
            <c:size val="6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9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121456"/>
        <c:axId val="302121848"/>
      </c:lineChart>
      <c:catAx>
        <c:axId val="3021214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121848"/>
        <c:crosses val="autoZero"/>
        <c:auto val="1"/>
        <c:lblAlgn val="ctr"/>
        <c:lblOffset val="100"/>
        <c:noMultiLvlLbl val="1"/>
      </c:catAx>
      <c:valAx>
        <c:axId val="30212184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121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none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1</c:v>
                </c:pt>
                <c:pt idx="2">
                  <c:v>4</c:v>
                </c:pt>
                <c:pt idx="3">
                  <c:v>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41</c:v>
                </c:pt>
                <c:pt idx="1">
                  <c:v>4</c:v>
                </c:pt>
                <c:pt idx="2">
                  <c:v>26</c:v>
                </c:pt>
                <c:pt idx="3">
                  <c:v>27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77</c:v>
                </c:pt>
                <c:pt idx="1">
                  <c:v>2</c:v>
                </c:pt>
                <c:pt idx="2">
                  <c:v>52</c:v>
                </c:pt>
                <c:pt idx="3">
                  <c:v>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9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2122632"/>
        <c:axId val="302123024"/>
      </c:lineChart>
      <c:catAx>
        <c:axId val="302122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123024"/>
        <c:crosses val="autoZero"/>
        <c:auto val="1"/>
        <c:lblAlgn val="ctr"/>
        <c:lblOffset val="100"/>
        <c:noMultiLvlLbl val="1"/>
      </c:catAx>
      <c:valAx>
        <c:axId val="30212302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122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square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square"/>
            <c:size val="9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1</c:v>
                </c:pt>
                <c:pt idx="2">
                  <c:v>4</c:v>
                </c:pt>
                <c:pt idx="3">
                  <c:v>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square"/>
            <c:size val="9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41</c:v>
                </c:pt>
                <c:pt idx="1">
                  <c:v>4</c:v>
                </c:pt>
                <c:pt idx="2">
                  <c:v>26</c:v>
                </c:pt>
                <c:pt idx="3">
                  <c:v>27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square"/>
            <c:size val="9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77</c:v>
                </c:pt>
                <c:pt idx="1">
                  <c:v>2</c:v>
                </c:pt>
                <c:pt idx="2">
                  <c:v>52</c:v>
                </c:pt>
                <c:pt idx="3">
                  <c:v>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square"/>
            <c:size val="9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9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123808"/>
        <c:axId val="302124200"/>
      </c:lineChart>
      <c:catAx>
        <c:axId val="302123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124200"/>
        <c:crosses val="autoZero"/>
        <c:auto val="1"/>
        <c:lblAlgn val="ctr"/>
        <c:lblOffset val="100"/>
        <c:noMultiLvlLbl val="1"/>
      </c:catAx>
      <c:valAx>
        <c:axId val="30212420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12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0504D"/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0" i="0" u="none" strike="noStrike">
                    <a:solidFill>
                      <a:srgbClr val="696969"/>
                    </a:solidFill>
                    <a:latin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53</c:v>
                </c:pt>
                <c:pt idx="2">
                  <c:v>100</c:v>
                </c:pt>
                <c:pt idx="3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4F81BD"/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0" i="0" u="none" strike="noStrike">
                    <a:solidFill>
                      <a:srgbClr val="696969"/>
                    </a:solidFill>
                    <a:latin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43.5</c:v>
                </c:pt>
                <c:pt idx="1">
                  <c:v>70.3</c:v>
                </c:pt>
                <c:pt idx="2">
                  <c:v>90.1</c:v>
                </c:pt>
                <c:pt idx="3">
                  <c:v>80.05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8240112"/>
        <c:axId val="198242072"/>
      </c:barChart>
      <c:catAx>
        <c:axId val="198240112"/>
        <c:scaling>
          <c:orientation val="minMax"/>
        </c:scaling>
        <c:delete val="0"/>
        <c:axPos val="t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CC"/>
                </a:solidFill>
                <a:latin typeface="Courier"/>
              </a:defRPr>
            </a:pPr>
            <a:endParaRPr lang="en-US"/>
          </a:p>
        </c:txPr>
        <c:crossAx val="198242072"/>
        <c:crosses val="autoZero"/>
        <c:auto val="1"/>
        <c:lblAlgn val="ctr"/>
        <c:lblOffset val="100"/>
        <c:noMultiLvlLbl val="1"/>
      </c:catAx>
      <c:valAx>
        <c:axId val="198242072"/>
        <c:scaling>
          <c:orientation val="maxMin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19824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triangle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triangle"/>
            <c:size val="12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1</c:v>
                </c:pt>
                <c:pt idx="2">
                  <c:v>4</c:v>
                </c:pt>
                <c:pt idx="3">
                  <c:v>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triangle"/>
            <c:size val="12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41</c:v>
                </c:pt>
                <c:pt idx="1">
                  <c:v>4</c:v>
                </c:pt>
                <c:pt idx="2">
                  <c:v>26</c:v>
                </c:pt>
                <c:pt idx="3">
                  <c:v>27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Grn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triangle"/>
            <c:size val="12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77</c:v>
                </c:pt>
                <c:pt idx="1">
                  <c:v>2</c:v>
                </c:pt>
                <c:pt idx="2">
                  <c:v>52</c:v>
                </c:pt>
                <c:pt idx="3">
                  <c:v>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triangle"/>
            <c:size val="12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9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124984"/>
        <c:axId val="302375416"/>
      </c:lineChart>
      <c:catAx>
        <c:axId val="302124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375416"/>
        <c:crosses val="autoZero"/>
        <c:auto val="1"/>
        <c:lblAlgn val="ctr"/>
        <c:lblOffset val="100"/>
        <c:noMultiLvlLbl val="1"/>
      </c:catAx>
      <c:valAx>
        <c:axId val="30237541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124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Series0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14557</c:v>
                </c:pt>
                <c:pt idx="1">
                  <c:v>5208</c:v>
                </c:pt>
                <c:pt idx="2">
                  <c:v>411</c:v>
                </c:pt>
                <c:pt idx="3">
                  <c:v>5331</c:v>
                </c:pt>
                <c:pt idx="4">
                  <c:v>5079</c:v>
                </c:pt>
                <c:pt idx="5">
                  <c:v>1065</c:v>
                </c:pt>
                <c:pt idx="6">
                  <c:v>11667</c:v>
                </c:pt>
                <c:pt idx="7">
                  <c:v>10465</c:v>
                </c:pt>
                <c:pt idx="8">
                  <c:v>3662</c:v>
                </c:pt>
                <c:pt idx="9">
                  <c:v>7525</c:v>
                </c:pt>
                <c:pt idx="10">
                  <c:v>1497</c:v>
                </c:pt>
                <c:pt idx="11">
                  <c:v>18416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Series1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14248</c:v>
                </c:pt>
                <c:pt idx="1">
                  <c:v>10879</c:v>
                </c:pt>
                <c:pt idx="2">
                  <c:v>1608</c:v>
                </c:pt>
                <c:pt idx="3">
                  <c:v>9651</c:v>
                </c:pt>
                <c:pt idx="4">
                  <c:v>6858</c:v>
                </c:pt>
                <c:pt idx="5">
                  <c:v>4998</c:v>
                </c:pt>
                <c:pt idx="6">
                  <c:v>15977</c:v>
                </c:pt>
                <c:pt idx="7">
                  <c:v>13678</c:v>
                </c:pt>
                <c:pt idx="8">
                  <c:v>6879</c:v>
                </c:pt>
                <c:pt idx="9">
                  <c:v>19845</c:v>
                </c:pt>
                <c:pt idx="10">
                  <c:v>17087</c:v>
                </c:pt>
                <c:pt idx="11">
                  <c:v>11023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Series2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14735</c:v>
                </c:pt>
                <c:pt idx="1">
                  <c:v>4283</c:v>
                </c:pt>
                <c:pt idx="2">
                  <c:v>19456</c:v>
                </c:pt>
                <c:pt idx="3">
                  <c:v>3632</c:v>
                </c:pt>
                <c:pt idx="4">
                  <c:v>5347</c:v>
                </c:pt>
                <c:pt idx="5">
                  <c:v>7278</c:v>
                </c:pt>
                <c:pt idx="6">
                  <c:v>10936</c:v>
                </c:pt>
                <c:pt idx="7">
                  <c:v>14134</c:v>
                </c:pt>
                <c:pt idx="8">
                  <c:v>19626</c:v>
                </c:pt>
                <c:pt idx="9">
                  <c:v>15842</c:v>
                </c:pt>
                <c:pt idx="10">
                  <c:v>9267</c:v>
                </c:pt>
                <c:pt idx="11">
                  <c:v>12782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Series3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7900</c:v>
                </c:pt>
                <c:pt idx="1">
                  <c:v>8942</c:v>
                </c:pt>
                <c:pt idx="2">
                  <c:v>13972</c:v>
                </c:pt>
                <c:pt idx="3">
                  <c:v>266</c:v>
                </c:pt>
                <c:pt idx="4">
                  <c:v>1859</c:v>
                </c:pt>
                <c:pt idx="5">
                  <c:v>6150</c:v>
                </c:pt>
                <c:pt idx="6">
                  <c:v>18551</c:v>
                </c:pt>
                <c:pt idx="7">
                  <c:v>509</c:v>
                </c:pt>
                <c:pt idx="8">
                  <c:v>17947</c:v>
                </c:pt>
                <c:pt idx="9">
                  <c:v>14363</c:v>
                </c:pt>
                <c:pt idx="10">
                  <c:v>14095</c:v>
                </c:pt>
                <c:pt idx="11">
                  <c:v>8013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Series4</c:v>
                </c:pt>
              </c:strCache>
            </c:strRef>
          </c:tx>
          <c:spPr>
            <a:ln w="25400" cap="flat">
              <a:solidFill>
                <a:srgbClr val="4BACC6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BACC6"/>
              </a:solidFill>
              <a:ln w="9525" cap="flat">
                <a:solidFill>
                  <a:srgbClr val="4BACC6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19573</c:v>
                </c:pt>
                <c:pt idx="1">
                  <c:v>5094</c:v>
                </c:pt>
                <c:pt idx="2">
                  <c:v>6664</c:v>
                </c:pt>
                <c:pt idx="3">
                  <c:v>16616</c:v>
                </c:pt>
                <c:pt idx="4">
                  <c:v>4359</c:v>
                </c:pt>
                <c:pt idx="5">
                  <c:v>1988</c:v>
                </c:pt>
                <c:pt idx="6">
                  <c:v>18163</c:v>
                </c:pt>
                <c:pt idx="7">
                  <c:v>2392</c:v>
                </c:pt>
                <c:pt idx="8">
                  <c:v>12383</c:v>
                </c:pt>
                <c:pt idx="9">
                  <c:v>17542</c:v>
                </c:pt>
                <c:pt idx="10">
                  <c:v>17586</c:v>
                </c:pt>
                <c:pt idx="11">
                  <c:v>2866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Series5</c:v>
                </c:pt>
              </c:strCache>
            </c:strRef>
          </c:tx>
          <c:spPr>
            <a:ln w="25400" cap="flat">
              <a:solidFill>
                <a:srgbClr val="F79646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79646"/>
              </a:solidFill>
              <a:ln w="9525" cap="flat">
                <a:solidFill>
                  <a:srgbClr val="F79646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  <c:pt idx="0">
                  <c:v>6467</c:v>
                </c:pt>
                <c:pt idx="1">
                  <c:v>10338</c:v>
                </c:pt>
                <c:pt idx="2">
                  <c:v>11175</c:v>
                </c:pt>
                <c:pt idx="3">
                  <c:v>18697</c:v>
                </c:pt>
                <c:pt idx="4">
                  <c:v>326</c:v>
                </c:pt>
                <c:pt idx="5">
                  <c:v>16289</c:v>
                </c:pt>
                <c:pt idx="6">
                  <c:v>9979</c:v>
                </c:pt>
                <c:pt idx="7">
                  <c:v>9794</c:v>
                </c:pt>
                <c:pt idx="8">
                  <c:v>8569</c:v>
                </c:pt>
                <c:pt idx="9">
                  <c:v>11242</c:v>
                </c:pt>
                <c:pt idx="10">
                  <c:v>11910</c:v>
                </c:pt>
                <c:pt idx="11">
                  <c:v>4704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Series6</c:v>
                </c:pt>
              </c:strCache>
            </c:strRef>
          </c:tx>
          <c:spPr>
            <a:ln w="25400" cap="flat">
              <a:solidFill>
                <a:srgbClr val="628FC6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628FC6"/>
              </a:solidFill>
              <a:ln w="9525" cap="flat">
                <a:solidFill>
                  <a:srgbClr val="628FC6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Sheet1!$H$2:$H$13</c:f>
              <c:numCache>
                <c:formatCode>General</c:formatCode>
                <c:ptCount val="12"/>
                <c:pt idx="0">
                  <c:v>12307</c:v>
                </c:pt>
                <c:pt idx="1">
                  <c:v>15749</c:v>
                </c:pt>
                <c:pt idx="2">
                  <c:v>6216</c:v>
                </c:pt>
                <c:pt idx="3">
                  <c:v>2001</c:v>
                </c:pt>
                <c:pt idx="4">
                  <c:v>19479</c:v>
                </c:pt>
                <c:pt idx="5">
                  <c:v>1888</c:v>
                </c:pt>
                <c:pt idx="6">
                  <c:v>11651</c:v>
                </c:pt>
                <c:pt idx="7">
                  <c:v>19258</c:v>
                </c:pt>
                <c:pt idx="8">
                  <c:v>12966</c:v>
                </c:pt>
                <c:pt idx="9">
                  <c:v>13148</c:v>
                </c:pt>
                <c:pt idx="10">
                  <c:v>18159</c:v>
                </c:pt>
                <c:pt idx="11">
                  <c:v>1919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Series7</c:v>
                </c:pt>
              </c:strCache>
            </c:strRef>
          </c:tx>
          <c:spPr>
            <a:ln w="25400" cap="flat">
              <a:solidFill>
                <a:srgbClr val="C8636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C86360"/>
              </a:solidFill>
              <a:ln w="9525" cap="flat">
                <a:solidFill>
                  <a:srgbClr val="C86360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Sheet1!$I$2:$I$13</c:f>
              <c:numCache>
                <c:formatCode>General</c:formatCode>
                <c:ptCount val="12"/>
                <c:pt idx="0">
                  <c:v>11622</c:v>
                </c:pt>
                <c:pt idx="1">
                  <c:v>940</c:v>
                </c:pt>
                <c:pt idx="2">
                  <c:v>16423</c:v>
                </c:pt>
                <c:pt idx="3">
                  <c:v>8546</c:v>
                </c:pt>
                <c:pt idx="4">
                  <c:v>17235</c:v>
                </c:pt>
                <c:pt idx="5">
                  <c:v>10490</c:v>
                </c:pt>
                <c:pt idx="6">
                  <c:v>4061</c:v>
                </c:pt>
                <c:pt idx="7">
                  <c:v>6061</c:v>
                </c:pt>
                <c:pt idx="8">
                  <c:v>5573</c:v>
                </c:pt>
                <c:pt idx="9">
                  <c:v>6316</c:v>
                </c:pt>
                <c:pt idx="10">
                  <c:v>10810</c:v>
                </c:pt>
                <c:pt idx="11">
                  <c:v>9064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Series8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Sheet1!$J$2:$J$13</c:f>
              <c:numCache>
                <c:formatCode>General</c:formatCode>
                <c:ptCount val="12"/>
                <c:pt idx="0">
                  <c:v>18225</c:v>
                </c:pt>
                <c:pt idx="1">
                  <c:v>12057</c:v>
                </c:pt>
                <c:pt idx="2">
                  <c:v>13140</c:v>
                </c:pt>
                <c:pt idx="3">
                  <c:v>8539</c:v>
                </c:pt>
                <c:pt idx="4">
                  <c:v>7643</c:v>
                </c:pt>
                <c:pt idx="5">
                  <c:v>16383</c:v>
                </c:pt>
                <c:pt idx="6">
                  <c:v>10232</c:v>
                </c:pt>
                <c:pt idx="7">
                  <c:v>3133</c:v>
                </c:pt>
                <c:pt idx="8">
                  <c:v>1290</c:v>
                </c:pt>
                <c:pt idx="9">
                  <c:v>2547</c:v>
                </c:pt>
                <c:pt idx="10">
                  <c:v>15272</c:v>
                </c:pt>
                <c:pt idx="11">
                  <c:v>8430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Series9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Sheet1!$K$2:$K$13</c:f>
              <c:numCache>
                <c:formatCode>General</c:formatCode>
                <c:ptCount val="12"/>
                <c:pt idx="0">
                  <c:v>10958</c:v>
                </c:pt>
                <c:pt idx="1">
                  <c:v>13444</c:v>
                </c:pt>
                <c:pt idx="2">
                  <c:v>9594</c:v>
                </c:pt>
                <c:pt idx="3">
                  <c:v>4236</c:v>
                </c:pt>
                <c:pt idx="4">
                  <c:v>2271</c:v>
                </c:pt>
                <c:pt idx="5">
                  <c:v>15740</c:v>
                </c:pt>
                <c:pt idx="6">
                  <c:v>5373</c:v>
                </c:pt>
                <c:pt idx="7">
                  <c:v>6384</c:v>
                </c:pt>
                <c:pt idx="8">
                  <c:v>7785</c:v>
                </c:pt>
                <c:pt idx="9">
                  <c:v>2356</c:v>
                </c:pt>
                <c:pt idx="10">
                  <c:v>1083</c:v>
                </c:pt>
                <c:pt idx="11">
                  <c:v>4735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Series10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Sheet1!$L$2:$L$13</c:f>
              <c:numCache>
                <c:formatCode>General</c:formatCode>
                <c:ptCount val="12"/>
                <c:pt idx="0">
                  <c:v>17949</c:v>
                </c:pt>
                <c:pt idx="1">
                  <c:v>16016</c:v>
                </c:pt>
                <c:pt idx="2">
                  <c:v>8754</c:v>
                </c:pt>
                <c:pt idx="3">
                  <c:v>9323</c:v>
                </c:pt>
                <c:pt idx="4">
                  <c:v>8476</c:v>
                </c:pt>
                <c:pt idx="5">
                  <c:v>1687</c:v>
                </c:pt>
                <c:pt idx="6">
                  <c:v>7816</c:v>
                </c:pt>
                <c:pt idx="7">
                  <c:v>468</c:v>
                </c:pt>
                <c:pt idx="8">
                  <c:v>13878</c:v>
                </c:pt>
                <c:pt idx="9">
                  <c:v>10093</c:v>
                </c:pt>
                <c:pt idx="10">
                  <c:v>16015</c:v>
                </c:pt>
                <c:pt idx="11">
                  <c:v>12991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Series11</c:v>
                </c:pt>
              </c:strCache>
            </c:strRef>
          </c:tx>
          <c:spPr>
            <a:ln w="25400" cap="flat">
              <a:solidFill>
                <a:srgbClr val="8064A2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8064A2"/>
              </a:solidFill>
              <a:ln w="9525" cap="flat">
                <a:solidFill>
                  <a:srgbClr val="8064A2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Sheet1!$M$2:$M$13</c:f>
              <c:numCache>
                <c:formatCode>General</c:formatCode>
                <c:ptCount val="12"/>
                <c:pt idx="0">
                  <c:v>13014</c:v>
                </c:pt>
                <c:pt idx="1">
                  <c:v>24</c:v>
                </c:pt>
                <c:pt idx="2">
                  <c:v>12345</c:v>
                </c:pt>
                <c:pt idx="3">
                  <c:v>3846</c:v>
                </c:pt>
                <c:pt idx="4">
                  <c:v>14295</c:v>
                </c:pt>
                <c:pt idx="5">
                  <c:v>16809</c:v>
                </c:pt>
                <c:pt idx="6">
                  <c:v>16794</c:v>
                </c:pt>
                <c:pt idx="7">
                  <c:v>10822</c:v>
                </c:pt>
                <c:pt idx="8">
                  <c:v>11246</c:v>
                </c:pt>
                <c:pt idx="9">
                  <c:v>516</c:v>
                </c:pt>
                <c:pt idx="10">
                  <c:v>14283</c:v>
                </c:pt>
                <c:pt idx="11">
                  <c:v>13796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Series12</c:v>
                </c:pt>
              </c:strCache>
            </c:strRef>
          </c:tx>
          <c:spPr>
            <a:ln w="25400" cap="flat">
              <a:solidFill>
                <a:srgbClr val="4BACC6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BACC6"/>
              </a:solidFill>
              <a:ln w="9525" cap="flat">
                <a:solidFill>
                  <a:srgbClr val="4BACC6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Sheet1!$N$2:$N$13</c:f>
              <c:numCache>
                <c:formatCode>General</c:formatCode>
                <c:ptCount val="12"/>
                <c:pt idx="0">
                  <c:v>309</c:v>
                </c:pt>
                <c:pt idx="1">
                  <c:v>2452</c:v>
                </c:pt>
                <c:pt idx="2">
                  <c:v>7478</c:v>
                </c:pt>
                <c:pt idx="3">
                  <c:v>13341</c:v>
                </c:pt>
                <c:pt idx="4">
                  <c:v>3286</c:v>
                </c:pt>
                <c:pt idx="5">
                  <c:v>4761</c:v>
                </c:pt>
                <c:pt idx="6">
                  <c:v>18587</c:v>
                </c:pt>
                <c:pt idx="7">
                  <c:v>14393</c:v>
                </c:pt>
                <c:pt idx="8">
                  <c:v>1132</c:v>
                </c:pt>
                <c:pt idx="9">
                  <c:v>12648</c:v>
                </c:pt>
                <c:pt idx="10">
                  <c:v>17816</c:v>
                </c:pt>
                <c:pt idx="11">
                  <c:v>8713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Series13</c:v>
                </c:pt>
              </c:strCache>
            </c:strRef>
          </c:tx>
          <c:spPr>
            <a:ln w="25400" cap="flat">
              <a:solidFill>
                <a:srgbClr val="F79646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79646"/>
              </a:solidFill>
              <a:ln w="9525" cap="flat">
                <a:solidFill>
                  <a:srgbClr val="F79646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Sheet1!$O$2:$O$13</c:f>
              <c:numCache>
                <c:formatCode>General</c:formatCode>
                <c:ptCount val="12"/>
                <c:pt idx="0">
                  <c:v>4601</c:v>
                </c:pt>
                <c:pt idx="1">
                  <c:v>297</c:v>
                </c:pt>
                <c:pt idx="2">
                  <c:v>11416</c:v>
                </c:pt>
                <c:pt idx="3">
                  <c:v>10958</c:v>
                </c:pt>
                <c:pt idx="4">
                  <c:v>5315</c:v>
                </c:pt>
                <c:pt idx="5">
                  <c:v>4617</c:v>
                </c:pt>
                <c:pt idx="6">
                  <c:v>11371</c:v>
                </c:pt>
                <c:pt idx="7">
                  <c:v>51</c:v>
                </c:pt>
                <c:pt idx="8">
                  <c:v>17379</c:v>
                </c:pt>
                <c:pt idx="9">
                  <c:v>8230</c:v>
                </c:pt>
                <c:pt idx="10">
                  <c:v>5783</c:v>
                </c:pt>
                <c:pt idx="11">
                  <c:v>8170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Series14</c:v>
                </c:pt>
              </c:strCache>
            </c:strRef>
          </c:tx>
          <c:spPr>
            <a:ln w="25400" cap="flat">
              <a:solidFill>
                <a:srgbClr val="628FC6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628FC6"/>
              </a:solidFill>
              <a:ln w="9525" cap="flat">
                <a:solidFill>
                  <a:srgbClr val="628FC6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Sheet1!$P$2:$P$13</c:f>
              <c:numCache>
                <c:formatCode>General</c:formatCode>
                <c:ptCount val="12"/>
                <c:pt idx="0">
                  <c:v>12695</c:v>
                </c:pt>
                <c:pt idx="1">
                  <c:v>16635</c:v>
                </c:pt>
                <c:pt idx="2">
                  <c:v>17836</c:v>
                </c:pt>
                <c:pt idx="3">
                  <c:v>3124</c:v>
                </c:pt>
                <c:pt idx="4">
                  <c:v>712</c:v>
                </c:pt>
                <c:pt idx="5">
                  <c:v>15291</c:v>
                </c:pt>
                <c:pt idx="6">
                  <c:v>9991</c:v>
                </c:pt>
                <c:pt idx="7">
                  <c:v>565</c:v>
                </c:pt>
                <c:pt idx="8">
                  <c:v>11294</c:v>
                </c:pt>
                <c:pt idx="9">
                  <c:v>7651</c:v>
                </c:pt>
                <c:pt idx="10">
                  <c:v>10874</c:v>
                </c:pt>
                <c:pt idx="11">
                  <c:v>14645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376200"/>
        <c:axId val="302376592"/>
      </c:lineChart>
      <c:catAx>
        <c:axId val="3023762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376592"/>
        <c:crosses val="autoZero"/>
        <c:auto val="1"/>
        <c:lblAlgn val="ctr"/>
        <c:lblOffset val="100"/>
        <c:noMultiLvlLbl val="1"/>
      </c:catAx>
      <c:valAx>
        <c:axId val="302376592"/>
        <c:scaling>
          <c:orientation val="minMax"/>
          <c:max val="200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376200"/>
        <c:crosses val="autoZero"/>
        <c:crossBetween val="between"/>
      </c:valAx>
      <c:spPr>
        <a:solidFill>
          <a:srgbClr val="F2F9FC"/>
        </a:solidFill>
        <a:ln>
          <a:noFill/>
        </a:ln>
        <a:effectLst/>
      </c:spPr>
    </c:plotArea>
    <c:legend>
      <c:legendPos val="r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 Sales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377376"/>
        <c:axId val="302378160"/>
      </c:areaChart>
      <c:catAx>
        <c:axId val="302377376"/>
        <c:scaling>
          <c:orientation val="maxMin"/>
        </c:scaling>
        <c:delete val="0"/>
        <c:axPos val="t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378160"/>
        <c:crosses val="autoZero"/>
        <c:auto val="1"/>
        <c:lblAlgn val="ctr"/>
        <c:lblOffset val="100"/>
        <c:noMultiLvlLbl val="1"/>
      </c:catAx>
      <c:valAx>
        <c:axId val="302378160"/>
        <c:scaling>
          <c:orientation val="maxMin"/>
        </c:scaling>
        <c:delete val="0"/>
        <c:axPos val="r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377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rgbClr val="0088CC">
                <a:alpha val="25000"/>
              </a:srgbClr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 Sales</c:v>
                </c:pt>
              </c:strCache>
            </c:strRef>
          </c:tx>
          <c:spPr>
            <a:solidFill>
              <a:srgbClr val="99FFCC">
                <a:alpha val="25000"/>
              </a:srgbClr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657152"/>
        <c:axId val="302657544"/>
      </c:areaChart>
      <c:catAx>
        <c:axId val="302657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657544"/>
        <c:crosses val="autoZero"/>
        <c:auto val="1"/>
        <c:lblAlgn val="ctr"/>
        <c:lblOffset val="100"/>
        <c:noMultiLvlLbl val="1"/>
      </c:catAx>
      <c:valAx>
        <c:axId val="30265754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657152"/>
        <c:crosses val="autoZero"/>
        <c:crossBetween val="midCat"/>
      </c:valAx>
      <c:spPr>
        <a:solidFill>
          <a:srgbClr val="D1E1F1"/>
        </a:solidFill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rgbClr val="0088CC">
                <a:alpha val="50000"/>
              </a:srgbClr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 Sales</c:v>
                </c:pt>
              </c:strCache>
            </c:strRef>
          </c:tx>
          <c:spPr>
            <a:solidFill>
              <a:srgbClr val="99FFCC">
                <a:alpha val="50000"/>
              </a:srgbClr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658328"/>
        <c:axId val="302657936"/>
      </c:areaChart>
      <c:catAx>
        <c:axId val="302658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657936"/>
        <c:crosses val="autoZero"/>
        <c:auto val="1"/>
        <c:lblAlgn val="ctr"/>
        <c:lblOffset val="100"/>
        <c:noMultiLvlLbl val="1"/>
      </c:catAx>
      <c:valAx>
        <c:axId val="30265793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658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rgbClr val="CC8833">
                <a:alpha val="75000"/>
              </a:srgbClr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 Sales</c:v>
                </c:pt>
              </c:strCache>
            </c:strRef>
          </c:tx>
          <c:spPr>
            <a:solidFill>
              <a:srgbClr val="CCFF69">
                <a:alpha val="75000"/>
              </a:srgbClr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659112"/>
        <c:axId val="302659504"/>
      </c:areaChart>
      <c:catAx>
        <c:axId val="3026591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659504"/>
        <c:crosses val="autoZero"/>
        <c:auto val="1"/>
        <c:lblAlgn val="ctr"/>
        <c:lblOffset val="100"/>
        <c:noMultiLvlLbl val="1"/>
      </c:catAx>
      <c:valAx>
        <c:axId val="30265950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2659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Status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Red</c:v>
                </c:pt>
                <c:pt idx="1">
                  <c:v>Amber</c:v>
                </c:pt>
                <c:pt idx="2">
                  <c:v>Green</c:v>
                </c:pt>
                <c:pt idx="3">
                  <c:v>Unknown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20</c:v>
                </c:pt>
                <c:pt idx="2">
                  <c:v>30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Status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Red</c:v>
                </c:pt>
                <c:pt idx="1">
                  <c:v>Amber</c:v>
                </c:pt>
                <c:pt idx="2">
                  <c:v>Green</c:v>
                </c:pt>
                <c:pt idx="3">
                  <c:v>Unknown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20</c:v>
                </c:pt>
                <c:pt idx="2">
                  <c:v>30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bubble3D val="0"/>
            <c:spPr>
              <a:solidFill>
                <a:srgbClr val="B2912F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bubble3D val="0"/>
            <c:spPr>
              <a:solidFill>
                <a:srgbClr val="B276B2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6"/>
            <c:bubble3D val="0"/>
            <c:spPr>
              <a:solidFill>
                <a:srgbClr val="DECF3F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CN</c:v>
                </c:pt>
                <c:pt idx="1">
                  <c:v>DE</c:v>
                </c:pt>
                <c:pt idx="2">
                  <c:v>GB</c:v>
                </c:pt>
                <c:pt idx="3">
                  <c:v>MX</c:v>
                </c:pt>
                <c:pt idx="4">
                  <c:v>JP</c:v>
                </c:pt>
                <c:pt idx="5">
                  <c:v>IN</c:v>
                </c:pt>
                <c:pt idx="6">
                  <c:v>US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69</c:v>
                </c:pt>
                <c:pt idx="1">
                  <c:v>35</c:v>
                </c:pt>
                <c:pt idx="2">
                  <c:v>40</c:v>
                </c:pt>
                <c:pt idx="3">
                  <c:v>85</c:v>
                </c:pt>
                <c:pt idx="4">
                  <c:v>38</c:v>
                </c:pt>
                <c:pt idx="5">
                  <c:v>99</c:v>
                </c:pt>
                <c:pt idx="6">
                  <c:v>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bubble3D val="0"/>
            <c:spPr>
              <a:solidFill>
                <a:srgbClr val="B2912F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bubble3D val="0"/>
            <c:spPr>
              <a:solidFill>
                <a:srgbClr val="B276B2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6"/>
            <c:bubble3D val="0"/>
            <c:spPr>
              <a:solidFill>
                <a:srgbClr val="DECF3F"/>
              </a:solidFill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CN</c:v>
                </c:pt>
                <c:pt idx="1">
                  <c:v>DE</c:v>
                </c:pt>
                <c:pt idx="2">
                  <c:v>GB</c:v>
                </c:pt>
                <c:pt idx="3">
                  <c:v>MX</c:v>
                </c:pt>
                <c:pt idx="4">
                  <c:v>JP</c:v>
                </c:pt>
                <c:pt idx="5">
                  <c:v>IN</c:v>
                </c:pt>
                <c:pt idx="6">
                  <c:v>US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69</c:v>
                </c:pt>
                <c:pt idx="1">
                  <c:v>35</c:v>
                </c:pt>
                <c:pt idx="2">
                  <c:v>40</c:v>
                </c:pt>
                <c:pt idx="3">
                  <c:v>85</c:v>
                </c:pt>
                <c:pt idx="4">
                  <c:v>38</c:v>
                </c:pt>
                <c:pt idx="5">
                  <c:v>99</c:v>
                </c:pt>
                <c:pt idx="6">
                  <c:v>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600" b="0" i="0" u="none" strike="noStrike">
                <a:solidFill>
                  <a:srgbClr val="33CF22"/>
                </a:solidFill>
                <a:latin typeface="Helvetica Neue"/>
              </a:defRPr>
            </a:pPr>
            <a:r>
              <a:rPr lang="en-US" sz="1600" b="0" i="0" u="none" strike="noStrike">
                <a:solidFill>
                  <a:srgbClr val="33CF22"/>
                </a:solidFill>
                <a:latin typeface="Helvetica Neue"/>
              </a:rPr>
              <a:t>Sales by Region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4000</c:v>
                </c:pt>
                <c:pt idx="4">
                  <c:v>5000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8241288"/>
        <c:axId val="198238936"/>
      </c:barChart>
      <c:catAx>
        <c:axId val="19824128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CC0000"/>
                </a:solidFill>
                <a:latin typeface="Helvetica Neue"/>
              </a:defRPr>
            </a:pPr>
            <a:endParaRPr lang="en-US"/>
          </a:p>
        </c:txPr>
        <c:crossAx val="198238936"/>
        <c:crosses val="autoZero"/>
        <c:auto val="1"/>
        <c:lblAlgn val="ctr"/>
        <c:lblOffset val="100"/>
        <c:noMultiLvlLbl val="1"/>
      </c:catAx>
      <c:valAx>
        <c:axId val="198238936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198241288"/>
        <c:crosses val="autoZero"/>
        <c:crossBetween val="between"/>
      </c:valAx>
      <c:spPr>
        <a:solidFill>
          <a:srgbClr val="F1C1C1"/>
        </a:solidFill>
        <a:ln w="38100" cap="flat">
          <a:solidFill>
            <a:srgbClr val="CF0909"/>
          </a:solidFill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 algn="l"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Left Title &amp; Large Legend</a:t>
            </a:r>
          </a:p>
        </c:rich>
      </c:tx>
      <c:overlay val="0"/>
    </c:title>
    <c:autoTitleDeleted val="0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bubble3D val="0"/>
            <c:spPr>
              <a:solidFill>
                <a:srgbClr val="B2912F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bubble3D val="0"/>
            <c:spPr>
              <a:solidFill>
                <a:srgbClr val="B276B2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6"/>
            <c:bubble3D val="0"/>
            <c:spPr>
              <a:solidFill>
                <a:srgbClr val="DECF3F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CN</c:v>
                </c:pt>
                <c:pt idx="1">
                  <c:v>DE</c:v>
                </c:pt>
                <c:pt idx="2">
                  <c:v>GB</c:v>
                </c:pt>
                <c:pt idx="3">
                  <c:v>MX</c:v>
                </c:pt>
                <c:pt idx="4">
                  <c:v>JP</c:v>
                </c:pt>
                <c:pt idx="5">
                  <c:v>IN</c:v>
                </c:pt>
                <c:pt idx="6">
                  <c:v>US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69</c:v>
                </c:pt>
                <c:pt idx="1">
                  <c:v>35</c:v>
                </c:pt>
                <c:pt idx="2">
                  <c:v>40</c:v>
                </c:pt>
                <c:pt idx="3">
                  <c:v>85</c:v>
                </c:pt>
                <c:pt idx="4">
                  <c:v>38</c:v>
                </c:pt>
                <c:pt idx="5">
                  <c:v>99</c:v>
                </c:pt>
                <c:pt idx="6">
                  <c:v>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Title &amp; Legend</a:t>
            </a:r>
          </a:p>
        </c:rich>
      </c:tx>
      <c:overlay val="0"/>
    </c:title>
    <c:autoTitleDeleted val="0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bubble3D val="0"/>
            <c:spPr>
              <a:solidFill>
                <a:srgbClr val="B2912F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bubble3D val="0"/>
            <c:spPr>
              <a:solidFill>
                <a:srgbClr val="B276B2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6"/>
            <c:bubble3D val="0"/>
            <c:spPr>
              <a:solidFill>
                <a:srgbClr val="DECF3F"/>
              </a:solidFill>
              <a:ln w="127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CN</c:v>
                </c:pt>
                <c:pt idx="1">
                  <c:v>DE</c:v>
                </c:pt>
                <c:pt idx="2">
                  <c:v>GB</c:v>
                </c:pt>
                <c:pt idx="3">
                  <c:v>MX</c:v>
                </c:pt>
                <c:pt idx="4">
                  <c:v>JP</c:v>
                </c:pt>
                <c:pt idx="5">
                  <c:v>IN</c:v>
                </c:pt>
                <c:pt idx="6">
                  <c:v>US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69</c:v>
                </c:pt>
                <c:pt idx="1">
                  <c:v>35</c:v>
                </c:pt>
                <c:pt idx="2">
                  <c:v>40</c:v>
                </c:pt>
                <c:pt idx="3">
                  <c:v>85</c:v>
                </c:pt>
                <c:pt idx="4">
                  <c:v>38</c:v>
                </c:pt>
                <c:pt idx="5">
                  <c:v>99</c:v>
                </c:pt>
                <c:pt idx="6">
                  <c:v>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Status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solidFill>
                <a:srgbClr val="FC00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C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0099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6600CC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Red</c:v>
                </c:pt>
                <c:pt idx="1">
                  <c:v>Amber</c:v>
                </c:pt>
                <c:pt idx="2">
                  <c:v>Green</c:v>
                </c:pt>
                <c:pt idx="3">
                  <c:v>Unknown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20</c:v>
                </c:pt>
                <c:pt idx="2">
                  <c:v>30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innerShdw blurRad="254000" dist="254000" dir="5400000">
                <a:srgbClr val="000000">
                  <a:alpha val="35000"/>
                </a:srgbClr>
              </a:innerShdw>
            </a:effectLst>
          </c:spPr>
          <c:dPt>
            <c:idx val="0"/>
            <c:bubble3D val="0"/>
            <c:spPr>
              <a:solidFill>
                <a:srgbClr val="5DA5DA"/>
              </a:solidFill>
              <a:ln w="38100" cap="flat">
                <a:solidFill>
                  <a:srgbClr val="F1F1F1"/>
                </a:solidFill>
                <a:prstDash val="solid"/>
                <a:round/>
              </a:ln>
              <a:effectLst>
                <a:innerShdw blurRad="254000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ln w="38100" cap="flat">
                <a:solidFill>
                  <a:srgbClr val="F1F1F1"/>
                </a:solidFill>
                <a:prstDash val="solid"/>
                <a:round/>
              </a:ln>
              <a:effectLst>
                <a:innerShdw blurRad="254000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ln w="38100" cap="flat">
                <a:solidFill>
                  <a:srgbClr val="F1F1F1"/>
                </a:solidFill>
                <a:prstDash val="solid"/>
                <a:round/>
              </a:ln>
              <a:effectLst>
                <a:innerShdw blurRad="254000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ln w="38100" cap="flat">
                <a:solidFill>
                  <a:srgbClr val="F1F1F1"/>
                </a:solidFill>
                <a:prstDash val="solid"/>
                <a:round/>
              </a:ln>
              <a:effectLst>
                <a:innerShdw blurRad="254000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4"/>
            <c:bubble3D val="0"/>
            <c:spPr>
              <a:solidFill>
                <a:srgbClr val="B2912F"/>
              </a:solidFill>
              <a:ln w="38100" cap="flat">
                <a:solidFill>
                  <a:srgbClr val="F1F1F1"/>
                </a:solidFill>
                <a:prstDash val="solid"/>
                <a:round/>
              </a:ln>
              <a:effectLst>
                <a:innerShdw blurRad="254000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5"/>
            <c:bubble3D val="0"/>
            <c:spPr>
              <a:solidFill>
                <a:srgbClr val="B276B2"/>
              </a:solidFill>
              <a:ln w="38100" cap="flat">
                <a:solidFill>
                  <a:srgbClr val="F1F1F1"/>
                </a:solidFill>
                <a:prstDash val="solid"/>
                <a:round/>
              </a:ln>
              <a:effectLst>
                <a:innerShdw blurRad="254000" dist="254000" dir="5400000">
                  <a:srgbClr val="000000">
                    <a:alpha val="35000"/>
                  </a:srgbClr>
                </a:innerShdw>
              </a:effectLst>
            </c:spPr>
          </c:dPt>
          <c:dPt>
            <c:idx val="6"/>
            <c:bubble3D val="0"/>
            <c:spPr>
              <a:solidFill>
                <a:srgbClr val="DECF3F"/>
              </a:solidFill>
              <a:ln w="38100" cap="flat">
                <a:solidFill>
                  <a:srgbClr val="F1F1F1"/>
                </a:solidFill>
                <a:prstDash val="solid"/>
                <a:round/>
              </a:ln>
              <a:effectLst>
                <a:innerShdw blurRad="254000" dist="254000" dir="5400000">
                  <a:srgbClr val="000000">
                    <a:alpha val="35000"/>
                  </a:srgbClr>
                </a:inn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CN</c:v>
                </c:pt>
                <c:pt idx="1">
                  <c:v>DE</c:v>
                </c:pt>
                <c:pt idx="2">
                  <c:v>GB</c:v>
                </c:pt>
                <c:pt idx="3">
                  <c:v>MX</c:v>
                </c:pt>
                <c:pt idx="4">
                  <c:v>JP</c:v>
                </c:pt>
                <c:pt idx="5">
                  <c:v>IN</c:v>
                </c:pt>
                <c:pt idx="6">
                  <c:v>US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69</c:v>
                </c:pt>
                <c:pt idx="1">
                  <c:v>35</c:v>
                </c:pt>
                <c:pt idx="2">
                  <c:v>40</c:v>
                </c:pt>
                <c:pt idx="3">
                  <c:v>85</c:v>
                </c:pt>
                <c:pt idx="4">
                  <c:v>38</c:v>
                </c:pt>
                <c:pt idx="5">
                  <c:v>99</c:v>
                </c:pt>
                <c:pt idx="6">
                  <c:v>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13</c:v>
                </c:pt>
                <c:pt idx="1">
                  <c:v>20</c:v>
                </c:pt>
                <c:pt idx="2">
                  <c:v>21</c:v>
                </c:pt>
                <c:pt idx="3">
                  <c:v>25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Y-Value 2</c:v>
                </c:pt>
              </c:strCache>
            </c:strRef>
          </c:tx>
          <c:spPr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21</c:v>
                </c:pt>
                <c:pt idx="1">
                  <c:v>22</c:v>
                </c:pt>
                <c:pt idx="2">
                  <c:v>25</c:v>
                </c:pt>
                <c:pt idx="3">
                  <c:v>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294024"/>
        <c:axId val="303294416"/>
      </c:scatterChart>
      <c:catAx>
        <c:axId val="30329402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400" b="0" i="0" u="none" strike="noStrike">
                    <a:solidFill>
                      <a:srgbClr val="428442"/>
                    </a:solidFill>
                    <a:latin typeface="Arial"/>
                  </a:rPr>
                  <a:t>Last 10 Months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294416"/>
        <c:crosses val="autoZero"/>
        <c:auto val="1"/>
        <c:lblAlgn val="ctr"/>
        <c:lblOffset val="100"/>
        <c:noMultiLvlLbl val="1"/>
      </c:catAx>
      <c:valAx>
        <c:axId val="30329441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400" b="0" i="0" u="none" strike="noStrike">
                    <a:solidFill>
                      <a:srgbClr val="428442"/>
                    </a:solidFill>
                    <a:latin typeface="Arial"/>
                  </a:rPr>
                  <a:t>Renters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294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Airplane</c:v>
                </c:pt>
              </c:strCache>
            </c:strRef>
          </c:tx>
          <c:spPr>
            <a:ln w="101600" cap="flat">
              <a:solidFill>
                <a:srgbClr val="FF00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12"/>
            <c:spPr>
              <a:solidFill>
                <a:srgbClr val="FF00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33</c:v>
                </c:pt>
                <c:pt idx="1">
                  <c:v>20</c:v>
                </c:pt>
                <c:pt idx="2">
                  <c:v>51</c:v>
                </c:pt>
                <c:pt idx="3">
                  <c:v>65</c:v>
                </c:pt>
                <c:pt idx="4">
                  <c:v>71</c:v>
                </c:pt>
                <c:pt idx="5">
                  <c:v>75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</c:v>
                </c:pt>
              </c:strCache>
            </c:strRef>
          </c:tx>
          <c:spPr>
            <a:ln w="101600" cap="flat">
              <a:solidFill>
                <a:srgbClr val="F2AF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12"/>
            <c:spPr>
              <a:solidFill>
                <a:srgbClr val="F2AF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99</c:v>
                </c:pt>
                <c:pt idx="1">
                  <c:v>88</c:v>
                </c:pt>
                <c:pt idx="2">
                  <c:v>77</c:v>
                </c:pt>
                <c:pt idx="3">
                  <c:v>89</c:v>
                </c:pt>
                <c:pt idx="4">
                  <c:v>99</c:v>
                </c:pt>
                <c:pt idx="5">
                  <c:v>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Bus</c:v>
                </c:pt>
              </c:strCache>
            </c:strRef>
          </c:tx>
          <c:spPr>
            <a:ln w="101600" cap="flat">
              <a:solidFill>
                <a:srgbClr val="7AB8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12"/>
            <c:spPr>
              <a:solidFill>
                <a:srgbClr val="7AB8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21</c:v>
                </c:pt>
                <c:pt idx="1">
                  <c:v>22</c:v>
                </c:pt>
                <c:pt idx="2">
                  <c:v>25</c:v>
                </c:pt>
                <c:pt idx="3">
                  <c:v>49</c:v>
                </c:pt>
                <c:pt idx="4">
                  <c:v>59</c:v>
                </c:pt>
                <c:pt idx="5">
                  <c:v>69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295200"/>
        <c:axId val="303853744"/>
      </c:scatterChart>
      <c:catAx>
        <c:axId val="303295200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853744"/>
        <c:crosses val="autoZero"/>
        <c:auto val="1"/>
        <c:lblAlgn val="ctr"/>
        <c:lblOffset val="100"/>
        <c:noMultiLvlLbl val="1"/>
      </c:catAx>
      <c:valAx>
        <c:axId val="30385374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295200"/>
        <c:crosses val="autoZero"/>
        <c:crossBetween val="midCat"/>
      </c:valAx>
      <c:spPr>
        <a:solidFill>
          <a:srgbClr val="F1F1F1"/>
        </a:solidFill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13</c:v>
                </c:pt>
                <c:pt idx="1">
                  <c:v>20</c:v>
                </c:pt>
                <c:pt idx="2">
                  <c:v>21</c:v>
                </c:pt>
                <c:pt idx="3">
                  <c:v>25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Y-Value 2</c:v>
                </c:pt>
              </c:strCache>
            </c:strRef>
          </c:tx>
          <c:spPr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21</c:v>
                </c:pt>
                <c:pt idx="1">
                  <c:v>22</c:v>
                </c:pt>
                <c:pt idx="2">
                  <c:v>25</c:v>
                </c:pt>
                <c:pt idx="3">
                  <c:v>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854528"/>
        <c:axId val="303854920"/>
      </c:scatterChart>
      <c:catAx>
        <c:axId val="303854528"/>
        <c:scaling>
          <c:orientation val="maxMin"/>
        </c:scaling>
        <c:delete val="0"/>
        <c:axPos val="t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854920"/>
        <c:crosses val="autoZero"/>
        <c:auto val="1"/>
        <c:lblAlgn val="ctr"/>
        <c:lblOffset val="100"/>
        <c:noMultiLvlLbl val="1"/>
      </c:catAx>
      <c:valAx>
        <c:axId val="303854920"/>
        <c:scaling>
          <c:orientation val="maxMin"/>
        </c:scaling>
        <c:delete val="0"/>
        <c:axPos val="r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854528"/>
        <c:crosses val="autoZero"/>
        <c:crossBetween val="midCat"/>
      </c:valAx>
      <c:spPr>
        <a:solidFill>
          <a:srgbClr val="F2F9FC"/>
        </a:solidFill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Airplane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33</c:v>
                </c:pt>
                <c:pt idx="1">
                  <c:v>20</c:v>
                </c:pt>
                <c:pt idx="2">
                  <c:v>51</c:v>
                </c:pt>
                <c:pt idx="3">
                  <c:v>65</c:v>
                </c:pt>
                <c:pt idx="4">
                  <c:v>71</c:v>
                </c:pt>
                <c:pt idx="5">
                  <c:v>75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99</c:v>
                </c:pt>
                <c:pt idx="1">
                  <c:v>88</c:v>
                </c:pt>
                <c:pt idx="2">
                  <c:v>77</c:v>
                </c:pt>
                <c:pt idx="3">
                  <c:v>89</c:v>
                </c:pt>
                <c:pt idx="4">
                  <c:v>99</c:v>
                </c:pt>
                <c:pt idx="5">
                  <c:v>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Bus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21</c:v>
                </c:pt>
                <c:pt idx="1">
                  <c:v>22</c:v>
                </c:pt>
                <c:pt idx="2">
                  <c:v>25</c:v>
                </c:pt>
                <c:pt idx="3">
                  <c:v>49</c:v>
                </c:pt>
                <c:pt idx="4">
                  <c:v>59</c:v>
                </c:pt>
                <c:pt idx="5">
                  <c:v>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855704"/>
        <c:axId val="303856096"/>
      </c:scatterChart>
      <c:catAx>
        <c:axId val="30385570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856096"/>
        <c:crosses val="autoZero"/>
        <c:auto val="1"/>
        <c:lblAlgn val="ctr"/>
        <c:lblOffset val="100"/>
        <c:noMultiLvlLbl val="1"/>
      </c:catAx>
      <c:valAx>
        <c:axId val="30385609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855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solidFill>
              <a:srgbClr val="4477CC">
                <a:alpha val="40392"/>
              </a:srgbClr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Sheet1!$A$2:$A$7</c:f>
              <c:numCache>
                <c:formatCode>General</c:formatCode>
                <c:ptCount val="6"/>
                <c:pt idx="0">
                  <c:v>0.3</c:v>
                </c:pt>
                <c:pt idx="1">
                  <c:v>0.6</c:v>
                </c:pt>
                <c:pt idx="2">
                  <c:v>0.9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1.3</c:v>
                </c:pt>
                <c:pt idx="1">
                  <c:v>6</c:v>
                </c:pt>
                <c:pt idx="2">
                  <c:v>3.5</c:v>
                </c:pt>
                <c:pt idx="3">
                  <c:v>2.5</c:v>
                </c:pt>
                <c:pt idx="4">
                  <c:v>7.5</c:v>
                </c:pt>
                <c:pt idx="5">
                  <c:v>5</c:v>
                </c:pt>
              </c:numCache>
            </c:numRef>
          </c:yVal>
          <c:bubbleSize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7</c:v>
                </c:pt>
                <c:pt idx="5">
                  <c:v>4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FFFFF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Y-Value 2</c:v>
                </c:pt>
              </c:strCache>
            </c:strRef>
          </c:tx>
          <c:spPr>
            <a:solidFill>
              <a:srgbClr val="ED7D31">
                <a:alpha val="40392"/>
              </a:srgbClr>
            </a:soli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Sheet1!$A$2:$A$7</c:f>
              <c:numCache>
                <c:formatCode>General</c:formatCode>
                <c:ptCount val="6"/>
                <c:pt idx="0">
                  <c:v>0.3</c:v>
                </c:pt>
                <c:pt idx="1">
                  <c:v>0.6</c:v>
                </c:pt>
                <c:pt idx="2">
                  <c:v>0.9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3</c:v>
                </c:pt>
                <c:pt idx="1">
                  <c:v>9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10</c:v>
                </c:pt>
              </c:numCache>
            </c:numRef>
          </c:yVal>
          <c:bubbleSize>
            <c:numRef>
              <c:f>Sheet1!$E$2:$D$7</c:f>
              <c:numCache>
                <c:formatCode>General</c:formatCode>
                <c:ptCount val="6"/>
                <c:pt idx="0">
                  <c:v>9</c:v>
                </c:pt>
                <c:pt idx="1">
                  <c:v>7</c:v>
                </c:pt>
                <c:pt idx="2">
                  <c:v>10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FFFFF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1"/>
        <c:axId val="303856880"/>
        <c:axId val="303857272"/>
      </c:bubbleChart>
      <c:catAx>
        <c:axId val="303856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857272"/>
        <c:crosses val="autoZero"/>
        <c:auto val="1"/>
        <c:lblAlgn val="ctr"/>
        <c:lblOffset val="100"/>
        <c:noMultiLvlLbl val="1"/>
      </c:catAx>
      <c:valAx>
        <c:axId val="30385727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385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Airplane</c:v>
                </c:pt>
              </c:strCache>
            </c:strRef>
          </c:tx>
          <c:spPr>
            <a:solidFill>
              <a:srgbClr val="FF0000">
                <a:alpha val="25098"/>
              </a:srgbClr>
            </a:solidFill>
            <a:ln w="101600" cap="flat">
              <a:solidFill>
                <a:srgbClr val="FF00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33</c:v>
                </c:pt>
                <c:pt idx="1">
                  <c:v>20</c:v>
                </c:pt>
                <c:pt idx="2">
                  <c:v>51</c:v>
                </c:pt>
                <c:pt idx="3">
                  <c:v>65</c:v>
                </c:pt>
                <c:pt idx="4">
                  <c:v>71</c:v>
                </c:pt>
                <c:pt idx="5">
                  <c:v>75</c:v>
                </c:pt>
              </c:numCache>
            </c:numRef>
          </c:yVal>
          <c:bubbleSize>
            <c:numRef>
              <c:f>Sheet1!$C$2:$C$7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12</c:v>
                </c:pt>
                <c:pt idx="4">
                  <c:v>15</c:v>
                </c:pt>
                <c:pt idx="5">
                  <c:v>20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01600" cap="flat">
                    <a:solidFill>
                      <a:srgbClr val="FF0000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F2AF00">
                <a:alpha val="25098"/>
              </a:srgbClr>
            </a:solidFill>
            <a:ln w="101600" cap="flat">
              <a:solidFill>
                <a:srgbClr val="F2AF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99</c:v>
                </c:pt>
                <c:pt idx="1">
                  <c:v>88</c:v>
                </c:pt>
                <c:pt idx="2">
                  <c:v>77</c:v>
                </c:pt>
                <c:pt idx="3">
                  <c:v>89</c:v>
                </c:pt>
                <c:pt idx="4">
                  <c:v>99</c:v>
                </c:pt>
                <c:pt idx="5">
                  <c:v>99</c:v>
                </c:pt>
              </c:numCache>
            </c:numRef>
          </c:yVal>
          <c:bubbleSize>
            <c:numRef>
              <c:f>Sheet1!$E$2:$D$7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22</c:v>
                </c:pt>
                <c:pt idx="3">
                  <c:v>22</c:v>
                </c:pt>
                <c:pt idx="4">
                  <c:v>25</c:v>
                </c:pt>
                <c:pt idx="5">
                  <c:v>30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01600" cap="flat">
                    <a:solidFill>
                      <a:srgbClr val="F2AF00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Bus</c:v>
                </c:pt>
              </c:strCache>
            </c:strRef>
          </c:tx>
          <c:spPr>
            <a:solidFill>
              <a:srgbClr val="7AB800">
                <a:alpha val="25098"/>
              </a:srgbClr>
            </a:solidFill>
            <a:ln w="101600" cap="flat">
              <a:solidFill>
                <a:srgbClr val="7AB800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Sheet1!$F$2:$F$7</c:f>
              <c:numCache>
                <c:formatCode>General</c:formatCode>
                <c:ptCount val="6"/>
                <c:pt idx="0">
                  <c:v>21</c:v>
                </c:pt>
                <c:pt idx="1">
                  <c:v>22</c:v>
                </c:pt>
                <c:pt idx="2">
                  <c:v>25</c:v>
                </c:pt>
                <c:pt idx="3">
                  <c:v>49</c:v>
                </c:pt>
                <c:pt idx="4">
                  <c:v>59</c:v>
                </c:pt>
                <c:pt idx="5">
                  <c:v>69</c:v>
                </c:pt>
              </c:numCache>
            </c:numRef>
          </c:yVal>
          <c:bubbleSize>
            <c:numRef>
              <c:f>Sheet1!$G$2:$E$7</c:f>
              <c:numCache>
                <c:formatCode>General</c:formatCode>
                <c:ptCount val="6"/>
                <c:pt idx="0">
                  <c:v>11</c:v>
                </c:pt>
                <c:pt idx="1">
                  <c:v>11</c:v>
                </c:pt>
                <c:pt idx="2">
                  <c:v>13</c:v>
                </c:pt>
                <c:pt idx="3">
                  <c:v>13</c:v>
                </c:pt>
                <c:pt idx="4">
                  <c:v>16</c:v>
                </c:pt>
                <c:pt idx="5">
                  <c:v>21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01600" cap="flat">
                    <a:solidFill>
                      <a:srgbClr val="7AB800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1"/>
        <c:axId val="304267232"/>
        <c:axId val="304267624"/>
      </c:bubbleChart>
      <c:catAx>
        <c:axId val="304267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4267624"/>
        <c:crosses val="autoZero"/>
        <c:auto val="1"/>
        <c:lblAlgn val="ctr"/>
        <c:lblOffset val="100"/>
        <c:noMultiLvlLbl val="1"/>
      </c:catAx>
      <c:valAx>
        <c:axId val="30426762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4267232"/>
        <c:crosses val="autoZero"/>
        <c:crossBetween val="between"/>
      </c:valAx>
      <c:spPr>
        <a:solidFill>
          <a:srgbClr val="F1F1F1"/>
        </a:solidFill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</a:rPr>
              <a:t>Chart Title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solidFill>
              <a:srgbClr val="0088CC">
                <a:alpha val="50196"/>
              </a:srgbClr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4000</c:v>
                </c:pt>
                <c:pt idx="4">
                  <c:v>5000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99FFCC">
                <a:alpha val="50196"/>
              </a:srgbClr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5"/>
        <c:axId val="199382224"/>
        <c:axId val="199382616"/>
      </c:barChart>
      <c:catAx>
        <c:axId val="19938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100" b="0" i="0" u="none" strike="noStrike">
                <a:solidFill>
                  <a:srgbClr val="0000CC"/>
                </a:solidFill>
                <a:latin typeface="Times"/>
              </a:defRPr>
            </a:pPr>
            <a:endParaRPr lang="en-US"/>
          </a:p>
        </c:txPr>
        <c:crossAx val="199382616"/>
        <c:crosses val="autoZero"/>
        <c:auto val="1"/>
        <c:lblAlgn val="ctr"/>
        <c:lblOffset val="100"/>
        <c:noMultiLvlLbl val="1"/>
      </c:catAx>
      <c:valAx>
        <c:axId val="199382616"/>
        <c:scaling>
          <c:orientation val="minMax"/>
          <c:max val="50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19938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solidFill>
              <a:srgbClr val="C0504D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0.3</c:v>
                </c:pt>
                <c:pt idx="1">
                  <c:v>0.6</c:v>
                </c:pt>
                <c:pt idx="2">
                  <c:v>0.9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1.3</c:v>
                </c:pt>
                <c:pt idx="1">
                  <c:v>6</c:v>
                </c:pt>
                <c:pt idx="2">
                  <c:v>3.5</c:v>
                </c:pt>
                <c:pt idx="3">
                  <c:v>2.5</c:v>
                </c:pt>
                <c:pt idx="4">
                  <c:v>7.5</c:v>
                </c:pt>
                <c:pt idx="5">
                  <c:v>5</c:v>
                </c:pt>
              </c:numCache>
            </c:numRef>
          </c:yVal>
          <c:bubbleSize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7</c:v>
                </c:pt>
                <c:pt idx="5">
                  <c:v>4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 cap="flat">
                    <a:solidFill>
                      <a:srgbClr val="FFFFFF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Y-Value 2</c:v>
                </c:pt>
              </c:strCache>
            </c:strRef>
          </c:tx>
          <c:spPr>
            <a:solidFill>
              <a:srgbClr val="4F81BD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0.3</c:v>
                </c:pt>
                <c:pt idx="1">
                  <c:v>0.6</c:v>
                </c:pt>
                <c:pt idx="2">
                  <c:v>0.9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3</c:v>
                </c:pt>
                <c:pt idx="1">
                  <c:v>9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10</c:v>
                </c:pt>
              </c:numCache>
            </c:numRef>
          </c:yVal>
          <c:bubbleSize>
            <c:numRef>
              <c:f>Sheet1!$E$2:$D$7</c:f>
              <c:numCache>
                <c:formatCode>General</c:formatCode>
                <c:ptCount val="6"/>
                <c:pt idx="0">
                  <c:v>9</c:v>
                </c:pt>
                <c:pt idx="1">
                  <c:v>7</c:v>
                </c:pt>
                <c:pt idx="2">
                  <c:v>10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 cap="flat">
                    <a:solidFill>
                      <a:srgbClr val="FFFFFF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1"/>
        <c:axId val="304268408"/>
        <c:axId val="304268800"/>
      </c:bubbleChart>
      <c:catAx>
        <c:axId val="304268408"/>
        <c:scaling>
          <c:orientation val="maxMin"/>
        </c:scaling>
        <c:delete val="0"/>
        <c:axPos val="t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4268800"/>
        <c:crosses val="autoZero"/>
        <c:auto val="1"/>
        <c:lblAlgn val="ctr"/>
        <c:lblOffset val="100"/>
        <c:noMultiLvlLbl val="1"/>
      </c:catAx>
      <c:valAx>
        <c:axId val="304268800"/>
        <c:scaling>
          <c:orientation val="maxMin"/>
        </c:scaling>
        <c:delete val="0"/>
        <c:axPos val="r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4268408"/>
        <c:crosses val="autoZero"/>
        <c:crossBetween val="between"/>
      </c:valAx>
      <c:spPr>
        <a:solidFill>
          <a:srgbClr val="F2F9FC"/>
        </a:solidFill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Airplane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33</c:v>
                </c:pt>
                <c:pt idx="1">
                  <c:v>20</c:v>
                </c:pt>
                <c:pt idx="2">
                  <c:v>51</c:v>
                </c:pt>
                <c:pt idx="3">
                  <c:v>65</c:v>
                </c:pt>
                <c:pt idx="4">
                  <c:v>71</c:v>
                </c:pt>
                <c:pt idx="5">
                  <c:v>75</c:v>
                </c:pt>
              </c:numCache>
            </c:numRef>
          </c:yVal>
          <c:bubbleSize>
            <c:numRef>
              <c:f>Sheet1!$C$2:$C$7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12</c:v>
                </c:pt>
                <c:pt idx="4">
                  <c:v>15</c:v>
                </c:pt>
                <c:pt idx="5">
                  <c:v>20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99</c:v>
                </c:pt>
                <c:pt idx="1">
                  <c:v>88</c:v>
                </c:pt>
                <c:pt idx="2">
                  <c:v>77</c:v>
                </c:pt>
                <c:pt idx="3">
                  <c:v>89</c:v>
                </c:pt>
                <c:pt idx="4">
                  <c:v>99</c:v>
                </c:pt>
                <c:pt idx="5">
                  <c:v>99</c:v>
                </c:pt>
              </c:numCache>
            </c:numRef>
          </c:yVal>
          <c:bubbleSize>
            <c:numRef>
              <c:f>Sheet1!$E$2:$D$7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22</c:v>
                </c:pt>
                <c:pt idx="3">
                  <c:v>22</c:v>
                </c:pt>
                <c:pt idx="4">
                  <c:v>25</c:v>
                </c:pt>
                <c:pt idx="5">
                  <c:v>30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Bus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Sheet1!$F$2:$F$7</c:f>
              <c:numCache>
                <c:formatCode>General</c:formatCode>
                <c:ptCount val="6"/>
                <c:pt idx="0">
                  <c:v>21</c:v>
                </c:pt>
                <c:pt idx="1">
                  <c:v>22</c:v>
                </c:pt>
                <c:pt idx="2">
                  <c:v>25</c:v>
                </c:pt>
                <c:pt idx="3">
                  <c:v>49</c:v>
                </c:pt>
                <c:pt idx="4">
                  <c:v>59</c:v>
                </c:pt>
                <c:pt idx="5">
                  <c:v>69</c:v>
                </c:pt>
              </c:numCache>
            </c:numRef>
          </c:yVal>
          <c:bubbleSize>
            <c:numRef>
              <c:f>Sheet1!$G$2:$E$7</c:f>
              <c:numCache>
                <c:formatCode>General</c:formatCode>
                <c:ptCount val="6"/>
                <c:pt idx="0">
                  <c:v>11</c:v>
                </c:pt>
                <c:pt idx="1">
                  <c:v>11</c:v>
                </c:pt>
                <c:pt idx="2">
                  <c:v>13</c:v>
                </c:pt>
                <c:pt idx="3">
                  <c:v>13</c:v>
                </c:pt>
                <c:pt idx="4">
                  <c:v>16</c:v>
                </c:pt>
                <c:pt idx="5">
                  <c:v>21</c:v>
                </c:pt>
              </c:numCache>
            </c:numRef>
          </c:bubbleSize>
          <c:bubble3D val="0"/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1"/>
        <c:axId val="304269584"/>
        <c:axId val="304269976"/>
      </c:bubbleChart>
      <c:catAx>
        <c:axId val="3042695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4269976"/>
        <c:crosses val="autoZero"/>
        <c:auto val="1"/>
        <c:lblAlgn val="ctr"/>
        <c:lblOffset val="100"/>
        <c:noMultiLvlLbl val="1"/>
      </c:catAx>
      <c:valAx>
        <c:axId val="30426997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426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Bottom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</c:v>
                </c:pt>
                <c:pt idx="4">
                  <c:v>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Middle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40</c:v>
                </c:pt>
                <c:pt idx="2">
                  <c:v>20</c:v>
                </c:pt>
                <c:pt idx="3">
                  <c:v>30</c:v>
                </c:pt>
                <c:pt idx="4">
                  <c:v>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rgbClr val="9BBB59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22</c:v>
                </c:pt>
                <c:pt idx="2">
                  <c:v>25</c:v>
                </c:pt>
                <c:pt idx="3">
                  <c:v>35</c:v>
                </c:pt>
                <c:pt idx="4">
                  <c:v>70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04677384"/>
        <c:axId val="304678168"/>
      </c:barChart>
      <c:barChart>
        <c:barDir val="bar"/>
        <c:grouping val="cluster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4677776"/>
        <c:axId val="304678560"/>
      </c:barChart>
      <c:catAx>
        <c:axId val="3046773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999999"/>
                </a:solidFill>
                <a:latin typeface="Arial"/>
              </a:defRPr>
            </a:pPr>
            <a:endParaRPr lang="en-US"/>
          </a:p>
        </c:txPr>
        <c:crossAx val="304678168"/>
        <c:crosses val="autoZero"/>
        <c:auto val="1"/>
        <c:lblAlgn val="ctr"/>
        <c:lblOffset val="100"/>
        <c:noMultiLvlLbl val="1"/>
      </c:catAx>
      <c:catAx>
        <c:axId val="30467777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low"/>
        <c:crossAx val="304678168"/>
        <c:crosses val="autoZero"/>
        <c:auto val="1"/>
        <c:lblAlgn val="ctr"/>
        <c:lblOffset val="100"/>
        <c:noMultiLvlLbl val="1"/>
      </c:catAx>
      <c:valAx>
        <c:axId val="304678168"/>
        <c:scaling>
          <c:orientation val="minMax"/>
          <c:max val="1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Primary Value Axis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4677384"/>
        <c:crosses val="autoZero"/>
        <c:crossBetween val="between"/>
        <c:majorUnit val="20"/>
      </c:valAx>
      <c:valAx>
        <c:axId val="304678560"/>
        <c:scaling>
          <c:orientation val="minMax"/>
          <c:max val="10"/>
          <c:min val="1"/>
        </c:scaling>
        <c:delete val="0"/>
        <c:axPos val="t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Secondary Value Axis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4677776"/>
        <c:crosses val="max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Bottom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</c:v>
                </c:pt>
                <c:pt idx="4">
                  <c:v>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Middle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40</c:v>
                </c:pt>
                <c:pt idx="2">
                  <c:v>20</c:v>
                </c:pt>
                <c:pt idx="3">
                  <c:v>30</c:v>
                </c:pt>
                <c:pt idx="4">
                  <c:v>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rgbClr val="9BBB59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22</c:v>
                </c:pt>
                <c:pt idx="2">
                  <c:v>25</c:v>
                </c:pt>
                <c:pt idx="3">
                  <c:v>35</c:v>
                </c:pt>
                <c:pt idx="4">
                  <c:v>70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04679344"/>
        <c:axId val="304680128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Current</c:v>
                </c:pt>
              </c:strCache>
            </c:strRef>
          </c:tx>
          <c:spPr>
            <a:ln>
              <a:noFill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20"/>
            <c:spPr>
              <a:solidFill>
                <a:srgbClr val="FFFF00"/>
              </a:solidFill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OT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4679736"/>
        <c:axId val="304680520"/>
      </c:lineChart>
      <c:catAx>
        <c:axId val="304679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999999"/>
                </a:solidFill>
                <a:latin typeface="Arial"/>
              </a:defRPr>
            </a:pPr>
            <a:endParaRPr lang="en-US"/>
          </a:p>
        </c:txPr>
        <c:crossAx val="304680128"/>
        <c:crosses val="autoZero"/>
        <c:auto val="1"/>
        <c:lblAlgn val="ctr"/>
        <c:lblOffset val="100"/>
        <c:noMultiLvlLbl val="1"/>
      </c:catAx>
      <c:catAx>
        <c:axId val="30467973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low"/>
        <c:crossAx val="304680128"/>
        <c:crosses val="autoZero"/>
        <c:auto val="1"/>
        <c:lblAlgn val="ctr"/>
        <c:lblOffset val="100"/>
        <c:noMultiLvlLbl val="1"/>
      </c:catAx>
      <c:valAx>
        <c:axId val="304680128"/>
        <c:scaling>
          <c:orientation val="minMax"/>
          <c:max val="1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Primary Value Axis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4679344"/>
        <c:crosses val="autoZero"/>
        <c:crossBetween val="between"/>
        <c:majorUnit val="20"/>
      </c:valAx>
      <c:valAx>
        <c:axId val="304680520"/>
        <c:scaling>
          <c:orientation val="minMax"/>
          <c:max val="10"/>
          <c:min val="1"/>
        </c:scaling>
        <c:delete val="0"/>
        <c:axPos val="r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Secondary Value Axis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4679736"/>
        <c:crosses val="max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rgbClr val="00FFFF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dPt>
            <c:idx val="0"/>
            <c:bubble3D val="0"/>
            <c:spPr>
              <a:ln>
                <a:solidFill>
                  <a:srgbClr val="00FFFF"/>
                </a:solidFill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ln>
                <a:solidFill>
                  <a:srgbClr val="00FFFF"/>
                </a:solidFill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ln>
                <a:solidFill>
                  <a:srgbClr val="00FFFF"/>
                </a:solidFill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ln>
                <a:solidFill>
                  <a:srgbClr val="00FFFF"/>
                </a:solidFill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bubble3D val="0"/>
            <c:spPr>
              <a:ln>
                <a:solidFill>
                  <a:srgbClr val="00FFFF"/>
                </a:solidFill>
              </a:ln>
              <a:effectLst>
                <a:outerShdw blurRad="38100" dist="23000" dir="5400000" algn="bl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7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681696"/>
        <c:axId val="304682480"/>
      </c:areaChar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Bottom</c:v>
                </c:pt>
              </c:strCache>
            </c:strRef>
          </c:tx>
          <c:spPr>
            <a:solidFill>
              <a:srgbClr val="0000FF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</c:v>
                </c:pt>
                <c:pt idx="4">
                  <c:v>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4681304"/>
        <c:axId val="30468208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Current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9BBB59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4681696"/>
        <c:axId val="304682480"/>
      </c:lineChart>
      <c:catAx>
        <c:axId val="304681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666666"/>
                </a:solidFill>
                <a:latin typeface="Arial"/>
              </a:defRPr>
            </a:pPr>
            <a:endParaRPr lang="en-US"/>
          </a:p>
        </c:txPr>
        <c:crossAx val="304682088"/>
        <c:crosses val="autoZero"/>
        <c:auto val="1"/>
        <c:lblAlgn val="ctr"/>
        <c:lblOffset val="100"/>
        <c:noMultiLvlLbl val="1"/>
      </c:catAx>
      <c:catAx>
        <c:axId val="30468169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low"/>
        <c:crossAx val="304682088"/>
        <c:crosses val="autoZero"/>
        <c:auto val="1"/>
        <c:lblAlgn val="ctr"/>
        <c:lblOffset val="100"/>
        <c:noMultiLvlLbl val="1"/>
      </c:catAx>
      <c:valAx>
        <c:axId val="304682088"/>
        <c:scaling>
          <c:orientation val="minMax"/>
          <c:max val="1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Primary Value Axis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4681304"/>
        <c:crosses val="autoZero"/>
        <c:crossBetween val="midCat"/>
        <c:majorUnit val="10"/>
      </c:valAx>
      <c:valAx>
        <c:axId val="304682480"/>
        <c:scaling>
          <c:orientation val="minMax"/>
          <c:max val="100"/>
        </c:scaling>
        <c:delete val="0"/>
        <c:axPos val="r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Secondary Value Axis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4681696"/>
        <c:crosses val="max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Bottom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</c:v>
                </c:pt>
                <c:pt idx="4">
                  <c:v>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Middle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40</c:v>
                </c:pt>
                <c:pt idx="2">
                  <c:v>20</c:v>
                </c:pt>
                <c:pt idx="3">
                  <c:v>30</c:v>
                </c:pt>
                <c:pt idx="4">
                  <c:v>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rgbClr val="9BBB59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22</c:v>
                </c:pt>
                <c:pt idx="2">
                  <c:v>25</c:v>
                </c:pt>
                <c:pt idx="3">
                  <c:v>35</c:v>
                </c:pt>
                <c:pt idx="4">
                  <c:v>70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04683264"/>
        <c:axId val="30468365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Current</c:v>
                </c:pt>
              </c:strCache>
            </c:strRef>
          </c:tx>
          <c:spPr>
            <a:ln w="25400" cap="flat">
              <a:solidFill>
                <a:srgbClr val="C0504D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8064A2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25</c:v>
                </c:pt>
                <c:pt idx="1">
                  <c:v>35</c:v>
                </c:pt>
                <c:pt idx="2">
                  <c:v>55</c:v>
                </c:pt>
                <c:pt idx="3">
                  <c:v>10</c:v>
                </c:pt>
                <c:pt idx="4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4683264"/>
        <c:axId val="304683656"/>
      </c:lineChart>
      <c:catAx>
        <c:axId val="3046832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CC"/>
                </a:solidFill>
                <a:latin typeface="Arial"/>
              </a:defRPr>
            </a:pPr>
            <a:endParaRPr lang="en-US"/>
          </a:p>
        </c:txPr>
        <c:crossAx val="304683656"/>
        <c:crosses val="autoZero"/>
        <c:auto val="1"/>
        <c:lblAlgn val="ctr"/>
        <c:lblOffset val="100"/>
        <c:noMultiLvlLbl val="1"/>
      </c:catAx>
      <c:valAx>
        <c:axId val="304683656"/>
        <c:scaling>
          <c:orientation val="minMax"/>
          <c:max val="1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468326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Large blue shadow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C0504D"/>
            </a:solidFill>
            <a:effectLst>
              <a:outerShdw blurRad="127000" dist="63500" dir="2700000" algn="bl">
                <a:srgbClr val="0059B1">
                  <a:alpha val="100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127000" dist="63500" dir="2700000" algn="bl">
                      <a:srgbClr val="0059B1">
                        <a:alpha val="100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04684440"/>
        <c:axId val="304684832"/>
      </c:barChart>
      <c:catAx>
        <c:axId val="30468444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4684832"/>
        <c:crosses val="autoZero"/>
        <c:auto val="1"/>
        <c:lblAlgn val="ctr"/>
        <c:lblOffset val="100"/>
        <c:noMultiLvlLbl val="1"/>
      </c:catAx>
      <c:valAx>
        <c:axId val="30468483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4684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Rotated cyan shadow</a:t>
            </a:r>
          </a:p>
        </c:rich>
      </c:tx>
      <c:overlay val="0"/>
    </c:title>
    <c:autoTitleDeleted val="0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Status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127000" dist="63500" dir="10800000" algn="bl">
                <a:srgbClr val="00FFFF">
                  <a:alpha val="100000"/>
                </a:srgbClr>
              </a:outerShdw>
            </a:effectLst>
          </c:spPr>
          <c:dPt>
            <c:idx val="0"/>
            <c:bubble3D val="0"/>
            <c:spPr>
              <a:solidFill>
                <a:srgbClr val="5DA5DA"/>
              </a:solidFill>
              <a:effectLst>
                <a:outerShdw blurRad="127000" dist="63500" dir="10800000" algn="bl">
                  <a:srgbClr val="00FFFF">
                    <a:alpha val="10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AA43A"/>
              </a:solidFill>
              <a:effectLst>
                <a:outerShdw blurRad="127000" dist="63500" dir="10800000" algn="bl">
                  <a:srgbClr val="00FFFF">
                    <a:alpha val="10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60BD68"/>
              </a:solidFill>
              <a:effectLst>
                <a:outerShdw blurRad="127000" dist="63500" dir="10800000" algn="bl">
                  <a:srgbClr val="00FFFF">
                    <a:alpha val="10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17CB0"/>
              </a:solidFill>
              <a:effectLst>
                <a:outerShdw blurRad="127000" dist="63500" dir="10800000" algn="bl">
                  <a:srgbClr val="00FFFF">
                    <a:alpha val="100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Red</c:v>
                </c:pt>
                <c:pt idx="1">
                  <c:v>Amber</c:v>
                </c:pt>
                <c:pt idx="2">
                  <c:v>Green</c:v>
                </c:pt>
                <c:pt idx="3">
                  <c:v>Unknown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20</c:v>
                </c:pt>
                <c:pt idx="2">
                  <c:v>30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No shadow, transparent colors</a:t>
            </a:r>
          </a:p>
        </c:rich>
      </c:tx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2</c:v>
                </c:pt>
              </c:strCache>
            </c:strRef>
          </c:tx>
          <c:spPr>
            <a:noFill/>
            <a:effectLst/>
          </c:spPr>
          <c:invertIfNegative val="1"/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30</c:v>
                </c:pt>
                <c:pt idx="2">
                  <c:v>53</c:v>
                </c:pt>
                <c:pt idx="3">
                  <c:v>10</c:v>
                </c:pt>
                <c:pt idx="4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rgbClr val="5DA5DA"/>
            </a:solidFill>
            <a:effectLst/>
          </c:spPr>
          <c:invertIfNegative val="1"/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100</c:v>
                </c:pt>
                <c:pt idx="4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Region 4</c:v>
                </c:pt>
              </c:strCache>
            </c:strRef>
          </c:tx>
          <c:spPr>
            <a:noFill/>
            <a:effectLst/>
          </c:spPr>
          <c:invertIfNegative val="1"/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90</c:v>
                </c:pt>
                <c:pt idx="4">
                  <c:v>80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Region 5</c:v>
                </c:pt>
              </c:strCache>
            </c:strRef>
          </c:tx>
          <c:spPr>
            <a:solidFill>
              <a:srgbClr val="FAA43A"/>
            </a:solidFill>
            <a:effectLst/>
          </c:spPr>
          <c:invertIfNegative val="1"/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90</c:v>
                </c:pt>
                <c:pt idx="4">
                  <c:v>80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05246632"/>
        <c:axId val="305247024"/>
      </c:barChart>
      <c:catAx>
        <c:axId val="30524663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5247024"/>
        <c:crosses val="autoZero"/>
        <c:auto val="1"/>
        <c:lblAlgn val="ctr"/>
        <c:lblOffset val="100"/>
        <c:noMultiLvlLbl val="1"/>
      </c:catAx>
      <c:valAx>
        <c:axId val="30524702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5246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Red glowing shadow</a:t>
            </a:r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solidFill>
              <a:srgbClr val="5DA5DA"/>
            </a:solidFill>
            <a:effectLst>
              <a:outerShdw blurRad="254000" dist="12700" dir="5400000" algn="bl">
                <a:srgbClr val="A70000">
                  <a:alpha val="100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4000</c:v>
                </c:pt>
                <c:pt idx="4">
                  <c:v>5000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254000" dist="12700" dir="5400000" algn="bl">
                      <a:srgbClr val="A70000">
                        <a:alpha val="100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FAA43A"/>
            </a:solidFill>
            <a:effectLst>
              <a:outerShdw blurRad="254000" dist="12700" dir="5400000" algn="bl">
                <a:srgbClr val="A70000">
                  <a:alpha val="100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254000" dist="12700" dir="5400000" algn="bl">
                      <a:srgbClr val="A70000">
                        <a:alpha val="100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05247808"/>
        <c:axId val="305248200"/>
      </c:barChart>
      <c:catAx>
        <c:axId val="305247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CC"/>
                </a:solidFill>
                <a:latin typeface="Times"/>
              </a:defRPr>
            </a:pPr>
            <a:endParaRPr lang="en-US"/>
          </a:p>
        </c:txPr>
        <c:crossAx val="305248200"/>
        <c:crosses val="autoZero"/>
        <c:auto val="1"/>
        <c:lblAlgn val="ctr"/>
        <c:lblOffset val="100"/>
        <c:noMultiLvlLbl val="1"/>
      </c:catAx>
      <c:valAx>
        <c:axId val="30524820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30524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400" b="0" i="0" u="none" strike="noStrike">
                <a:solidFill>
                  <a:srgbClr val="A9A9A9"/>
                </a:solidFill>
                <a:latin typeface="Helvetica Neue"/>
              </a:defRPr>
            </a:pPr>
            <a:r>
              <a:rPr sz="1400" b="0" i="0" u="none" strike="noStrike">
                <a:solidFill>
                  <a:srgbClr val="A9A9A9"/>
                </a:solidFill>
                <a:latin typeface="Helvetica Neue"/>
              </a:rPr>
              <a:t>No CatAxis, ValGridLine=dash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53</c:v>
                </c:pt>
                <c:pt idx="2">
                  <c:v>100</c:v>
                </c:pt>
                <c:pt idx="3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43.5</c:v>
                </c:pt>
                <c:pt idx="1">
                  <c:v>70.3</c:v>
                </c:pt>
                <c:pt idx="2">
                  <c:v>90.1</c:v>
                </c:pt>
                <c:pt idx="3">
                  <c:v>80.05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9383792"/>
        <c:axId val="199384184"/>
      </c:barChart>
      <c:catAx>
        <c:axId val="19938379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99384184"/>
        <c:crosses val="autoZero"/>
        <c:auto val="1"/>
        <c:lblAlgn val="ctr"/>
        <c:lblOffset val="100"/>
        <c:noMultiLvlLbl val="1"/>
      </c:catAx>
      <c:valAx>
        <c:axId val="19938418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CC6699"/>
              </a:solidFill>
              <a:prstDash val="dash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199383792"/>
        <c:crosses val="autoZero"/>
        <c:crossBetween val="between"/>
      </c:valAx>
      <c:spPr>
        <a:solidFill>
          <a:srgbClr val="F1F1F1"/>
        </a:solidFill>
        <a:ln>
          <a:noFill/>
        </a:ln>
        <a:effectLst/>
      </c:spPr>
    </c:plotArea>
    <c:legend>
      <c:legendPos val="r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0504D"/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0" i="0" u="none" strike="noStrike">
                    <a:solidFill>
                      <a:srgbClr val="696969"/>
                    </a:solidFill>
                    <a:latin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53</c:v>
                </c:pt>
                <c:pt idx="2">
                  <c:v>100</c:v>
                </c:pt>
                <c:pt idx="3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4F81BD"/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0" i="0" u="none" strike="noStrike">
                    <a:solidFill>
                      <a:srgbClr val="696969"/>
                    </a:solidFill>
                    <a:latin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43.5</c:v>
                </c:pt>
                <c:pt idx="1">
                  <c:v>70.3</c:v>
                </c:pt>
                <c:pt idx="2">
                  <c:v>90.1</c:v>
                </c:pt>
                <c:pt idx="3">
                  <c:v>80.05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9384968"/>
        <c:axId val="199385360"/>
      </c:barChart>
      <c:catAx>
        <c:axId val="1993849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low"/>
        <c:crossAx val="199385360"/>
        <c:crosses val="autoZero"/>
        <c:auto val="1"/>
        <c:lblAlgn val="ctr"/>
        <c:lblOffset val="100"/>
        <c:noMultiLvlLbl val="1"/>
      </c:catAx>
      <c:valAx>
        <c:axId val="19938536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99384968"/>
        <c:crosses val="autoZero"/>
        <c:crossBetween val="between"/>
      </c:valAx>
      <c:spPr>
        <a:solidFill>
          <a:srgbClr val="E1F1FF"/>
        </a:solidFill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pPr>
              <a:defRPr sz="1600" b="0" i="0" u="none" strike="noStrike">
                <a:solidFill>
                  <a:srgbClr val="33CF22"/>
                </a:solidFill>
                <a:latin typeface="Helvetica Neue"/>
              </a:defRPr>
            </a:pPr>
            <a:r>
              <a:rPr sz="1600" b="0" i="0" u="none" strike="noStrike">
                <a:solidFill>
                  <a:srgbClr val="33CF22"/>
                </a:solidFill>
                <a:latin typeface="Helvetica Neue"/>
              </a:rPr>
              <a:t>Sales by Region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solidFill>
              <a:srgbClr val="C0504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4000</c:v>
                </c:pt>
                <c:pt idx="4">
                  <c:v>5000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4F81BD"/>
            </a:solidFill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0192040"/>
        <c:axId val="300192432"/>
      </c:barChart>
      <c:catAx>
        <c:axId val="300192040"/>
        <c:scaling>
          <c:orientation val="maxMin"/>
        </c:scaling>
        <c:delete val="0"/>
        <c:axPos val="r"/>
        <c:majorGridlines>
          <c:spPr>
            <a:ln w="12700" cap="flat">
              <a:solidFill>
                <a:srgbClr val="CC6699"/>
              </a:solidFill>
              <a:prstDash val="dash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4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400" b="0" i="0" u="none" strike="noStrike">
                    <a:solidFill>
                      <a:srgbClr val="428442"/>
                    </a:solidFill>
                    <a:latin typeface="Arial"/>
                  </a:rPr>
                  <a:t>Housing Type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400" b="0" i="0" u="none" strike="noStrike">
                <a:solidFill>
                  <a:srgbClr val="CC0000"/>
                </a:solidFill>
                <a:latin typeface="Helvetica Neue"/>
              </a:defRPr>
            </a:pPr>
            <a:endParaRPr lang="en-US"/>
          </a:p>
        </c:txPr>
        <c:crossAx val="300192432"/>
        <c:crosses val="autoZero"/>
        <c:auto val="1"/>
        <c:lblAlgn val="ctr"/>
        <c:lblOffset val="100"/>
        <c:noMultiLvlLbl val="1"/>
      </c:catAx>
      <c:valAx>
        <c:axId val="300192432"/>
        <c:scaling>
          <c:orientation val="maxMin"/>
        </c:scaling>
        <c:delete val="1"/>
        <c:axPos val="t"/>
        <c:numFmt formatCode="General" sourceLinked="0"/>
        <c:majorTickMark val="out"/>
        <c:minorTickMark val="none"/>
        <c:tickLblPos val="low"/>
        <c:crossAx val="300192040"/>
        <c:crosses val="autoZero"/>
        <c:crossBetween val="between"/>
      </c:valAx>
      <c:spPr>
        <a:solidFill>
          <a:srgbClr val="F1C1C1"/>
        </a:solidFill>
        <a:ln w="38100" cap="flat">
          <a:solidFill>
            <a:srgbClr val="CF0909"/>
          </a:solidFill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solidFill>
              <a:srgbClr val="0088CC">
                <a:alpha val="50196"/>
              </a:srgbClr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2800</c:v>
                </c:pt>
                <c:pt idx="2">
                  <c:v>3200</c:v>
                </c:pt>
                <c:pt idx="3">
                  <c:v>4000</c:v>
                </c:pt>
                <c:pt idx="4">
                  <c:v>5000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Texas</c:v>
                </c:pt>
              </c:strCache>
            </c:strRef>
          </c:tx>
          <c:spPr>
            <a:solidFill>
              <a:srgbClr val="99FFCC">
                <a:alpha val="50196"/>
              </a:srgbClr>
            </a:solidFill>
            <a:ln w="12700" cap="flat">
              <a:solidFill>
                <a:srgbClr val="F1F1F1"/>
              </a:solidFill>
              <a:prstDash val="solid"/>
              <a:round/>
            </a:ln>
            <a:effectLst>
              <a:outerShdw blurRad="38100" dist="23000" dir="5400000" algn="bl">
                <a:srgbClr val="000000">
                  <a:alpha val="35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>
                    <a:solidFill>
                      <a:srgbClr val="FFFFFF"/>
                    </a:solidFill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Apartment</c:v>
                </c:pt>
                <c:pt idx="1">
                  <c:v>Townhome</c:v>
                </c:pt>
                <c:pt idx="2">
                  <c:v>Duplex</c:v>
                </c:pt>
                <c:pt idx="3">
                  <c:v>House</c:v>
                </c:pt>
                <c:pt idx="4">
                  <c:v>Big House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1400</c:v>
                </c:pt>
                <c:pt idx="1">
                  <c:v>2000</c:v>
                </c:pt>
                <c:pt idx="2">
                  <c:v>2500</c:v>
                </c:pt>
                <c:pt idx="3">
                  <c:v>3000</c:v>
                </c:pt>
                <c:pt idx="4">
                  <c:v>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2700" cap="flat">
                    <a:solidFill>
                      <a:srgbClr val="F1F1F1"/>
                    </a:solidFill>
                    <a:prstDash val="solid"/>
                    <a:round/>
                  </a:ln>
                  <a:effectLst>
                    <a:outerShdw blurRad="38100" dist="23000" dir="5400000" algn="bl">
                      <a:srgbClr val="000000">
                        <a:alpha val="35000"/>
                      </a:srgbClr>
                    </a:outerShdw>
                  </a:effectLst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5"/>
        <c:axId val="300193216"/>
        <c:axId val="300193608"/>
      </c:barChart>
      <c:catAx>
        <c:axId val="300193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Housing Type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100" b="0" i="0" u="none" strike="noStrike">
                <a:solidFill>
                  <a:srgbClr val="0000CC"/>
                </a:solidFill>
                <a:latin typeface="Times"/>
              </a:defRPr>
            </a:pPr>
            <a:endParaRPr lang="en-US"/>
          </a:p>
        </c:txPr>
        <c:crossAx val="300193608"/>
        <c:crosses val="autoZero"/>
        <c:auto val="1"/>
        <c:lblAlgn val="ctr"/>
        <c:lblOffset val="100"/>
        <c:tickLblSkip val="1"/>
        <c:noMultiLvlLbl val="1"/>
      </c:catAx>
      <c:valAx>
        <c:axId val="300193608"/>
        <c:scaling>
          <c:orientation val="minMax"/>
          <c:max val="5000"/>
          <c:min val="1000"/>
        </c:scaling>
        <c:delete val="1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crossAx val="300193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200400" y="914400"/>
            <a:ext cx="5486400" cy="0"/>
          </a:xfrm>
          <a:prstGeom prst="line">
            <a:avLst/>
          </a:prstGeom>
          <a:noFill/>
          <a:ln w="63500">
            <a:solidFill>
              <a:srgbClr val="0088CC"/>
            </a:solidFill>
            <a:prstDash val="solid"/>
          </a:ln>
        </p:spPr>
      </p:sp>
      <p:graphicFrame>
        <p:nvGraphicFramePr>
          <p:cNvPr id="3" name="Chart 2"/>
          <p:cNvGraphicFramePr/>
          <p:nvPr/>
        </p:nvGraphicFramePr>
        <p:xfrm>
          <a:off x="10332720" y="0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Object 3"/>
          <p:cNvSpPr/>
          <p:nvPr/>
        </p:nvSpPr>
        <p:spPr>
          <a:xfrm>
            <a:off x="0" y="4846320"/>
            <a:ext cx="12191996" cy="68580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5" name="Object 4"/>
          <p:cNvSpPr/>
          <p:nvPr/>
        </p:nvSpPr>
        <p:spPr>
          <a:xfrm>
            <a:off x="2743200" y="4846320"/>
            <a:ext cx="5029200" cy="685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2000" dirty="0" smtClean="0">
                <a:solidFill>
                  <a:srgbClr val="363636"/>
                </a:solidFill>
                <a:latin typeface="Arial" pitchFamily="34" charset="0"/>
                <a:cs typeface="Arial" pitchFamily="34" charset="-120"/>
              </a:rPr>
              <a:t>Global IT &amp; Services :: Status Report</a:t>
            </a:r>
          </a:p>
        </p:txBody>
      </p:sp>
      <p:pic>
        <p:nvPicPr>
          <p:cNvPr id="6" name="Object 5" descr="examples/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32720" y="5852160"/>
            <a:ext cx="1527048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12191996" cy="548640"/>
          </a:xfrm>
          <a:prstGeom prst="rect">
            <a:avLst/>
          </a:prstGeom>
          <a:solidFill>
            <a:srgbClr val="003B75"/>
          </a:solidFill>
        </p:spPr>
      </p:sp>
      <p:pic>
        <p:nvPicPr>
          <p:cNvPr id="3" name="Object 2" descr="examples/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47120" y="274320"/>
            <a:ext cx="640080" cy="640080"/>
          </a:xfrm>
          <a:prstGeom prst="rect">
            <a:avLst/>
          </a:prstGeom>
        </p:spPr>
      </p:pic>
      <p:pic>
        <p:nvPicPr>
          <p:cNvPr id="4" name="Object 3" descr="examples/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0" y="6309360"/>
            <a:ext cx="12191996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S.T.A.R. Laboratories - Confidential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_SLIDE">
    <p:bg>
      <p:bgPr>
        <a:solidFill>
          <a:srgbClr val="36A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108960"/>
            <a:ext cx="12191996" cy="18288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Object 2"/>
          <p:cNvSpPr/>
          <p:nvPr/>
        </p:nvSpPr>
        <p:spPr>
          <a:xfrm>
            <a:off x="0" y="822960"/>
            <a:ext cx="12191996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  <a:latin typeface="Arial" pitchFamily="34" charset="0"/>
                <a:cs typeface="Arial" pitchFamily="34" charset="-120"/>
              </a:rPr>
              <a:t>Thank You!</a:t>
            </a:r>
          </a:p>
        </p:txBody>
      </p:sp>
      <p:pic>
        <p:nvPicPr>
          <p:cNvPr id="4" name="Object 3" descr="examples/images/starlab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5.xml"/><Relationship Id="rId4" Type="http://schemas.openxmlformats.org/officeDocument/2006/relationships/chart" Target="../charts/char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7" Type="http://schemas.openxmlformats.org/officeDocument/2006/relationships/chart" Target="../charts/chart41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0.xml"/><Relationship Id="rId5" Type="http://schemas.openxmlformats.org/officeDocument/2006/relationships/chart" Target="../charts/chart39.xml"/><Relationship Id="rId4" Type="http://schemas.openxmlformats.org/officeDocument/2006/relationships/chart" Target="../charts/char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7.xml"/><Relationship Id="rId4" Type="http://schemas.openxmlformats.org/officeDocument/2006/relationships/chart" Target="../charts/char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1.xml"/><Relationship Id="rId4" Type="http://schemas.openxmlformats.org/officeDocument/2006/relationships/chart" Target="../charts/chart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5.xml"/><Relationship Id="rId4" Type="http://schemas.openxmlformats.org/officeDocument/2006/relationships/chart" Target="../charts/chart5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9.xml"/><Relationship Id="rId4" Type="http://schemas.openxmlformats.org/officeDocument/2006/relationships/chart" Target="../charts/chart5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0.xml"/><Relationship Id="rId3" Type="http://schemas.openxmlformats.org/officeDocument/2006/relationships/chart" Target="../charts/chart25.xml"/><Relationship Id="rId7" Type="http://schemas.openxmlformats.org/officeDocument/2006/relationships/chart" Target="../charts/chart29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8.xml"/><Relationship Id="rId5" Type="http://schemas.openxmlformats.org/officeDocument/2006/relationships/chart" Target="../charts/chart27.xml"/><Relationship Id="rId4" Type="http://schemas.openxmlformats.org/officeDocument/2006/relationships/chart" Target="../charts/char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25908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Bar Chart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4008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bject 4"/>
          <p:cNvSpPr/>
          <p:nvPr/>
        </p:nvSpPr>
        <p:spPr>
          <a:xfrm>
            <a:off x="457200" y="3474720"/>
            <a:ext cx="5486400" cy="32004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572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Object 6"/>
          <p:cNvSpPr/>
          <p:nvPr/>
        </p:nvSpPr>
        <p:spPr>
          <a:xfrm>
            <a:off x="6400800" y="3474720"/>
            <a:ext cx="5486400" cy="32004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64008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Area Chart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4008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2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64008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Pie Charts: Legends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Object 2"/>
          <p:cNvSpPr/>
          <p:nvPr/>
        </p:nvSpPr>
        <p:spPr>
          <a:xfrm>
            <a:off x="457200" y="457200"/>
            <a:ext cx="3840480" cy="292608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57200" y="457200"/>
          <a:ext cx="38404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bject 4"/>
          <p:cNvSpPr/>
          <p:nvPr/>
        </p:nvSpPr>
        <p:spPr>
          <a:xfrm>
            <a:off x="5120640" y="457200"/>
            <a:ext cx="2926080" cy="292608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5120640" y="457200"/>
          <a:ext cx="29260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bject 6"/>
          <p:cNvSpPr/>
          <p:nvPr/>
        </p:nvSpPr>
        <p:spPr>
          <a:xfrm>
            <a:off x="457200" y="3657600"/>
            <a:ext cx="3840480" cy="292608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457200" y="3657600"/>
          <a:ext cx="38404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Object 8"/>
          <p:cNvSpPr/>
          <p:nvPr/>
        </p:nvSpPr>
        <p:spPr>
          <a:xfrm>
            <a:off x="5120640" y="3657600"/>
            <a:ext cx="2926080" cy="292608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5120640" y="3657600"/>
          <a:ext cx="29260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Object 10"/>
          <p:cNvSpPr/>
          <p:nvPr/>
        </p:nvSpPr>
        <p:spPr>
          <a:xfrm>
            <a:off x="8961120" y="457200"/>
            <a:ext cx="2926080" cy="292608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2" name="Chart 11"/>
          <p:cNvGraphicFramePr/>
          <p:nvPr/>
        </p:nvGraphicFramePr>
        <p:xfrm>
          <a:off x="8961120" y="457200"/>
          <a:ext cx="29260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Object 12"/>
          <p:cNvSpPr/>
          <p:nvPr/>
        </p:nvSpPr>
        <p:spPr>
          <a:xfrm>
            <a:off x="8961120" y="3657600"/>
            <a:ext cx="2926080" cy="292608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14" name="Chart 13"/>
          <p:cNvGraphicFramePr/>
          <p:nvPr/>
        </p:nvGraphicFramePr>
        <p:xfrm>
          <a:off x="8961120" y="3657600"/>
          <a:ext cx="29260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Doughnut Chart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Object 2"/>
          <p:cNvSpPr/>
          <p:nvPr/>
        </p:nvSpPr>
        <p:spPr>
          <a:xfrm>
            <a:off x="457200" y="914400"/>
            <a:ext cx="5486400" cy="54864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57200" y="91440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6400800" y="91440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XY Scatter Chart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4008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2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64008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Bubble Charts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Object 2"/>
          <p:cNvSpPr/>
          <p:nvPr/>
        </p:nvSpPr>
        <p:spPr>
          <a:xfrm>
            <a:off x="457200" y="548640"/>
            <a:ext cx="5486400" cy="27432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572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64008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572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64008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Multi-Type Charts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6400800" y="365760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548640" y="365760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4864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64008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Options: Shadow, Transparent Colors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4008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2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64008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Bar Chart Grid/Axis Options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Chart 2"/>
          <p:cNvGraphicFramePr/>
          <p:nvPr/>
        </p:nvGraphicFramePr>
        <p:xfrm>
          <a:off x="4572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4008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bject 4"/>
          <p:cNvSpPr/>
          <p:nvPr/>
        </p:nvSpPr>
        <p:spPr>
          <a:xfrm>
            <a:off x="457200" y="3474720"/>
            <a:ext cx="5486400" cy="32004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572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Object 6"/>
          <p:cNvSpPr/>
          <p:nvPr/>
        </p:nvSpPr>
        <p:spPr>
          <a:xfrm>
            <a:off x="6400800" y="3474720"/>
            <a:ext cx="5486400" cy="32004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64008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Bar Chart: Stacked/PercentStacked and Data Table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Chart 3"/>
          <p:cNvGraphicFramePr/>
          <p:nvPr/>
        </p:nvGraphicFramePr>
        <p:xfrm>
          <a:off x="64008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2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Object 5"/>
          <p:cNvSpPr/>
          <p:nvPr/>
        </p:nvSpPr>
        <p:spPr>
          <a:xfrm>
            <a:off x="6400800" y="3474720"/>
            <a:ext cx="5486400" cy="32004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6400800" y="347472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Lots of Bars (&gt;26 letters)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457200"/>
          <a:ext cx="10972796" cy="617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Multi-Color Bars, `catLabelFormatCode`, `valAxisMajorUnit`, `valAxisLabelFormatCode`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400800" y="54864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2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Chart 5"/>
          <p:cNvGraphicFramePr/>
          <p:nvPr/>
        </p:nvGraphicFramePr>
        <p:xfrm>
          <a:off x="6400800" y="3657600"/>
          <a:ext cx="54863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Tornado Chart - Grid and Axis Formatting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457200"/>
          <a:ext cx="10972796" cy="617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Line Smoothing, Line Size, Line Shadow, Symbol Size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Object 2"/>
          <p:cNvSpPr/>
          <p:nvPr/>
        </p:nvSpPr>
        <p:spPr>
          <a:xfrm>
            <a:off x="457200" y="548640"/>
            <a:ext cx="5486400" cy="27432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r>
              <a:rPr lang="en-US" dirty="0" smtClean="0">
                <a:solidFill>
                  <a:srgbClr val="F1F1F1"/>
                </a:solidFill>
              </a:rPr>
              <a:t>..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572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6400800" y="54864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57200" y="365760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6400800" y="365760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Line Chart: lineDataSymbol option test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0" y="457200"/>
          <a:ext cx="3886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3886200" y="457200"/>
          <a:ext cx="3886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7772400" y="457200"/>
          <a:ext cx="3886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0" y="2514600"/>
          <a:ext cx="3886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3886200" y="2514600"/>
          <a:ext cx="3886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7772400" y="2514600"/>
          <a:ext cx="3886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" name="Chart 8"/>
          <p:cNvGraphicFramePr/>
          <p:nvPr/>
        </p:nvGraphicFramePr>
        <p:xfrm>
          <a:off x="0" y="4572000"/>
          <a:ext cx="3886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18872"/>
          <a:ext cx="11430000" cy="914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9F9F9F"/>
                          </a:solidFill>
                        </a:rPr>
                        <a:t>Chart Examples: Line Chart: Lots of Lines</a:t>
                      </a:r>
                      <a:endParaRPr lang="en-US" sz="1200" dirty="0"/>
                    </a:p>
                  </a:txBody>
                  <a:tcPr marL="38100" marR="38100" marT="38100" marB="38100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 cap="flat" cmpd="sng" algn="ctr">
                      <a:solidFill>
                        <a:srgbClr val="CFCFC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57200" y="548640"/>
          <a:ext cx="11582396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S.T.A.R. Laboratories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Test Suite Presentation</dc:title>
  <dc:subject>PptxGenJS Test Suite Export</dc:subject>
  <dc:creator>Brent Ely</dc:creator>
  <cp:lastModifiedBy>Deepak Tiwari (UST, IND)</cp:lastModifiedBy>
  <cp:revision>15</cp:revision>
  <dcterms:created xsi:type="dcterms:W3CDTF">2017-11-05T10:10:58Z</dcterms:created>
  <dcterms:modified xsi:type="dcterms:W3CDTF">2017-11-05T10:14:52Z</dcterms:modified>
</cp:coreProperties>
</file>